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6"/>
  </p:notesMasterIdLst>
  <p:sldIdLst>
    <p:sldId id="259" r:id="rId2"/>
    <p:sldId id="286" r:id="rId3"/>
    <p:sldId id="289" r:id="rId4"/>
    <p:sldId id="287" r:id="rId5"/>
    <p:sldId id="288" r:id="rId6"/>
    <p:sldId id="283" r:id="rId7"/>
    <p:sldId id="285" r:id="rId8"/>
    <p:sldId id="290" r:id="rId9"/>
    <p:sldId id="295" r:id="rId10"/>
    <p:sldId id="284" r:id="rId11"/>
    <p:sldId id="274" r:id="rId12"/>
    <p:sldId id="291" r:id="rId13"/>
    <p:sldId id="292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E6A9A-2F83-472F-A457-3B213AD04D6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A1BED-56F7-4043-9BF9-3859C4D24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9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A1BED-56F7-4043-9BF9-3859C4D24AD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E5AF-ABE9-4841-9815-EBFCF9DB5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1138C4-6397-40AA-BEE8-C5BAE54F7D44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35199B-8256-4B3B-BF1C-72DEC694BC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3" Type="http://schemas.openxmlformats.org/officeDocument/2006/relationships/image" Target="../media/image3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Обобщающий урок по теме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«Степень с натуральным показателем»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                     </a:t>
            </a:r>
            <a:endParaRPr lang="ru-RU" dirty="0"/>
          </a:p>
        </p:txBody>
      </p:sp>
      <p:pic>
        <p:nvPicPr>
          <p:cNvPr id="80898" name="Picture 2" descr="http://img-fotki.yandex.ru/get/6421/108950446.115/0_cd260_eb29d711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96952"/>
            <a:ext cx="329807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Соедините линиями выражения, соответствующие друг другу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4⁶ •4</a:t>
            </a:r>
            <a:r>
              <a:rPr lang="ru-RU" baseline="30000" dirty="0" smtClean="0"/>
              <a:t>2                                       </a:t>
            </a:r>
            <a:r>
              <a:rPr lang="ru-RU" dirty="0" smtClean="0"/>
              <a:t>3</a:t>
            </a:r>
            <a:r>
              <a:rPr lang="ru-RU" baseline="30000" dirty="0" smtClean="0"/>
              <a:t>6</a:t>
            </a:r>
            <a:r>
              <a:rPr lang="ru-RU" dirty="0" smtClean="0"/>
              <a:t>•4</a:t>
            </a:r>
            <a:r>
              <a:rPr lang="ru-RU" baseline="30000" dirty="0" smtClean="0"/>
              <a:t>6      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baseline="30000" dirty="0" smtClean="0"/>
              <a:t>6</a:t>
            </a:r>
            <a:r>
              <a:rPr lang="ru-RU" dirty="0" smtClean="0"/>
              <a:t>: 4</a:t>
            </a:r>
            <a:r>
              <a:rPr lang="ru-RU" baseline="30000" dirty="0" smtClean="0"/>
              <a:t>2                                          </a:t>
            </a:r>
            <a:endParaRPr lang="ru-RU" dirty="0" smtClean="0"/>
          </a:p>
          <a:p>
            <a:r>
              <a:rPr lang="ru-RU" dirty="0" smtClean="0"/>
              <a:t>(3•4)</a:t>
            </a:r>
            <a:r>
              <a:rPr lang="ru-RU" baseline="30000" dirty="0" smtClean="0"/>
              <a:t>6                                      </a:t>
            </a:r>
            <a:r>
              <a:rPr lang="ru-RU" dirty="0" smtClean="0"/>
              <a:t>4⁶ </a:t>
            </a:r>
            <a:r>
              <a:rPr lang="ru-RU" baseline="30000" dirty="0" smtClean="0"/>
              <a:t>+2</a:t>
            </a:r>
            <a:endParaRPr lang="ru-RU" dirty="0" smtClean="0"/>
          </a:p>
          <a:p>
            <a:r>
              <a:rPr lang="ru-RU" dirty="0" smtClean="0"/>
              <a:t> (4</a:t>
            </a:r>
            <a:r>
              <a:rPr lang="ru-RU" baseline="30000" dirty="0" smtClean="0"/>
              <a:t>2</a:t>
            </a:r>
            <a:r>
              <a:rPr lang="ru-RU" dirty="0" smtClean="0"/>
              <a:t> )</a:t>
            </a:r>
            <a:r>
              <a:rPr lang="ru-RU" baseline="30000" dirty="0" smtClean="0"/>
              <a:t>6                                        </a:t>
            </a:r>
            <a:r>
              <a:rPr lang="ru-RU" dirty="0" smtClean="0"/>
              <a:t>4</a:t>
            </a:r>
            <a:r>
              <a:rPr lang="ru-RU" baseline="30000" dirty="0" smtClean="0"/>
              <a:t>6-2</a:t>
            </a:r>
            <a:endParaRPr lang="ru-RU" dirty="0" smtClean="0"/>
          </a:p>
          <a:p>
            <a:r>
              <a:rPr lang="ru-RU" baseline="30000" dirty="0" smtClean="0"/>
              <a:t>         </a:t>
            </a:r>
            <a:r>
              <a:rPr lang="ru-RU" b="1" dirty="0" smtClean="0"/>
              <a:t>)</a:t>
            </a:r>
            <a:r>
              <a:rPr lang="ru-RU" b="1" baseline="30000" dirty="0" smtClean="0"/>
              <a:t>6                                        </a:t>
            </a:r>
            <a:r>
              <a:rPr lang="ru-RU" baseline="30000" dirty="0" smtClean="0"/>
              <a:t> </a:t>
            </a:r>
            <a:r>
              <a:rPr lang="ru-RU" dirty="0" smtClean="0"/>
              <a:t>4</a:t>
            </a:r>
            <a:r>
              <a:rPr lang="ru-RU" baseline="30000" dirty="0" smtClean="0"/>
              <a:t>12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baseline="30000" dirty="0" smtClean="0"/>
              <a:t>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aseline="30000" dirty="0" smtClean="0"/>
              <a:t>                                   </a:t>
            </a:r>
            <a:endParaRPr lang="ru-RU" dirty="0" smtClean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071678"/>
            <a:ext cx="219075" cy="533400"/>
          </a:xfrm>
          <a:prstGeom prst="rect">
            <a:avLst/>
          </a:prstGeom>
          <a:noFill/>
        </p:spPr>
      </p:pic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5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786190"/>
            <a:ext cx="2571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2" name="Содержимое 21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571472" y="1071547"/>
          <a:ext cx="1331127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Формула" r:id="rId4" imgW="164880" imgH="203040" progId="Equation.3">
                  <p:embed/>
                </p:oleObj>
              </mc:Choice>
              <mc:Fallback>
                <p:oleObj name="Формула" r:id="rId4" imgW="1648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071547"/>
                        <a:ext cx="1331127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7000891" y="1000108"/>
          <a:ext cx="1081247" cy="165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Формула" r:id="rId6" imgW="342751" imgH="469696" progId="Equation.3">
                  <p:embed/>
                </p:oleObj>
              </mc:Choice>
              <mc:Fallback>
                <p:oleObj name="Формула" r:id="rId6" imgW="342751" imgH="46969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1" y="1000108"/>
                        <a:ext cx="1081247" cy="165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3097213" y="1071563"/>
          <a:ext cx="18954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8" imgW="469800" imgH="228600" progId="Equation.3">
                  <p:embed/>
                </p:oleObj>
              </mc:Choice>
              <mc:Fallback>
                <p:oleObj name="Формула" r:id="rId8" imgW="4698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1071563"/>
                        <a:ext cx="18954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857752" y="1928802"/>
          <a:ext cx="1821287" cy="11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Формула" r:id="rId10" imgW="431640" imgH="228600" progId="Equation.3">
                  <p:embed/>
                </p:oleObj>
              </mc:Choice>
              <mc:Fallback>
                <p:oleObj name="Формула" r:id="rId10" imgW="431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928802"/>
                        <a:ext cx="1821287" cy="1153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714480" y="1928801"/>
          <a:ext cx="1112108" cy="86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Формула" r:id="rId12" imgW="253780" imgH="203024" progId="Equation.3">
                  <p:embed/>
                </p:oleObj>
              </mc:Choice>
              <mc:Fallback>
                <p:oleObj name="Формула" r:id="rId12" imgW="253780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928801"/>
                        <a:ext cx="1112108" cy="8649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Заголовок 1"/>
          <p:cNvSpPr txBox="1">
            <a:spLocks/>
          </p:cNvSpPr>
          <p:nvPr/>
        </p:nvSpPr>
        <p:spPr>
          <a:xfrm>
            <a:off x="500034" y="0"/>
            <a:ext cx="8303918" cy="1153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Расставить в порядке возрастания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Выполнение задания с последующей самопроверкой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А1</a:t>
            </a:r>
            <a:r>
              <a:rPr lang="ru-RU" dirty="0" smtClean="0"/>
              <a:t> представьте произведение в виде степени: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dirty="0" err="1" smtClean="0"/>
              <a:t>а</a:t>
            </a:r>
            <a:r>
              <a:rPr lang="ru-RU" dirty="0" smtClean="0"/>
              <a:t> ) х</a:t>
            </a:r>
            <a:r>
              <a:rPr lang="ru-RU" baseline="30000" dirty="0" smtClean="0"/>
              <a:t>5</a:t>
            </a:r>
            <a:r>
              <a:rPr lang="ru-RU" dirty="0" smtClean="0"/>
              <a:t>• х</a:t>
            </a:r>
            <a:r>
              <a:rPr lang="ru-RU" baseline="30000" dirty="0" smtClean="0"/>
              <a:t>4</a:t>
            </a:r>
            <a:r>
              <a:rPr lang="ru-RU" dirty="0" smtClean="0"/>
              <a:t> ;    б) 3</a:t>
            </a:r>
            <a:r>
              <a:rPr lang="ru-RU" baseline="30000" dirty="0" smtClean="0"/>
              <a:t>7</a:t>
            </a:r>
            <a:r>
              <a:rPr lang="ru-RU" dirty="0" smtClean="0"/>
              <a:t>• 3</a:t>
            </a:r>
            <a:r>
              <a:rPr lang="ru-RU" baseline="30000" dirty="0" smtClean="0"/>
              <a:t>9</a:t>
            </a:r>
            <a:r>
              <a:rPr lang="ru-RU" dirty="0" smtClean="0"/>
              <a:t>  ;    в) (-4)</a:t>
            </a:r>
            <a:r>
              <a:rPr lang="ru-RU" baseline="30000" dirty="0" smtClean="0"/>
              <a:t>3</a:t>
            </a:r>
            <a:r>
              <a:rPr lang="ru-RU" dirty="0" smtClean="0"/>
              <a:t> • (-4)</a:t>
            </a:r>
            <a:r>
              <a:rPr lang="ru-RU" baseline="30000" dirty="0" smtClean="0"/>
              <a:t>8 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baseline="30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smtClean="0"/>
              <a:t>упростите выражение:</a:t>
            </a:r>
          </a:p>
          <a:p>
            <a:pPr>
              <a:buNone/>
            </a:pPr>
            <a:r>
              <a:rPr lang="ru-RU" baseline="30000" dirty="0" smtClean="0"/>
              <a:t> </a:t>
            </a:r>
            <a:r>
              <a:rPr lang="ru-RU" dirty="0" smtClean="0"/>
              <a:t>а ) х</a:t>
            </a:r>
            <a:r>
              <a:rPr lang="ru-RU" baseline="30000" dirty="0" smtClean="0"/>
              <a:t>3</a:t>
            </a:r>
            <a:r>
              <a:rPr lang="ru-RU" dirty="0" smtClean="0"/>
              <a:t>• х</a:t>
            </a:r>
            <a:r>
              <a:rPr lang="ru-RU" baseline="30000" dirty="0" smtClean="0"/>
              <a:t>7 </a:t>
            </a:r>
            <a:r>
              <a:rPr lang="ru-RU" dirty="0" smtClean="0"/>
              <a:t>•  х</a:t>
            </a:r>
            <a:r>
              <a:rPr lang="ru-RU" baseline="30000" dirty="0" smtClean="0"/>
              <a:t>8</a:t>
            </a:r>
            <a:r>
              <a:rPr lang="ru-RU" dirty="0" smtClean="0"/>
              <a:t> ;     б) 2</a:t>
            </a:r>
            <a:r>
              <a:rPr lang="ru-RU" baseline="30000" dirty="0" smtClean="0"/>
              <a:t>21</a:t>
            </a:r>
            <a:r>
              <a:rPr lang="ru-RU" dirty="0" smtClean="0"/>
              <a:t> :2</a:t>
            </a:r>
            <a:r>
              <a:rPr lang="ru-RU" baseline="30000" dirty="0" smtClean="0"/>
              <a:t>19</a:t>
            </a:r>
            <a:r>
              <a:rPr lang="ru-RU" dirty="0" smtClean="0"/>
              <a:t> •2</a:t>
            </a:r>
            <a:r>
              <a:rPr lang="ru-RU" baseline="30000" dirty="0" smtClean="0"/>
              <a:t>3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baseline="30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/>
              <a:t>выполните возведение в степень: </a:t>
            </a:r>
          </a:p>
          <a:p>
            <a:pPr>
              <a:buNone/>
            </a:pPr>
            <a:r>
              <a:rPr lang="ru-RU" dirty="0" smtClean="0"/>
              <a:t>а) (а</a:t>
            </a:r>
            <a:r>
              <a:rPr lang="ru-RU" baseline="30000" dirty="0" smtClean="0"/>
              <a:t>5</a:t>
            </a:r>
            <a:r>
              <a:rPr lang="ru-RU" dirty="0" smtClean="0"/>
              <a:t> )</a:t>
            </a:r>
            <a:r>
              <a:rPr lang="ru-RU" baseline="30000" dirty="0" smtClean="0"/>
              <a:t>3</a:t>
            </a:r>
            <a:r>
              <a:rPr lang="ru-RU" dirty="0" smtClean="0"/>
              <a:t>   ;       б)  (-в</a:t>
            </a:r>
            <a:r>
              <a:rPr lang="ru-RU" baseline="30000" dirty="0" smtClean="0"/>
              <a:t>7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</a:p>
          <a:p>
            <a:pPr>
              <a:buNone/>
            </a:pPr>
            <a:endParaRPr lang="ru-RU" baseline="30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у доски</a:t>
            </a:r>
            <a:endParaRPr lang="ru-RU" sz="3200" dirty="0"/>
          </a:p>
        </p:txBody>
      </p:sp>
      <p:pic>
        <p:nvPicPr>
          <p:cNvPr id="778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622207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28" name="Picture 4" descr="цветные карандаши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5144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412776"/>
            <a:ext cx="823544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03648" y="18864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Самостоятельная работа </a:t>
            </a:r>
          </a:p>
          <a:p>
            <a:r>
              <a:rPr lang="ru-RU" dirty="0" smtClean="0"/>
              <a:t>Вариант -1  				Вариант - 2</a:t>
            </a:r>
            <a:endParaRPr lang="ru-RU" dirty="0"/>
          </a:p>
        </p:txBody>
      </p:sp>
      <p:pic>
        <p:nvPicPr>
          <p:cNvPr id="79878" name="Picture 6" descr="http://veselajashkola.ru/wp-content/uploads/2011/10/shkolnye_kartinki_4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1944215" cy="415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184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38" y="500042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«Пусть кто-нибудь попробует вычеркнуть из </a:t>
            </a:r>
            <a:r>
              <a:rPr lang="ru-RU" sz="5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математики степени,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он увидит, что без них далеко не уедешь»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М.В. Ломоносов                                    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8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32560" y="500042"/>
            <a:ext cx="740664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133452" y="785794"/>
            <a:ext cx="4429156" cy="911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ньспете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76262" y="2071678"/>
            <a:ext cx="6572296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ктореоз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47700" y="3357562"/>
            <a:ext cx="4857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ованиосне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28662" y="4572008"/>
            <a:ext cx="4857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казапотель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357290" y="0"/>
            <a:ext cx="778671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</a:rPr>
              <a:t>Разгадайте анаграммы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57818" y="1142984"/>
            <a:ext cx="3428992" cy="911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степень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15008" y="2285992"/>
            <a:ext cx="3143272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отрезок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622925" y="3571876"/>
            <a:ext cx="3521075" cy="911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основание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857885" y="4857760"/>
            <a:ext cx="3286116" cy="9112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показатель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4282" y="214290"/>
            <a:ext cx="892971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Исключите слово лишнее по смыслу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5715016"/>
            <a:ext cx="4857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мноуниеже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14282" y="366690"/>
            <a:ext cx="892971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Разгадайте анаграмму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86250" y="5643578"/>
            <a:ext cx="485775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умножение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4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4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4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400"/>
                                        <p:tgtEl>
                                          <p:spTgt spid="10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400"/>
                                        <p:tgtEl>
                                          <p:spTgt spid="10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400"/>
                                        <p:tgtEl>
                                          <p:spTgt spid="10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8" dur="8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400"/>
                                        <p:tgtEl>
                                          <p:spTgt spid="10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400"/>
                                        <p:tgtEl>
                                          <p:spTgt spid="10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400"/>
                                        <p:tgtEl>
                                          <p:spTgt spid="10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4" dur="8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400"/>
                                        <p:tgtEl>
                                          <p:spTgt spid="10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400"/>
                                        <p:tgtEl>
                                          <p:spTgt spid="10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400"/>
                                        <p:tgtEl>
                                          <p:spTgt spid="102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4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4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4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4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4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400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allAtOnce"/>
      <p:bldP spid="1027" grpId="0" autoUpdateAnimBg="0"/>
      <p:bldP spid="1027" grpId="1" animBg="1"/>
      <p:bldP spid="1028" grpId="0" autoUpdateAnimBg="0"/>
      <p:bldP spid="1028" grpId="1" animBg="1"/>
      <p:bldP spid="1029" grpId="0" autoUpdateAnimBg="0"/>
      <p:bldP spid="1029" grpId="1" animBg="1"/>
      <p:bldP spid="1031" grpId="0" animBg="1"/>
      <p:bldP spid="1032" grpId="0" animBg="1"/>
      <p:bldP spid="1032" grpId="1" animBg="1"/>
      <p:bldP spid="1033" grpId="0" animBg="1"/>
      <p:bldP spid="1034" grpId="0" animBg="1"/>
      <p:bldP spid="14" grpId="0" autoUpdateAnimBg="0"/>
      <p:bldP spid="14" grpId="1" animBg="1"/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85728"/>
            <a:ext cx="7498080" cy="135732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а-основание</a:t>
            </a:r>
            <a:r>
              <a:rPr lang="ru-RU" dirty="0" smtClean="0"/>
              <a:t>, </a:t>
            </a:r>
            <a:r>
              <a:rPr lang="ru-RU" dirty="0" err="1" smtClean="0"/>
              <a:t>п-показатель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81398"/>
          </a:xfrm>
        </p:spPr>
        <p:txBody>
          <a:bodyPr/>
          <a:lstStyle/>
          <a:p>
            <a:r>
              <a:rPr lang="ru-RU" dirty="0" err="1" smtClean="0"/>
              <a:t>аа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58" y="1214422"/>
            <a:ext cx="71438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3143240" y="1428736"/>
          <a:ext cx="3600450" cy="378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Формула" r:id="rId4" imgW="177480" imgH="203040" progId="Equation.3">
                  <p:embed/>
                </p:oleObj>
              </mc:Choice>
              <mc:Fallback>
                <p:oleObj name="Формула" r:id="rId4" imgW="177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428736"/>
                        <a:ext cx="3600450" cy="378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88925" y="5124450"/>
            <a:ext cx="1517650" cy="17414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428604"/>
            <a:ext cx="7858148" cy="1071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Прочитайте выражение, назовите основание и показатель степени: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357313" y="1643063"/>
          <a:ext cx="142875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Формула" r:id="rId4" imgW="177569" imgH="202936" progId="Equation.3">
                  <p:embed/>
                </p:oleObj>
              </mc:Choice>
              <mc:Fallback>
                <p:oleObj name="Формула" r:id="rId4" imgW="177569" imgH="20293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643063"/>
                        <a:ext cx="1428750" cy="150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571875" y="1714500"/>
          <a:ext cx="15716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Формула" r:id="rId6" imgW="368300" imgH="228600" progId="Equation.3">
                  <p:embed/>
                </p:oleObj>
              </mc:Choice>
              <mc:Fallback>
                <p:oleObj name="Формула" r:id="rId6" imgW="3683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1714500"/>
                        <a:ext cx="15716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857875" y="1643063"/>
          <a:ext cx="192881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Формула" r:id="rId8" imgW="368300" imgH="228600" progId="Equation.3">
                  <p:embed/>
                </p:oleObj>
              </mc:Choice>
              <mc:Fallback>
                <p:oleObj name="Формула" r:id="rId8" imgW="3683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1643063"/>
                        <a:ext cx="1928813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357313" y="4000500"/>
          <a:ext cx="128587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Формула" r:id="rId10" imgW="177480" imgH="457200" progId="Equation.3">
                  <p:embed/>
                </p:oleObj>
              </mc:Choice>
              <mc:Fallback>
                <p:oleObj name="Формула" r:id="rId10" imgW="1774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000500"/>
                        <a:ext cx="1285875" cy="285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500438" y="3786188"/>
          <a:ext cx="2428875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Формула" r:id="rId12" imgW="418918" imgH="393529" progId="Equation.3">
                  <p:embed/>
                </p:oleObj>
              </mc:Choice>
              <mc:Fallback>
                <p:oleObj name="Формула" r:id="rId12" imgW="418918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786188"/>
                        <a:ext cx="2428875" cy="180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500813" y="3929063"/>
          <a:ext cx="1500187" cy="114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Формула" r:id="rId14" imgW="177492" imgH="164814" progId="Equation.3">
                  <p:embed/>
                </p:oleObj>
              </mc:Choice>
              <mc:Fallback>
                <p:oleObj name="Формула" r:id="rId14" imgW="177492" imgH="16481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3929063"/>
                        <a:ext cx="1500187" cy="11430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правые части равенств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2488320" cy="414144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</a:t>
            </a:r>
            <a:r>
              <a:rPr lang="en-US" b="1" baseline="30000" dirty="0" smtClean="0"/>
              <a:t>n</a:t>
            </a:r>
            <a:r>
              <a:rPr lang="en-US" b="1" dirty="0" smtClean="0"/>
              <a:t> a</a:t>
            </a:r>
            <a:r>
              <a:rPr lang="en-US" b="1" baseline="30000" dirty="0" smtClean="0"/>
              <a:t>m</a:t>
            </a:r>
            <a:r>
              <a:rPr lang="en-US" b="1" dirty="0" smtClean="0"/>
              <a:t> =                                      </a:t>
            </a:r>
            <a:endParaRPr lang="ru-RU" dirty="0" smtClean="0"/>
          </a:p>
          <a:p>
            <a:r>
              <a:rPr lang="en-US" b="1" dirty="0" err="1" smtClean="0"/>
              <a:t>a</a:t>
            </a:r>
            <a:r>
              <a:rPr lang="en-US" b="1" baseline="30000" dirty="0" err="1" smtClean="0"/>
              <a:t>n</a:t>
            </a:r>
            <a:r>
              <a:rPr lang="en-US" b="1" dirty="0" err="1" smtClean="0"/>
              <a:t>:a</a:t>
            </a:r>
            <a:r>
              <a:rPr lang="en-US" b="1" baseline="30000" dirty="0" err="1" smtClean="0"/>
              <a:t>m</a:t>
            </a:r>
            <a:r>
              <a:rPr lang="en-US" b="1" dirty="0" smtClean="0"/>
              <a:t>=                                       </a:t>
            </a:r>
            <a:endParaRPr lang="ru-RU" dirty="0" smtClean="0"/>
          </a:p>
          <a:p>
            <a:r>
              <a:rPr lang="en-US" b="1" dirty="0" smtClean="0"/>
              <a:t>(a</a:t>
            </a:r>
            <a:r>
              <a:rPr lang="en-US" b="1" baseline="30000" dirty="0" smtClean="0"/>
              <a:t>n</a:t>
            </a:r>
            <a:r>
              <a:rPr lang="en-US" b="1" dirty="0" smtClean="0"/>
              <a:t>) </a:t>
            </a:r>
            <a:r>
              <a:rPr lang="en-US" b="1" baseline="30000" dirty="0" smtClean="0"/>
              <a:t>m</a:t>
            </a:r>
            <a:r>
              <a:rPr lang="en-US" b="1" dirty="0" smtClean="0"/>
              <a:t> =                                    </a:t>
            </a:r>
            <a:endParaRPr lang="ru-RU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ab</a:t>
            </a:r>
            <a:r>
              <a:rPr lang="en-US" b="1" dirty="0" smtClean="0"/>
              <a:t>)</a:t>
            </a:r>
            <a:r>
              <a:rPr lang="en-US" b="1" baseline="30000" dirty="0" smtClean="0"/>
              <a:t>n</a:t>
            </a:r>
            <a:r>
              <a:rPr lang="en-US" b="1" dirty="0" smtClean="0"/>
              <a:t> =                                      </a:t>
            </a:r>
            <a:endParaRPr lang="ru-RU" dirty="0" smtClean="0"/>
          </a:p>
          <a:p>
            <a:r>
              <a:rPr lang="ru-RU" b="1" dirty="0" smtClean="0"/>
              <a:t>(</a:t>
            </a:r>
            <a:r>
              <a:rPr lang="en-US" b="1" dirty="0" smtClean="0"/>
              <a:t>a</a:t>
            </a:r>
            <a:r>
              <a:rPr lang="ru-RU" b="1" dirty="0" smtClean="0"/>
              <a:t>/</a:t>
            </a:r>
            <a:r>
              <a:rPr lang="en-US" b="1" dirty="0" smtClean="0"/>
              <a:t>b</a:t>
            </a:r>
            <a:r>
              <a:rPr lang="ru-RU" b="1" dirty="0" smtClean="0"/>
              <a:t>)</a:t>
            </a:r>
            <a:r>
              <a:rPr lang="en-US" b="1" baseline="30000" dirty="0" smtClean="0"/>
              <a:t>n</a:t>
            </a:r>
            <a:r>
              <a:rPr lang="ru-RU" b="1" dirty="0" smtClean="0"/>
              <a:t> =                                     </a:t>
            </a:r>
            <a:endParaRPr lang="ru-RU" dirty="0" smtClean="0"/>
          </a:p>
          <a:p>
            <a:r>
              <a:rPr lang="en-US" b="1" dirty="0" smtClean="0"/>
              <a:t>a</a:t>
            </a:r>
            <a:r>
              <a:rPr lang="ru-RU" b="1" baseline="30000" dirty="0" smtClean="0"/>
              <a:t>0</a:t>
            </a:r>
            <a:r>
              <a:rPr lang="ru-RU" b="1" dirty="0" smtClean="0"/>
              <a:t> =                                           </a:t>
            </a:r>
            <a:endParaRPr lang="ru-RU" dirty="0" smtClean="0"/>
          </a:p>
          <a:p>
            <a:r>
              <a:rPr lang="en-US" b="1" dirty="0" smtClean="0"/>
              <a:t>a</a:t>
            </a:r>
            <a:r>
              <a:rPr lang="ru-RU" b="1" baseline="30000" dirty="0" smtClean="0"/>
              <a:t>1</a:t>
            </a:r>
            <a:r>
              <a:rPr lang="ru-RU" b="1" dirty="0" smtClean="0"/>
              <a:t> =                                          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415791"/>
            <a:ext cx="3856472" cy="1210146"/>
          </a:xfrm>
        </p:spPr>
        <p:txBody>
          <a:bodyPr/>
          <a:lstStyle/>
          <a:p>
            <a:r>
              <a:rPr lang="ru-RU" dirty="0" smtClean="0"/>
              <a:t>  устный счёт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1)х</a:t>
            </a:r>
            <a:r>
              <a:rPr lang="ru-RU" baseline="30000" dirty="0" smtClean="0"/>
              <a:t>5</a:t>
            </a:r>
            <a:r>
              <a:rPr lang="ru-RU" dirty="0" smtClean="0"/>
              <a:t>х</a:t>
            </a:r>
            <a:r>
              <a:rPr lang="ru-RU" baseline="30000" dirty="0" smtClean="0"/>
              <a:t>7</a:t>
            </a:r>
            <a:r>
              <a:rPr lang="ru-RU" dirty="0" smtClean="0"/>
              <a:t>;                                 2)  а</a:t>
            </a:r>
            <a:r>
              <a:rPr lang="ru-RU" baseline="30000" dirty="0" smtClean="0"/>
              <a:t>4</a:t>
            </a:r>
            <a:r>
              <a:rPr lang="ru-RU" dirty="0" smtClean="0"/>
              <a:t>а</a:t>
            </a:r>
            <a:r>
              <a:rPr lang="ru-RU" baseline="30000" dirty="0" smtClean="0"/>
              <a:t>0</a:t>
            </a:r>
            <a:r>
              <a:rPr lang="ru-RU" dirty="0" smtClean="0"/>
              <a:t>;         </a:t>
            </a:r>
          </a:p>
          <a:p>
            <a:pPr lvl="0"/>
            <a:r>
              <a:rPr lang="ru-RU" dirty="0" smtClean="0"/>
              <a:t>  3)    к</a:t>
            </a:r>
            <a:r>
              <a:rPr lang="ru-RU" baseline="30000" dirty="0" smtClean="0"/>
              <a:t>9</a:t>
            </a:r>
            <a:r>
              <a:rPr lang="ru-RU" dirty="0" smtClean="0"/>
              <a:t> : к</a:t>
            </a:r>
            <a:r>
              <a:rPr lang="ru-RU" baseline="30000" dirty="0" smtClean="0"/>
              <a:t>7</a:t>
            </a:r>
            <a:r>
              <a:rPr lang="ru-RU" dirty="0" smtClean="0"/>
              <a:t>;</a:t>
            </a:r>
            <a:r>
              <a:rPr lang="en-US" dirty="0" smtClean="0"/>
              <a:t>         </a:t>
            </a:r>
            <a:r>
              <a:rPr lang="ru-RU" dirty="0" smtClean="0"/>
              <a:t>             </a:t>
            </a:r>
            <a:r>
              <a:rPr lang="en-US" dirty="0" smtClean="0"/>
              <a:t> </a:t>
            </a:r>
            <a:r>
              <a:rPr lang="ru-RU" dirty="0" smtClean="0"/>
              <a:t>4</a:t>
            </a:r>
            <a:r>
              <a:rPr lang="en-US" dirty="0" smtClean="0"/>
              <a:t>)   </a:t>
            </a:r>
            <a:r>
              <a:rPr lang="en-US" dirty="0" err="1" smtClean="0"/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: r;</a:t>
            </a:r>
            <a:endParaRPr lang="ru-RU" dirty="0" smtClean="0"/>
          </a:p>
          <a:p>
            <a:r>
              <a:rPr lang="ru-RU" dirty="0" smtClean="0"/>
              <a:t>5)5 •5</a:t>
            </a:r>
            <a:r>
              <a:rPr lang="ru-RU" baseline="30000" dirty="0" smtClean="0"/>
              <a:t>2</a:t>
            </a:r>
            <a:r>
              <a:rPr lang="ru-RU" dirty="0" smtClean="0"/>
              <a:t>;                             6)  (-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en-US" dirty="0" smtClean="0"/>
              <a:t>(-b)</a:t>
            </a:r>
            <a:r>
              <a:rPr lang="en-US" baseline="30000" dirty="0" smtClean="0"/>
              <a:t>3</a:t>
            </a:r>
            <a:r>
              <a:rPr lang="en-US" dirty="0" smtClean="0"/>
              <a:t>(-b)</a:t>
            </a:r>
            <a:r>
              <a:rPr lang="ru-RU" dirty="0" smtClean="0"/>
              <a:t>;       </a:t>
            </a:r>
          </a:p>
          <a:p>
            <a:r>
              <a:rPr lang="ru-RU" dirty="0" smtClean="0"/>
              <a:t>  7)  с</a:t>
            </a:r>
            <a:r>
              <a:rPr lang="ru-RU" baseline="30000" dirty="0" smtClean="0"/>
              <a:t>4</a:t>
            </a:r>
            <a:r>
              <a:rPr lang="ru-RU" dirty="0" smtClean="0"/>
              <a:t> : с;</a:t>
            </a:r>
            <a:r>
              <a:rPr lang="en-US" dirty="0" smtClean="0"/>
              <a:t>  </a:t>
            </a:r>
            <a:r>
              <a:rPr lang="ru-RU" dirty="0" smtClean="0"/>
              <a:t>                        8</a:t>
            </a:r>
            <a:r>
              <a:rPr lang="en-US" dirty="0" smtClean="0"/>
              <a:t>)  7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: 49;      </a:t>
            </a:r>
          </a:p>
          <a:p>
            <a:r>
              <a:rPr lang="ru-RU" dirty="0" smtClean="0"/>
              <a:t>9)у</a:t>
            </a:r>
            <a:r>
              <a:rPr lang="ru-RU" baseline="30000" dirty="0" smtClean="0"/>
              <a:t>4</a:t>
            </a:r>
            <a:r>
              <a:rPr lang="ru-RU" dirty="0" smtClean="0"/>
              <a:t>у</a:t>
            </a:r>
            <a:r>
              <a:rPr lang="ru-RU" baseline="30000" dirty="0" smtClean="0"/>
              <a:t>6</a:t>
            </a:r>
            <a:r>
              <a:rPr lang="ru-RU" dirty="0" smtClean="0"/>
              <a:t>у                              10)  7</a:t>
            </a:r>
            <a:r>
              <a:rPr lang="ru-RU" baseline="30000" dirty="0" smtClean="0"/>
              <a:t>4</a:t>
            </a:r>
            <a:r>
              <a:rPr lang="ru-RU" dirty="0" smtClean="0"/>
              <a:t> •49 •7</a:t>
            </a:r>
            <a:r>
              <a:rPr lang="ru-RU" baseline="30000" dirty="0" smtClean="0"/>
              <a:t>3</a:t>
            </a:r>
            <a:r>
              <a:rPr lang="ru-RU" dirty="0" smtClean="0"/>
              <a:t>;       </a:t>
            </a:r>
          </a:p>
          <a:p>
            <a:r>
              <a:rPr lang="ru-RU" dirty="0" smtClean="0"/>
              <a:t>  11) 16 : 4</a:t>
            </a:r>
            <a:r>
              <a:rPr lang="ru-RU" baseline="30000" dirty="0" smtClean="0"/>
              <a:t>2</a:t>
            </a:r>
            <a:r>
              <a:rPr lang="ru-RU" dirty="0" smtClean="0"/>
              <a:t>;                         12)  64 : 8</a:t>
            </a:r>
            <a:r>
              <a:rPr lang="ru-RU" baseline="30000" dirty="0" smtClean="0"/>
              <a:t>2</a:t>
            </a:r>
            <a:r>
              <a:rPr lang="ru-RU" dirty="0" smtClean="0"/>
              <a:t>;   </a:t>
            </a:r>
          </a:p>
          <a:p>
            <a:r>
              <a:rPr lang="ru-RU" dirty="0" smtClean="0"/>
              <a:t>    13)ссс</a:t>
            </a:r>
            <a:r>
              <a:rPr lang="ru-RU" baseline="30000" dirty="0" smtClean="0"/>
              <a:t>3</a:t>
            </a:r>
            <a:r>
              <a:rPr lang="ru-RU" dirty="0" smtClean="0"/>
              <a:t>;                           14)  а</a:t>
            </a:r>
            <a:r>
              <a:rPr lang="ru-RU" baseline="30000" dirty="0" smtClean="0"/>
              <a:t>2</a:t>
            </a:r>
            <a:r>
              <a:rPr lang="en-US" baseline="30000" dirty="0" err="1" smtClean="0"/>
              <a:t>n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ru-RU" dirty="0" smtClean="0"/>
              <a:t>;                     </a:t>
            </a:r>
          </a:p>
          <a:p>
            <a:pPr lvl="0"/>
            <a:r>
              <a:rPr lang="ru-RU" dirty="0" smtClean="0"/>
              <a:t>15)   х</a:t>
            </a:r>
            <a:r>
              <a:rPr lang="ru-RU" baseline="30000" dirty="0" smtClean="0"/>
              <a:t>9</a:t>
            </a:r>
            <a:r>
              <a:rPr lang="ru-RU" dirty="0" smtClean="0"/>
              <a:t> : </a:t>
            </a:r>
            <a:r>
              <a:rPr lang="ru-RU" dirty="0" err="1" smtClean="0"/>
              <a:t>х</a:t>
            </a:r>
            <a:r>
              <a:rPr lang="en-US" baseline="30000" dirty="0" smtClean="0"/>
              <a:t>m</a:t>
            </a:r>
            <a:r>
              <a:rPr lang="ru-RU" dirty="0" smtClean="0"/>
              <a:t>;                         16)   у</a:t>
            </a:r>
            <a:r>
              <a:rPr lang="en-US" baseline="30000" dirty="0" smtClean="0"/>
              <a:t>n</a:t>
            </a:r>
            <a:r>
              <a:rPr lang="ru-RU" dirty="0" smtClean="0"/>
              <a:t> : у</a:t>
            </a:r>
            <a:r>
              <a:rPr lang="ru-RU" baseline="30000" dirty="0" smtClean="0"/>
              <a:t>4</a:t>
            </a:r>
            <a:endParaRPr lang="ru-RU" dirty="0"/>
          </a:p>
        </p:txBody>
      </p:sp>
      <p:pic>
        <p:nvPicPr>
          <p:cNvPr id="81922" name="Picture 2" descr="Проект будущего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58" y="142852"/>
            <a:ext cx="2501501" cy="140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Овал 23"/>
          <p:cNvSpPr/>
          <p:nvPr/>
        </p:nvSpPr>
        <p:spPr>
          <a:xfrm>
            <a:off x="1785918" y="3643314"/>
            <a:ext cx="1071570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Исключи лишнее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6" name="Прямая соединительная линия 25"/>
          <p:cNvCxnSpPr>
            <a:endCxn id="33" idx="6"/>
          </p:cNvCxnSpPr>
          <p:nvPr/>
        </p:nvCxnSpPr>
        <p:spPr>
          <a:xfrm>
            <a:off x="3143240" y="2143116"/>
            <a:ext cx="3786214" cy="35361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107521" y="3464719"/>
            <a:ext cx="2857521" cy="10715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5" idx="2"/>
          </p:cNvCxnSpPr>
          <p:nvPr/>
        </p:nvCxnSpPr>
        <p:spPr>
          <a:xfrm flipV="1">
            <a:off x="2786050" y="3178967"/>
            <a:ext cx="3714776" cy="8929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143372" y="3214686"/>
            <a:ext cx="1214446" cy="1357322"/>
            <a:chOff x="3645" y="8640"/>
            <a:chExt cx="1275" cy="1395"/>
          </a:xfrm>
        </p:grpSpPr>
        <p:sp>
          <p:nvSpPr>
            <p:cNvPr id="30" name="Oval 3"/>
            <p:cNvSpPr>
              <a:spLocks noChangeArrowheads="1"/>
            </p:cNvSpPr>
            <p:nvPr/>
          </p:nvSpPr>
          <p:spPr bwMode="auto">
            <a:xfrm>
              <a:off x="3645" y="8640"/>
              <a:ext cx="1275" cy="13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3810" y="8880"/>
              <a:ext cx="915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-1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" name="Овал 31"/>
          <p:cNvSpPr/>
          <p:nvPr/>
        </p:nvSpPr>
        <p:spPr>
          <a:xfrm>
            <a:off x="2357422" y="1357298"/>
            <a:ext cx="1071570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857884" y="5072074"/>
            <a:ext cx="1071570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714876" y="1357298"/>
            <a:ext cx="1071570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500826" y="2571744"/>
            <a:ext cx="1071570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428992" y="5072074"/>
            <a:ext cx="1071570" cy="128588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Object 10"/>
          <p:cNvGraphicFramePr>
            <a:graphicFrameLocks noChangeAspect="1"/>
          </p:cNvGraphicFramePr>
          <p:nvPr/>
        </p:nvGraphicFramePr>
        <p:xfrm>
          <a:off x="2428860" y="1500174"/>
          <a:ext cx="9747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Формула" r:id="rId4" imgW="355320" imgH="228600" progId="Equation.3">
                  <p:embed/>
                </p:oleObj>
              </mc:Choice>
              <mc:Fallback>
                <p:oleObj name="Формула" r:id="rId4" imgW="3553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500174"/>
                        <a:ext cx="97472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4786315" y="1571612"/>
          <a:ext cx="981892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Формула" r:id="rId6" imgW="355446" imgH="228501" progId="Equation.3">
                  <p:embed/>
                </p:oleObj>
              </mc:Choice>
              <mc:Fallback>
                <p:oleObj name="Формула" r:id="rId6" imgW="355446" imgH="22850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5" y="1571612"/>
                        <a:ext cx="981892" cy="7143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1857356" y="3857628"/>
          <a:ext cx="9175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Формула" r:id="rId8" imgW="253890" imgH="190417" progId="Equation.3">
                  <p:embed/>
                </p:oleObj>
              </mc:Choice>
              <mc:Fallback>
                <p:oleObj name="Формула" r:id="rId8" imgW="253890" imgH="19041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3857628"/>
                        <a:ext cx="917575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4"/>
          <p:cNvGraphicFramePr>
            <a:graphicFrameLocks noChangeAspect="1"/>
          </p:cNvGraphicFramePr>
          <p:nvPr/>
        </p:nvGraphicFramePr>
        <p:xfrm>
          <a:off x="6572264" y="2786058"/>
          <a:ext cx="9144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Формула" r:id="rId10" imgW="457200" imgH="228600" progId="Equation.3">
                  <p:embed/>
                </p:oleObj>
              </mc:Choice>
              <mc:Fallback>
                <p:oleObj name="Формула" r:id="rId10" imgW="4572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2786058"/>
                        <a:ext cx="914400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9"/>
          <p:cNvGraphicFramePr>
            <a:graphicFrameLocks noChangeAspect="1"/>
          </p:cNvGraphicFramePr>
          <p:nvPr/>
        </p:nvGraphicFramePr>
        <p:xfrm>
          <a:off x="3286125" y="5214938"/>
          <a:ext cx="12128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Формула" r:id="rId12" imgW="253890" imgH="190417" progId="Equation.3">
                  <p:embed/>
                </p:oleObj>
              </mc:Choice>
              <mc:Fallback>
                <p:oleObj name="Формула" r:id="rId12" imgW="253890" imgH="190417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214938"/>
                        <a:ext cx="12128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7"/>
          <p:cNvGraphicFramePr>
            <a:graphicFrameLocks noChangeAspect="1"/>
          </p:cNvGraphicFramePr>
          <p:nvPr/>
        </p:nvGraphicFramePr>
        <p:xfrm>
          <a:off x="6000760" y="5286388"/>
          <a:ext cx="80645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Формула" r:id="rId14" imgW="457200" imgH="228600" progId="Equation.3">
                  <p:embed/>
                </p:oleObj>
              </mc:Choice>
              <mc:Fallback>
                <p:oleObj name="Формула" r:id="rId14" imgW="4572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5286388"/>
                        <a:ext cx="80645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 основание и показатель степени</a:t>
            </a:r>
            <a:endParaRPr lang="ru-RU" dirty="0"/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5256584" cy="459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090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1593</TotalTime>
  <Words>312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Солнцестояние</vt:lpstr>
      <vt:lpstr>Формула</vt:lpstr>
      <vt:lpstr> Обобщающий урок по теме  «Степень с натуральным показателем»   </vt:lpstr>
      <vt:lpstr>Презентация PowerPoint</vt:lpstr>
      <vt:lpstr>Презентация PowerPoint</vt:lpstr>
      <vt:lpstr>а-основание, п-показатель  </vt:lpstr>
      <vt:lpstr>Презентация PowerPoint</vt:lpstr>
      <vt:lpstr>Запишите правые части равенств</vt:lpstr>
      <vt:lpstr>  устный счёт</vt:lpstr>
      <vt:lpstr>Презентация PowerPoint</vt:lpstr>
      <vt:lpstr>Определи основание и показатель степени</vt:lpstr>
      <vt:lpstr>Соедините линиями выражения, соответствующие друг другу</vt:lpstr>
      <vt:lpstr>Презентация PowerPoint</vt:lpstr>
      <vt:lpstr>Выполнение задания с последующей самопроверкой</vt:lpstr>
      <vt:lpstr>Работа у доски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166</cp:revision>
  <dcterms:created xsi:type="dcterms:W3CDTF">2011-11-05T21:36:13Z</dcterms:created>
  <dcterms:modified xsi:type="dcterms:W3CDTF">2015-01-29T16:26:26Z</dcterms:modified>
</cp:coreProperties>
</file>