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319" r:id="rId3"/>
    <p:sldId id="316" r:id="rId4"/>
    <p:sldId id="261" r:id="rId5"/>
    <p:sldId id="278" r:id="rId6"/>
    <p:sldId id="307" r:id="rId7"/>
    <p:sldId id="317" r:id="rId8"/>
    <p:sldId id="285" r:id="rId9"/>
    <p:sldId id="311" r:id="rId10"/>
    <p:sldId id="310" r:id="rId11"/>
    <p:sldId id="312" r:id="rId12"/>
    <p:sldId id="313" r:id="rId13"/>
    <p:sldId id="292" r:id="rId14"/>
    <p:sldId id="318" r:id="rId15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  <a:srgbClr val="FF006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889" autoAdjust="0"/>
    <p:restoredTop sz="94660"/>
  </p:normalViewPr>
  <p:slideViewPr>
    <p:cSldViewPr>
      <p:cViewPr>
        <p:scale>
          <a:sx n="75" d="100"/>
          <a:sy n="75" d="100"/>
        </p:scale>
        <p:origin x="-1224" y="-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DA26AB-4D29-4BDD-8F4E-102F80C73900}" type="datetimeFigureOut">
              <a:rPr lang="ru-RU" smtClean="0"/>
              <a:pPr/>
              <a:t>26.01.2015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A09C77-D6C6-4A0C-A235-EB421D6F912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5748359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26.01.2015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Надежда\Рабочий стол\8637070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03573" y="3977680"/>
            <a:ext cx="3840427" cy="288032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92697"/>
            <a:ext cx="7772400" cy="936103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4000" dirty="0" smtClean="0">
                <a:solidFill>
                  <a:schemeClr val="accent2">
                    <a:lumMod val="75000"/>
                  </a:schemeClr>
                </a:solidFill>
              </a:rPr>
              <a:t>Ребята, послушайте, какая тишина!</a:t>
            </a:r>
            <a:br>
              <a:rPr lang="ru-RU" sz="40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4000" dirty="0" smtClean="0">
                <a:solidFill>
                  <a:schemeClr val="accent2">
                    <a:lumMod val="75000"/>
                  </a:schemeClr>
                </a:solidFill>
              </a:rPr>
              <a:t>Это в школе начались уроки.</a:t>
            </a:r>
            <a:br>
              <a:rPr lang="ru-RU" sz="40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4000" dirty="0" smtClean="0">
                <a:solidFill>
                  <a:schemeClr val="accent2">
                    <a:lumMod val="75000"/>
                  </a:schemeClr>
                </a:solidFill>
              </a:rPr>
              <a:t>Мы не будем тратить время зря </a:t>
            </a:r>
            <a:br>
              <a:rPr lang="ru-RU" sz="40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4000" dirty="0" smtClean="0">
                <a:solidFill>
                  <a:schemeClr val="accent2">
                    <a:lumMod val="75000"/>
                  </a:schemeClr>
                </a:solidFill>
              </a:rPr>
              <a:t>И приступим все к работе.</a:t>
            </a:r>
            <a:endParaRPr lang="ru-RU" sz="40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250825" y="3429000"/>
            <a:ext cx="720725" cy="719138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250825" y="4149725"/>
            <a:ext cx="720725" cy="719138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2534" name="Rectangle 6"/>
          <p:cNvSpPr>
            <a:spLocks noChangeArrowheads="1"/>
          </p:cNvSpPr>
          <p:nvPr/>
        </p:nvSpPr>
        <p:spPr bwMode="auto">
          <a:xfrm>
            <a:off x="971550" y="4149725"/>
            <a:ext cx="720725" cy="719138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2535" name="Rectangle 7"/>
          <p:cNvSpPr>
            <a:spLocks noChangeArrowheads="1"/>
          </p:cNvSpPr>
          <p:nvPr/>
        </p:nvSpPr>
        <p:spPr bwMode="auto">
          <a:xfrm>
            <a:off x="971550" y="1989138"/>
            <a:ext cx="720725" cy="719137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2536" name="Rectangle 8"/>
          <p:cNvSpPr>
            <a:spLocks noChangeArrowheads="1"/>
          </p:cNvSpPr>
          <p:nvPr/>
        </p:nvSpPr>
        <p:spPr bwMode="auto">
          <a:xfrm>
            <a:off x="971550" y="2708275"/>
            <a:ext cx="720725" cy="719138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2537" name="Rectangle 9"/>
          <p:cNvSpPr>
            <a:spLocks noChangeArrowheads="1"/>
          </p:cNvSpPr>
          <p:nvPr/>
        </p:nvSpPr>
        <p:spPr bwMode="auto">
          <a:xfrm>
            <a:off x="250825" y="1989138"/>
            <a:ext cx="720725" cy="719137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2538" name="Rectangle 10"/>
          <p:cNvSpPr>
            <a:spLocks noChangeArrowheads="1"/>
          </p:cNvSpPr>
          <p:nvPr/>
        </p:nvSpPr>
        <p:spPr bwMode="auto">
          <a:xfrm>
            <a:off x="250825" y="2708275"/>
            <a:ext cx="720725" cy="719138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2539" name="Rectangle 11"/>
          <p:cNvSpPr>
            <a:spLocks noChangeArrowheads="1"/>
          </p:cNvSpPr>
          <p:nvPr/>
        </p:nvSpPr>
        <p:spPr bwMode="auto">
          <a:xfrm>
            <a:off x="971550" y="3429000"/>
            <a:ext cx="720725" cy="719138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2540" name="Rectangle 12"/>
          <p:cNvSpPr>
            <a:spLocks noChangeArrowheads="1"/>
          </p:cNvSpPr>
          <p:nvPr/>
        </p:nvSpPr>
        <p:spPr bwMode="auto">
          <a:xfrm>
            <a:off x="3059113" y="2708275"/>
            <a:ext cx="720725" cy="719138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2542" name="Rectangle 14"/>
          <p:cNvSpPr>
            <a:spLocks noChangeArrowheads="1"/>
          </p:cNvSpPr>
          <p:nvPr/>
        </p:nvSpPr>
        <p:spPr bwMode="auto">
          <a:xfrm>
            <a:off x="3779838" y="2708275"/>
            <a:ext cx="720725" cy="719138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2543" name="Rectangle 15"/>
          <p:cNvSpPr>
            <a:spLocks noChangeArrowheads="1"/>
          </p:cNvSpPr>
          <p:nvPr/>
        </p:nvSpPr>
        <p:spPr bwMode="auto">
          <a:xfrm>
            <a:off x="4500563" y="3429000"/>
            <a:ext cx="720725" cy="719138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2544" name="Rectangle 16"/>
          <p:cNvSpPr>
            <a:spLocks noChangeArrowheads="1"/>
          </p:cNvSpPr>
          <p:nvPr/>
        </p:nvSpPr>
        <p:spPr bwMode="auto">
          <a:xfrm>
            <a:off x="3779838" y="1989138"/>
            <a:ext cx="720725" cy="719137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2545" name="Rectangle 17"/>
          <p:cNvSpPr>
            <a:spLocks noChangeArrowheads="1"/>
          </p:cNvSpPr>
          <p:nvPr/>
        </p:nvSpPr>
        <p:spPr bwMode="auto">
          <a:xfrm>
            <a:off x="3059113" y="1989138"/>
            <a:ext cx="720725" cy="719137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2546" name="Rectangle 18"/>
          <p:cNvSpPr>
            <a:spLocks noChangeArrowheads="1"/>
          </p:cNvSpPr>
          <p:nvPr/>
        </p:nvSpPr>
        <p:spPr bwMode="auto">
          <a:xfrm>
            <a:off x="5219700" y="3429000"/>
            <a:ext cx="720725" cy="719138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2547" name="Rectangle 19"/>
          <p:cNvSpPr>
            <a:spLocks noChangeArrowheads="1"/>
          </p:cNvSpPr>
          <p:nvPr/>
        </p:nvSpPr>
        <p:spPr bwMode="auto">
          <a:xfrm>
            <a:off x="5219700" y="2708275"/>
            <a:ext cx="720725" cy="719138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2548" name="Rectangle 20"/>
          <p:cNvSpPr>
            <a:spLocks noChangeArrowheads="1"/>
          </p:cNvSpPr>
          <p:nvPr/>
        </p:nvSpPr>
        <p:spPr bwMode="auto">
          <a:xfrm>
            <a:off x="4500563" y="2708275"/>
            <a:ext cx="720725" cy="719138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2550" name="Rectangle 22"/>
          <p:cNvSpPr>
            <a:spLocks noChangeArrowheads="1"/>
          </p:cNvSpPr>
          <p:nvPr/>
        </p:nvSpPr>
        <p:spPr bwMode="auto">
          <a:xfrm>
            <a:off x="1692275" y="5589588"/>
            <a:ext cx="720725" cy="719137"/>
          </a:xfrm>
          <a:prstGeom prst="rect">
            <a:avLst/>
          </a:prstGeom>
          <a:solidFill>
            <a:srgbClr val="FF0D0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2552" name="Rectangle 24"/>
          <p:cNvSpPr>
            <a:spLocks noChangeArrowheads="1"/>
          </p:cNvSpPr>
          <p:nvPr/>
        </p:nvSpPr>
        <p:spPr bwMode="auto">
          <a:xfrm>
            <a:off x="2411413" y="5589588"/>
            <a:ext cx="720725" cy="719137"/>
          </a:xfrm>
          <a:prstGeom prst="rect">
            <a:avLst/>
          </a:prstGeom>
          <a:solidFill>
            <a:srgbClr val="FF0D0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2553" name="Rectangle 25"/>
          <p:cNvSpPr>
            <a:spLocks noChangeArrowheads="1"/>
          </p:cNvSpPr>
          <p:nvPr/>
        </p:nvSpPr>
        <p:spPr bwMode="auto">
          <a:xfrm>
            <a:off x="3132138" y="5589588"/>
            <a:ext cx="720725" cy="719137"/>
          </a:xfrm>
          <a:prstGeom prst="rect">
            <a:avLst/>
          </a:prstGeom>
          <a:solidFill>
            <a:srgbClr val="FF0D0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2554" name="Rectangle 26"/>
          <p:cNvSpPr>
            <a:spLocks noChangeArrowheads="1"/>
          </p:cNvSpPr>
          <p:nvPr/>
        </p:nvSpPr>
        <p:spPr bwMode="auto">
          <a:xfrm>
            <a:off x="3851275" y="5589588"/>
            <a:ext cx="720725" cy="719137"/>
          </a:xfrm>
          <a:prstGeom prst="rect">
            <a:avLst/>
          </a:prstGeom>
          <a:solidFill>
            <a:srgbClr val="FF0D0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2555" name="Rectangle 27"/>
          <p:cNvSpPr>
            <a:spLocks noChangeArrowheads="1"/>
          </p:cNvSpPr>
          <p:nvPr/>
        </p:nvSpPr>
        <p:spPr bwMode="auto">
          <a:xfrm>
            <a:off x="4572000" y="5589588"/>
            <a:ext cx="720725" cy="719137"/>
          </a:xfrm>
          <a:prstGeom prst="rect">
            <a:avLst/>
          </a:prstGeom>
          <a:solidFill>
            <a:srgbClr val="FF0D0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2556" name="Rectangle 28"/>
          <p:cNvSpPr>
            <a:spLocks noChangeArrowheads="1"/>
          </p:cNvSpPr>
          <p:nvPr/>
        </p:nvSpPr>
        <p:spPr bwMode="auto">
          <a:xfrm>
            <a:off x="6011863" y="5589588"/>
            <a:ext cx="720725" cy="719137"/>
          </a:xfrm>
          <a:prstGeom prst="rect">
            <a:avLst/>
          </a:prstGeom>
          <a:solidFill>
            <a:srgbClr val="FF0D0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2557" name="Rectangle 29"/>
          <p:cNvSpPr>
            <a:spLocks noChangeArrowheads="1"/>
          </p:cNvSpPr>
          <p:nvPr/>
        </p:nvSpPr>
        <p:spPr bwMode="auto">
          <a:xfrm>
            <a:off x="5292725" y="5589588"/>
            <a:ext cx="720725" cy="719137"/>
          </a:xfrm>
          <a:prstGeom prst="rect">
            <a:avLst/>
          </a:prstGeom>
          <a:solidFill>
            <a:srgbClr val="FF0D0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2558" name="Rectangle 30"/>
          <p:cNvSpPr>
            <a:spLocks noChangeArrowheads="1"/>
          </p:cNvSpPr>
          <p:nvPr/>
        </p:nvSpPr>
        <p:spPr bwMode="auto">
          <a:xfrm>
            <a:off x="6732588" y="5589588"/>
            <a:ext cx="720725" cy="719137"/>
          </a:xfrm>
          <a:prstGeom prst="rect">
            <a:avLst/>
          </a:prstGeom>
          <a:solidFill>
            <a:srgbClr val="FF0D0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2559" name="Rectangle 31"/>
          <p:cNvSpPr>
            <a:spLocks noChangeArrowheads="1"/>
          </p:cNvSpPr>
          <p:nvPr/>
        </p:nvSpPr>
        <p:spPr bwMode="auto">
          <a:xfrm>
            <a:off x="7451725" y="1989138"/>
            <a:ext cx="720725" cy="719137"/>
          </a:xfrm>
          <a:prstGeom prst="rect">
            <a:avLst/>
          </a:prstGeom>
          <a:solidFill>
            <a:srgbClr val="00A8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2560" name="Rectangle 3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800" dirty="0">
                <a:solidFill>
                  <a:schemeClr val="tx1"/>
                </a:solidFill>
                <a:latin typeface="Times New Roman" pitchFamily="18" charset="0"/>
              </a:rPr>
              <a:t>РАВНОВЕЛИКИЕ   ФИГУРЫ</a:t>
            </a:r>
          </a:p>
        </p:txBody>
      </p:sp>
      <p:sp>
        <p:nvSpPr>
          <p:cNvPr id="22562" name="Rectangle 34"/>
          <p:cNvSpPr>
            <a:spLocks noChangeArrowheads="1"/>
          </p:cNvSpPr>
          <p:nvPr/>
        </p:nvSpPr>
        <p:spPr bwMode="auto">
          <a:xfrm>
            <a:off x="8172450" y="1989138"/>
            <a:ext cx="720725" cy="719137"/>
          </a:xfrm>
          <a:prstGeom prst="rect">
            <a:avLst/>
          </a:prstGeom>
          <a:solidFill>
            <a:srgbClr val="00A8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2563" name="Rectangle 35"/>
          <p:cNvSpPr>
            <a:spLocks noChangeArrowheads="1"/>
          </p:cNvSpPr>
          <p:nvPr/>
        </p:nvSpPr>
        <p:spPr bwMode="auto">
          <a:xfrm>
            <a:off x="8172450" y="2708275"/>
            <a:ext cx="720725" cy="719138"/>
          </a:xfrm>
          <a:prstGeom prst="rect">
            <a:avLst/>
          </a:prstGeom>
          <a:solidFill>
            <a:srgbClr val="00A8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2564" name="Rectangle 36"/>
          <p:cNvSpPr>
            <a:spLocks noChangeArrowheads="1"/>
          </p:cNvSpPr>
          <p:nvPr/>
        </p:nvSpPr>
        <p:spPr bwMode="auto">
          <a:xfrm>
            <a:off x="8172450" y="3429000"/>
            <a:ext cx="720725" cy="719138"/>
          </a:xfrm>
          <a:prstGeom prst="rect">
            <a:avLst/>
          </a:prstGeom>
          <a:solidFill>
            <a:srgbClr val="00A8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2565" name="Rectangle 37"/>
          <p:cNvSpPr>
            <a:spLocks noChangeArrowheads="1"/>
          </p:cNvSpPr>
          <p:nvPr/>
        </p:nvSpPr>
        <p:spPr bwMode="auto">
          <a:xfrm>
            <a:off x="6732588" y="1989138"/>
            <a:ext cx="720725" cy="719137"/>
          </a:xfrm>
          <a:prstGeom prst="rect">
            <a:avLst/>
          </a:prstGeom>
          <a:solidFill>
            <a:srgbClr val="00A8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2566" name="Rectangle 38"/>
          <p:cNvSpPr>
            <a:spLocks noChangeArrowheads="1"/>
          </p:cNvSpPr>
          <p:nvPr/>
        </p:nvSpPr>
        <p:spPr bwMode="auto">
          <a:xfrm>
            <a:off x="8172450" y="4149725"/>
            <a:ext cx="720725" cy="719138"/>
          </a:xfrm>
          <a:prstGeom prst="rect">
            <a:avLst/>
          </a:prstGeom>
          <a:solidFill>
            <a:srgbClr val="00A8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2567" name="Rectangle 39"/>
          <p:cNvSpPr>
            <a:spLocks noChangeArrowheads="1"/>
          </p:cNvSpPr>
          <p:nvPr/>
        </p:nvSpPr>
        <p:spPr bwMode="auto">
          <a:xfrm>
            <a:off x="7451725" y="4149725"/>
            <a:ext cx="720725" cy="719138"/>
          </a:xfrm>
          <a:prstGeom prst="rect">
            <a:avLst/>
          </a:prstGeom>
          <a:solidFill>
            <a:srgbClr val="00A8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2568" name="Rectangle 40"/>
          <p:cNvSpPr>
            <a:spLocks noChangeArrowheads="1"/>
          </p:cNvSpPr>
          <p:nvPr/>
        </p:nvSpPr>
        <p:spPr bwMode="auto">
          <a:xfrm>
            <a:off x="6732588" y="4149725"/>
            <a:ext cx="720725" cy="719138"/>
          </a:xfrm>
          <a:prstGeom prst="rect">
            <a:avLst/>
          </a:prstGeom>
          <a:solidFill>
            <a:srgbClr val="00A8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2570" name="Text Box 42"/>
          <p:cNvSpPr txBox="1">
            <a:spLocks noChangeArrowheads="1"/>
          </p:cNvSpPr>
          <p:nvPr/>
        </p:nvSpPr>
        <p:spPr bwMode="auto">
          <a:xfrm>
            <a:off x="2411413" y="4437063"/>
            <a:ext cx="3073400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4800" dirty="0">
                <a:solidFill>
                  <a:schemeClr val="tx1"/>
                </a:solidFill>
              </a:rPr>
              <a:t>S = 8 </a:t>
            </a:r>
            <a:r>
              <a:rPr lang="ru-RU" sz="4800" dirty="0" err="1">
                <a:solidFill>
                  <a:schemeClr val="tx1"/>
                </a:solidFill>
              </a:rPr>
              <a:t>кв.ед</a:t>
            </a:r>
            <a:r>
              <a:rPr lang="ru-RU" sz="4000" dirty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="" xmlns:p14="http://schemas.microsoft.com/office/powerpoint/2010/main" val="1130768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25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5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25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25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25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25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60" grpId="0"/>
      <p:bldP spid="2257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2" name="Rectangle 6"/>
          <p:cNvSpPr>
            <a:spLocks noGrp="1" noChangeArrowheads="1"/>
          </p:cNvSpPr>
          <p:nvPr>
            <p:ph type="title"/>
          </p:nvPr>
        </p:nvSpPr>
        <p:spPr>
          <a:xfrm>
            <a:off x="457200" y="549275"/>
            <a:ext cx="8229600" cy="5688013"/>
          </a:xfrm>
        </p:spPr>
        <p:txBody>
          <a:bodyPr/>
          <a:lstStyle/>
          <a:p>
            <a:r>
              <a:rPr lang="ru-RU" sz="7200" dirty="0">
                <a:latin typeface="Times New Roman" pitchFamily="18" charset="0"/>
              </a:rPr>
              <a:t>Фигуры, имеющие равную площадь, называются</a:t>
            </a:r>
            <a:br>
              <a:rPr lang="ru-RU" sz="7200" dirty="0">
                <a:latin typeface="Times New Roman" pitchFamily="18" charset="0"/>
              </a:rPr>
            </a:br>
            <a:r>
              <a:rPr lang="ru-RU" sz="7200" dirty="0">
                <a:solidFill>
                  <a:srgbClr val="00B050"/>
                </a:solidFill>
                <a:latin typeface="Times New Roman" pitchFamily="18" charset="0"/>
              </a:rPr>
              <a:t> </a:t>
            </a:r>
            <a:r>
              <a:rPr lang="ru-RU" sz="7200" b="1" i="1" dirty="0" smtClean="0">
                <a:solidFill>
                  <a:srgbClr val="00B050"/>
                </a:solidFill>
                <a:latin typeface="Times New Roman" pitchFamily="18" charset="0"/>
              </a:rPr>
              <a:t>равновеликими</a:t>
            </a:r>
            <a:endParaRPr lang="ru-RU" sz="7200" b="1" i="1" dirty="0">
              <a:solidFill>
                <a:srgbClr val="00B05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93485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 type="wd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6" name="Rectangle 6"/>
          <p:cNvSpPr>
            <a:spLocks noGrp="1" noChangeArrowheads="1"/>
          </p:cNvSpPr>
          <p:nvPr>
            <p:ph type="title"/>
          </p:nvPr>
        </p:nvSpPr>
        <p:spPr>
          <a:xfrm>
            <a:off x="250825" y="908050"/>
            <a:ext cx="8229600" cy="4321175"/>
          </a:xfrm>
        </p:spPr>
        <p:txBody>
          <a:bodyPr/>
          <a:lstStyle/>
          <a:p>
            <a:r>
              <a:rPr lang="en-US" sz="22000" b="1" i="1" dirty="0">
                <a:solidFill>
                  <a:srgbClr val="00B050"/>
                </a:solidFill>
                <a:latin typeface="Times New Roman" pitchFamily="18" charset="0"/>
              </a:rPr>
              <a:t>S = </a:t>
            </a:r>
            <a:r>
              <a:rPr lang="en-US" sz="22000" b="1" i="1" dirty="0" err="1">
                <a:solidFill>
                  <a:srgbClr val="00B050"/>
                </a:solidFill>
                <a:latin typeface="Times New Roman" pitchFamily="18" charset="0"/>
              </a:rPr>
              <a:t>a</a:t>
            </a:r>
            <a:r>
              <a:rPr lang="en-US" sz="22000" b="1" i="1" dirty="0" err="1">
                <a:solidFill>
                  <a:srgbClr val="00B050"/>
                </a:solidFill>
                <a:latin typeface="Times New Roman" pitchFamily="18" charset="0"/>
                <a:cs typeface="Arial" charset="0"/>
              </a:rPr>
              <a:t>·b</a:t>
            </a:r>
            <a:endParaRPr lang="en-US" sz="22000" b="1" i="1" dirty="0">
              <a:solidFill>
                <a:srgbClr val="00B050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35847" name="Text Box 7"/>
          <p:cNvSpPr txBox="1">
            <a:spLocks noChangeArrowheads="1"/>
          </p:cNvSpPr>
          <p:nvPr/>
        </p:nvSpPr>
        <p:spPr bwMode="auto">
          <a:xfrm>
            <a:off x="323850" y="5229225"/>
            <a:ext cx="83534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 b="1" i="1"/>
              <a:t>Формула площади прямоугольника</a:t>
            </a:r>
          </a:p>
        </p:txBody>
      </p:sp>
    </p:spTree>
    <p:extLst>
      <p:ext uri="{BB962C8B-B14F-4D97-AF65-F5344CB8AC3E}">
        <p14:creationId xmlns="" xmlns:p14="http://schemas.microsoft.com/office/powerpoint/2010/main" val="900445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iterate type="lt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4001"/>
                            </p:stCondLst>
                            <p:childTnLst>
                              <p:par>
                                <p:cTn id="8" presetID="3" presetClass="entr" presetSubtype="5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" dur="500"/>
                                        <p:tgtEl>
                                          <p:spTgt spid="358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6" grpId="0"/>
      <p:bldP spid="3584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C:\Documents and Settings\Надежда\Рабочий стол\j034334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4008" y="1700808"/>
            <a:ext cx="4032448" cy="419561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Рефлексия</a:t>
            </a:r>
            <a:endParaRPr lang="ru-RU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Закончи предложение:</a:t>
            </a:r>
          </a:p>
          <a:p>
            <a:pPr>
              <a:buNone/>
            </a:pPr>
            <a:r>
              <a:rPr lang="ru-RU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Я узнал…</a:t>
            </a:r>
          </a:p>
          <a:p>
            <a:pPr>
              <a:buNone/>
            </a:pPr>
            <a:r>
              <a:rPr lang="ru-RU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Я научился…</a:t>
            </a:r>
          </a:p>
          <a:p>
            <a:pPr>
              <a:buNone/>
            </a:pPr>
            <a:r>
              <a:rPr lang="ru-RU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Мне понравилось…</a:t>
            </a:r>
          </a:p>
          <a:p>
            <a:pPr>
              <a:buNone/>
            </a:pPr>
            <a:r>
              <a:rPr lang="ru-RU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Я затруднялся…</a:t>
            </a:r>
          </a:p>
          <a:p>
            <a:pPr>
              <a:buNone/>
            </a:pPr>
            <a:r>
              <a:rPr lang="ru-RU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Мое настроение…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№ 715, 717</a:t>
            </a:r>
          </a:p>
          <a:p>
            <a:r>
              <a:rPr lang="ru-RU" dirty="0"/>
              <a:t>п</a:t>
            </a:r>
            <a:r>
              <a:rPr lang="ru-RU" dirty="0" smtClean="0"/>
              <a:t>.18 стр. 108-109 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551911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ru-RU" sz="3600" dirty="0" smtClean="0">
                <a:solidFill>
                  <a:schemeClr val="accent2"/>
                </a:solidFill>
              </a:rPr>
              <a:t>Используя формулу пути </a:t>
            </a:r>
            <a:r>
              <a:rPr lang="en-US" sz="3600" dirty="0" smtClean="0">
                <a:solidFill>
                  <a:schemeClr val="accent2"/>
                </a:solidFill>
              </a:rPr>
              <a:t>s=</a:t>
            </a:r>
            <a:r>
              <a:rPr lang="en-US" sz="3600" dirty="0" err="1" smtClean="0">
                <a:solidFill>
                  <a:schemeClr val="accent2"/>
                </a:solidFill>
              </a:rPr>
              <a:t>vt</a:t>
            </a:r>
            <a:r>
              <a:rPr lang="ru-RU" sz="3600" dirty="0" smtClean="0">
                <a:solidFill>
                  <a:schemeClr val="accent2"/>
                </a:solidFill>
              </a:rPr>
              <a:t>, найди неизвестную величину.</a:t>
            </a:r>
            <a:endParaRPr lang="ru-RU" sz="3600" dirty="0">
              <a:solidFill>
                <a:schemeClr val="accent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arenR"/>
            </a:pPr>
            <a:r>
              <a:rPr lang="en-US" sz="3600" b="1" dirty="0" smtClean="0">
                <a:latin typeface="+mj-lt"/>
              </a:rPr>
              <a:t>V = 10</a:t>
            </a:r>
            <a:r>
              <a:rPr lang="ru-RU" sz="3600" b="1" dirty="0" smtClean="0">
                <a:latin typeface="+mj-lt"/>
              </a:rPr>
              <a:t> км/ч        3) </a:t>
            </a:r>
            <a:r>
              <a:rPr lang="en-US" sz="3600" b="1" dirty="0" smtClean="0">
                <a:latin typeface="+mj-lt"/>
              </a:rPr>
              <a:t>S = 12 </a:t>
            </a:r>
            <a:r>
              <a:rPr lang="ru-RU" sz="3600" b="1" dirty="0" smtClean="0">
                <a:latin typeface="+mj-lt"/>
              </a:rPr>
              <a:t>км        </a:t>
            </a:r>
          </a:p>
          <a:p>
            <a:pPr marL="514350" indent="-514350">
              <a:buNone/>
            </a:pPr>
            <a:r>
              <a:rPr lang="ru-RU" sz="3600" b="1" dirty="0" smtClean="0">
                <a:latin typeface="+mj-lt"/>
              </a:rPr>
              <a:t>       </a:t>
            </a:r>
            <a:r>
              <a:rPr lang="en-US" sz="3600" b="1" dirty="0" smtClean="0">
                <a:latin typeface="+mj-lt"/>
              </a:rPr>
              <a:t>t</a:t>
            </a:r>
            <a:r>
              <a:rPr lang="ru-RU" sz="3600" b="1" dirty="0" smtClean="0">
                <a:latin typeface="+mj-lt"/>
              </a:rPr>
              <a:t>=8 ч                        </a:t>
            </a:r>
            <a:r>
              <a:rPr lang="en-US" sz="3600" b="1" dirty="0" smtClean="0">
                <a:latin typeface="+mj-lt"/>
              </a:rPr>
              <a:t>V = 3 </a:t>
            </a:r>
            <a:r>
              <a:rPr lang="ru-RU" sz="3600" b="1" dirty="0" smtClean="0">
                <a:latin typeface="+mj-lt"/>
              </a:rPr>
              <a:t>км/ч</a:t>
            </a:r>
          </a:p>
          <a:p>
            <a:pPr marL="514350" indent="-514350">
              <a:buNone/>
            </a:pPr>
            <a:r>
              <a:rPr lang="ru-RU" sz="3600" b="1" dirty="0" smtClean="0">
                <a:latin typeface="+mj-lt"/>
              </a:rPr>
              <a:t>       </a:t>
            </a:r>
            <a:r>
              <a:rPr lang="en-US" sz="3600" b="1" dirty="0" smtClean="0">
                <a:latin typeface="+mj-lt"/>
              </a:rPr>
              <a:t>S - </a:t>
            </a:r>
            <a:r>
              <a:rPr lang="ru-RU" sz="3600" b="1" dirty="0" smtClean="0">
                <a:latin typeface="+mj-lt"/>
              </a:rPr>
              <a:t>?                           </a:t>
            </a:r>
            <a:r>
              <a:rPr lang="en-US" sz="3600" b="1" dirty="0" smtClean="0">
                <a:latin typeface="+mj-lt"/>
              </a:rPr>
              <a:t>t - </a:t>
            </a:r>
            <a:r>
              <a:rPr lang="ru-RU" sz="3600" b="1" dirty="0" smtClean="0">
                <a:latin typeface="+mj-lt"/>
              </a:rPr>
              <a:t>?</a:t>
            </a:r>
          </a:p>
          <a:p>
            <a:pPr marL="514350" indent="-514350">
              <a:buNone/>
            </a:pPr>
            <a:r>
              <a:rPr lang="ru-RU" sz="3600" b="1" dirty="0" smtClean="0">
                <a:latin typeface="+mj-lt"/>
              </a:rPr>
              <a:t>2) </a:t>
            </a:r>
            <a:r>
              <a:rPr lang="en-US" sz="3600" b="1" dirty="0" smtClean="0">
                <a:latin typeface="+mj-lt"/>
              </a:rPr>
              <a:t>S = 90 </a:t>
            </a:r>
            <a:r>
              <a:rPr lang="ru-RU" sz="3600" b="1" dirty="0" smtClean="0">
                <a:latin typeface="+mj-lt"/>
              </a:rPr>
              <a:t>км              4) </a:t>
            </a:r>
            <a:r>
              <a:rPr lang="en-US" sz="3600" b="1" dirty="0" smtClean="0">
                <a:latin typeface="+mj-lt"/>
              </a:rPr>
              <a:t>S = </a:t>
            </a:r>
            <a:r>
              <a:rPr lang="ru-RU" sz="3600" b="1" dirty="0" smtClean="0">
                <a:latin typeface="+mj-lt"/>
              </a:rPr>
              <a:t>10 м</a:t>
            </a:r>
            <a:endParaRPr lang="en-US" sz="3600" b="1" dirty="0" smtClean="0">
              <a:latin typeface="+mj-lt"/>
            </a:endParaRPr>
          </a:p>
          <a:p>
            <a:pPr marL="514350" indent="-514350">
              <a:buNone/>
            </a:pPr>
            <a:r>
              <a:rPr lang="en-US" sz="3600" b="1" dirty="0" smtClean="0">
                <a:latin typeface="+mj-lt"/>
              </a:rPr>
              <a:t>     t = 6 </a:t>
            </a:r>
            <a:r>
              <a:rPr lang="ru-RU" sz="3600" b="1" dirty="0" smtClean="0">
                <a:latin typeface="+mj-lt"/>
              </a:rPr>
              <a:t>ч                         </a:t>
            </a:r>
            <a:r>
              <a:rPr lang="en-US" sz="3600" b="1" dirty="0" smtClean="0">
                <a:latin typeface="+mj-lt"/>
              </a:rPr>
              <a:t>t</a:t>
            </a:r>
            <a:r>
              <a:rPr lang="ru-RU" sz="3600" b="1" dirty="0" smtClean="0">
                <a:latin typeface="+mj-lt"/>
              </a:rPr>
              <a:t> = 2 мин</a:t>
            </a:r>
          </a:p>
          <a:p>
            <a:pPr marL="514350" indent="-514350">
              <a:buNone/>
            </a:pPr>
            <a:r>
              <a:rPr lang="ru-RU" sz="3600" b="1" dirty="0" smtClean="0">
                <a:latin typeface="+mj-lt"/>
              </a:rPr>
              <a:t>     </a:t>
            </a:r>
            <a:r>
              <a:rPr lang="en-US" sz="3600" b="1" dirty="0" smtClean="0">
                <a:latin typeface="+mj-lt"/>
              </a:rPr>
              <a:t>v</a:t>
            </a:r>
            <a:r>
              <a:rPr lang="ru-RU" sz="3600" b="1" dirty="0" smtClean="0">
                <a:latin typeface="+mj-lt"/>
              </a:rPr>
              <a:t> - ?                             </a:t>
            </a:r>
            <a:r>
              <a:rPr lang="en-US" sz="3600" b="1" dirty="0" smtClean="0">
                <a:latin typeface="+mj-lt"/>
              </a:rPr>
              <a:t>V - </a:t>
            </a:r>
            <a:r>
              <a:rPr lang="ru-RU" sz="3600" b="1" dirty="0" smtClean="0">
                <a:latin typeface="+mj-lt"/>
              </a:rPr>
              <a:t>?</a:t>
            </a:r>
          </a:p>
          <a:p>
            <a:pPr marL="514350" indent="-514350">
              <a:buNone/>
            </a:pPr>
            <a:r>
              <a:rPr lang="ru-RU" dirty="0" smtClean="0"/>
              <a:t>  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31640" y="188640"/>
            <a:ext cx="60486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   </a:t>
            </a:r>
            <a:r>
              <a:rPr lang="ru-RU" sz="3600" dirty="0" smtClean="0"/>
              <a:t>Найдите периметр фигуры</a:t>
            </a:r>
            <a:endParaRPr lang="ru-RU" sz="36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827584" y="1700808"/>
            <a:ext cx="2952328" cy="1872208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5724128" y="1700808"/>
            <a:ext cx="2016224" cy="1872208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1187624" y="1116033"/>
            <a:ext cx="16569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         </a:t>
            </a:r>
            <a:r>
              <a:rPr lang="en-US" sz="3200" b="1" dirty="0" smtClean="0"/>
              <a:t>a</a:t>
            </a:r>
            <a:endParaRPr lang="ru-RU" sz="32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6156176" y="1116033"/>
            <a:ext cx="12241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    a</a:t>
            </a:r>
            <a:endParaRPr lang="ru-RU" sz="32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779912" y="2204864"/>
            <a:ext cx="432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b</a:t>
            </a:r>
            <a:endParaRPr lang="ru-RU" sz="32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1187624" y="3861048"/>
            <a:ext cx="53285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          </a:t>
            </a:r>
            <a:r>
              <a:rPr lang="en-US" sz="3200" b="1" dirty="0" smtClean="0"/>
              <a:t>a = 4</a:t>
            </a:r>
            <a:r>
              <a:rPr lang="ru-RU" sz="3200" b="1" dirty="0" smtClean="0"/>
              <a:t> см</a:t>
            </a:r>
            <a:r>
              <a:rPr lang="en-US" sz="3200" b="1" dirty="0" smtClean="0"/>
              <a:t>       b= 12 </a:t>
            </a:r>
            <a:r>
              <a:rPr lang="ru-RU" sz="3200" b="1" dirty="0" smtClean="0"/>
              <a:t>см</a:t>
            </a:r>
            <a:r>
              <a:rPr lang="en-US" sz="3200" b="1" dirty="0" smtClean="0"/>
              <a:t> </a:t>
            </a:r>
            <a:endParaRPr lang="ru-RU" sz="32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395536" y="5949280"/>
            <a:ext cx="3600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 </a:t>
            </a:r>
            <a:endParaRPr lang="ru-RU" sz="3200" b="1" dirty="0"/>
          </a:p>
        </p:txBody>
      </p:sp>
    </p:spTree>
    <p:extLst>
      <p:ext uri="{BB962C8B-B14F-4D97-AF65-F5344CB8AC3E}">
        <p14:creationId xmlns="" xmlns:p14="http://schemas.microsoft.com/office/powerpoint/2010/main" val="2401175485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31640" y="188640"/>
            <a:ext cx="60486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   </a:t>
            </a:r>
            <a:r>
              <a:rPr lang="ru-RU" sz="3600" dirty="0" smtClean="0"/>
              <a:t>Найдите периметр фигуры</a:t>
            </a:r>
            <a:endParaRPr lang="ru-RU" sz="36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827584" y="1700808"/>
            <a:ext cx="2952328" cy="1872208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5724128" y="1700808"/>
            <a:ext cx="2016224" cy="1872208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1187624" y="1116033"/>
            <a:ext cx="16569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         </a:t>
            </a:r>
            <a:r>
              <a:rPr lang="en-US" sz="3200" b="1" dirty="0" smtClean="0"/>
              <a:t>a</a:t>
            </a:r>
            <a:endParaRPr lang="ru-RU" sz="32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6156176" y="1116033"/>
            <a:ext cx="12241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    a</a:t>
            </a:r>
            <a:endParaRPr lang="ru-RU" sz="32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779912" y="2204864"/>
            <a:ext cx="432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b</a:t>
            </a:r>
            <a:endParaRPr lang="ru-RU" sz="32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1187624" y="3861048"/>
            <a:ext cx="53285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          </a:t>
            </a:r>
            <a:r>
              <a:rPr lang="en-US" sz="3200" b="1" dirty="0" smtClean="0"/>
              <a:t>a = 4</a:t>
            </a:r>
            <a:r>
              <a:rPr lang="ru-RU" sz="3200" b="1" dirty="0" smtClean="0"/>
              <a:t> см</a:t>
            </a:r>
            <a:r>
              <a:rPr lang="en-US" sz="3200" b="1" dirty="0" smtClean="0"/>
              <a:t>       b= 12 </a:t>
            </a:r>
            <a:r>
              <a:rPr lang="ru-RU" sz="3200" b="1" dirty="0" smtClean="0"/>
              <a:t>см</a:t>
            </a:r>
            <a:r>
              <a:rPr lang="en-US" sz="3200" b="1" dirty="0" smtClean="0"/>
              <a:t> </a:t>
            </a:r>
            <a:endParaRPr lang="ru-RU" sz="32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1024856" y="5085184"/>
            <a:ext cx="28083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  P=(</a:t>
            </a:r>
            <a:r>
              <a:rPr lang="en-US" sz="3600" b="1" dirty="0" err="1" smtClean="0"/>
              <a:t>a+b</a:t>
            </a:r>
            <a:r>
              <a:rPr lang="en-US" sz="3600" b="1" dirty="0" smtClean="0"/>
              <a:t>)∙2</a:t>
            </a:r>
            <a:endParaRPr lang="ru-RU" sz="36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5760132" y="5056584"/>
            <a:ext cx="20162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    P=a∙4</a:t>
            </a:r>
            <a:endParaRPr lang="ru-RU" sz="32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395536" y="5949280"/>
            <a:ext cx="3600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  Р = (4+12)∙2=32 см</a:t>
            </a:r>
            <a:endParaRPr lang="ru-RU" sz="32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5436096" y="5949280"/>
            <a:ext cx="27363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  Р = 4∙4=16 см</a:t>
            </a:r>
            <a:endParaRPr lang="ru-RU" sz="3200" b="1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273275219"/>
              </p:ext>
            </p:extLst>
          </p:nvPr>
        </p:nvGraphicFramePr>
        <p:xfrm>
          <a:off x="1187624" y="476672"/>
          <a:ext cx="6095997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7333"/>
                <a:gridCol w="677333"/>
                <a:gridCol w="677333"/>
                <a:gridCol w="677333"/>
                <a:gridCol w="677333"/>
                <a:gridCol w="677333"/>
                <a:gridCol w="677333"/>
                <a:gridCol w="677333"/>
                <a:gridCol w="677333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2</a:t>
                      </a:r>
                      <a:endParaRPr lang="ru-RU" b="1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3</a:t>
                      </a:r>
                      <a:endParaRPr lang="ru-RU" b="1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4</a:t>
                      </a:r>
                      <a:endParaRPr lang="ru-RU" b="1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5</a:t>
                      </a:r>
                      <a:endParaRPr lang="ru-RU" b="1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827584" y="3501008"/>
            <a:ext cx="741682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ru-RU" dirty="0" smtClean="0"/>
              <a:t> </a:t>
            </a:r>
            <a:r>
              <a:rPr lang="ru-RU" sz="2800" dirty="0" smtClean="0"/>
              <a:t>Сумма длин сторон  геометрической фигуры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800" dirty="0" smtClean="0"/>
              <a:t>Инструмент для измерения длины  отрезка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800" dirty="0" smtClean="0"/>
              <a:t>Правило, записанное с помощью букв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800" dirty="0" smtClean="0"/>
              <a:t>Пройденный путь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800" dirty="0" smtClean="0"/>
              <a:t>Арифметическое действие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479561352"/>
              </p:ext>
            </p:extLst>
          </p:nvPr>
        </p:nvGraphicFramePr>
        <p:xfrm>
          <a:off x="1187624" y="908720"/>
          <a:ext cx="6096000" cy="3139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1  </a:t>
                      </a:r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П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Е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Р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И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М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Е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Т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Р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2  </a:t>
                      </a:r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Л</a:t>
                      </a:r>
                      <a:endParaRPr lang="ru-RU" sz="2400" b="1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И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Н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Е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Й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К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А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3  </a:t>
                      </a:r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Ф</a:t>
                      </a:r>
                      <a:endParaRPr lang="ru-RU" b="1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    </a:t>
                      </a:r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О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Р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М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У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Л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А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   </a:t>
                      </a:r>
                      <a:r>
                        <a:rPr lang="ru-RU" sz="2000" b="1" dirty="0" smtClean="0"/>
                        <a:t>Щ</a:t>
                      </a:r>
                      <a:endParaRPr lang="ru-RU" sz="2000" b="1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4  Р</a:t>
                      </a:r>
                      <a:endParaRPr lang="ru-RU" b="1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</a:t>
                      </a:r>
                      <a:r>
                        <a:rPr lang="ru-RU" sz="2400" dirty="0" smtClean="0"/>
                        <a:t> </a:t>
                      </a:r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А</a:t>
                      </a:r>
                      <a:endParaRPr lang="ru-RU" sz="24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С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С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Т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О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Я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Н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И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Е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5  </a:t>
                      </a:r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Д</a:t>
                      </a:r>
                      <a:endParaRPr lang="ru-RU" sz="2400" b="1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Е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Л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Е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Н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И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Е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</a:t>
                      </a:r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Ь</a:t>
                      </a:r>
                      <a:endParaRPr lang="ru-RU" sz="24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187624" y="4077072"/>
            <a:ext cx="6984776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ru-RU" sz="2400" dirty="0"/>
              <a:t> Сумма длин сторон  геометрической фигуры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400" dirty="0"/>
              <a:t>Инструмент для измерения длины  отрезка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400" dirty="0"/>
              <a:t>Правило, записанное с помощью букв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400" dirty="0"/>
              <a:t>Пройденный путь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400" dirty="0"/>
              <a:t>Арифметическое действие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347069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/>
              <a:t>   </a:t>
            </a:r>
            <a:r>
              <a:rPr lang="ru-RU" sz="6000" dirty="0" smtClean="0">
                <a:solidFill>
                  <a:schemeClr val="accent2"/>
                </a:solidFill>
                <a:latin typeface="+mj-lt"/>
              </a:rPr>
              <a:t>Площадь.                Формула площади прямоугольника</a:t>
            </a:r>
            <a:endParaRPr lang="ru-RU" sz="6000" dirty="0">
              <a:solidFill>
                <a:schemeClr val="accent2"/>
              </a:solidFill>
              <a:latin typeface="+mj-l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2688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85721" y="1000108"/>
            <a:ext cx="3494192" cy="5021180"/>
          </a:xfrm>
          <a:prstGeom prst="rect">
            <a:avLst/>
          </a:prstGeom>
          <a:noFill/>
        </p:spPr>
        <p:txBody>
          <a:bodyPr wrap="none">
            <a:prstTxWarp prst="textCanDown">
              <a:avLst>
                <a:gd name="adj" fmla="val 7533"/>
              </a:avLst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ЧТО?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 smtClean="0">
                <a:ln w="11430"/>
                <a:solidFill>
                  <a:schemeClr val="accent3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КАК?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ГДЕ?</a:t>
            </a:r>
            <a:endParaRPr lang="ru-RU" sz="5400" b="1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214810" y="928670"/>
            <a:ext cx="4572032" cy="132343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Что такое </a:t>
            </a:r>
            <a:r>
              <a:rPr lang="ru-RU" sz="40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ПЛОЩАДЬ?</a:t>
            </a:r>
            <a:endParaRPr lang="ru-RU" sz="4000" b="1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214810" y="2924944"/>
            <a:ext cx="5225364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ln w="1905"/>
                <a:solidFill>
                  <a:schemeClr val="accent3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Как </a:t>
            </a:r>
            <a:r>
              <a:rPr lang="ru-RU" sz="4000" b="1" dirty="0" smtClean="0">
                <a:ln w="1905"/>
                <a:solidFill>
                  <a:schemeClr val="accent3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находить ПЛОЩАДЬ?</a:t>
            </a:r>
            <a:endParaRPr lang="ru-RU" sz="4000" b="1" dirty="0">
              <a:ln w="1905"/>
              <a:solidFill>
                <a:schemeClr val="accent3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n-lt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003909" y="4613292"/>
            <a:ext cx="5032587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Где </a:t>
            </a:r>
            <a:r>
              <a:rPr lang="ru-RU" sz="4000" b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применить ФОРМУЛУ ПЛОЩАДИ?</a:t>
            </a:r>
            <a:endParaRPr lang="ru-RU" sz="4000" b="1" dirty="0">
              <a:ln w="1905"/>
              <a:solidFill>
                <a:srgbClr val="C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1042988" y="1628775"/>
            <a:ext cx="720725" cy="72072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3851275" y="2636838"/>
            <a:ext cx="1441450" cy="2952750"/>
          </a:xfrm>
          <a:prstGeom prst="rect">
            <a:avLst/>
          </a:prstGeom>
          <a:solidFill>
            <a:srgbClr val="009900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6391" name="Rectangle 7"/>
          <p:cNvSpPr>
            <a:spLocks noChangeArrowheads="1"/>
          </p:cNvSpPr>
          <p:nvPr/>
        </p:nvSpPr>
        <p:spPr bwMode="auto">
          <a:xfrm>
            <a:off x="5292725" y="3357563"/>
            <a:ext cx="1441450" cy="2232025"/>
          </a:xfrm>
          <a:prstGeom prst="rect">
            <a:avLst/>
          </a:prstGeom>
          <a:solidFill>
            <a:srgbClr val="009900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6732588" y="4149725"/>
            <a:ext cx="1441450" cy="1439863"/>
          </a:xfrm>
          <a:prstGeom prst="rect">
            <a:avLst/>
          </a:prstGeom>
          <a:solidFill>
            <a:srgbClr val="009900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6393" name="Text Box 9"/>
          <p:cNvSpPr txBox="1">
            <a:spLocks noChangeArrowheads="1"/>
          </p:cNvSpPr>
          <p:nvPr/>
        </p:nvSpPr>
        <p:spPr bwMode="auto">
          <a:xfrm>
            <a:off x="755650" y="2565400"/>
            <a:ext cx="157003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/>
              <a:t>1 кв. ед.</a:t>
            </a:r>
          </a:p>
        </p:txBody>
      </p:sp>
      <p:sp>
        <p:nvSpPr>
          <p:cNvPr id="16394" name="Rectangle 10"/>
          <p:cNvSpPr>
            <a:spLocks noChangeArrowheads="1"/>
          </p:cNvSpPr>
          <p:nvPr/>
        </p:nvSpPr>
        <p:spPr bwMode="auto">
          <a:xfrm>
            <a:off x="3851275" y="2636838"/>
            <a:ext cx="720725" cy="792162"/>
          </a:xfrm>
          <a:prstGeom prst="rect">
            <a:avLst/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6395" name="Rectangle 11"/>
          <p:cNvSpPr>
            <a:spLocks noChangeArrowheads="1"/>
          </p:cNvSpPr>
          <p:nvPr/>
        </p:nvSpPr>
        <p:spPr bwMode="auto">
          <a:xfrm>
            <a:off x="4572000" y="2636838"/>
            <a:ext cx="720725" cy="792162"/>
          </a:xfrm>
          <a:prstGeom prst="rect">
            <a:avLst/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6396" name="Rectangle 12"/>
          <p:cNvSpPr>
            <a:spLocks noChangeArrowheads="1"/>
          </p:cNvSpPr>
          <p:nvPr/>
        </p:nvSpPr>
        <p:spPr bwMode="auto">
          <a:xfrm>
            <a:off x="3851275" y="3429000"/>
            <a:ext cx="720725" cy="720725"/>
          </a:xfrm>
          <a:prstGeom prst="rect">
            <a:avLst/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6397" name="Rectangle 13"/>
          <p:cNvSpPr>
            <a:spLocks noChangeArrowheads="1"/>
          </p:cNvSpPr>
          <p:nvPr/>
        </p:nvSpPr>
        <p:spPr bwMode="auto">
          <a:xfrm>
            <a:off x="4572000" y="3429000"/>
            <a:ext cx="720725" cy="720725"/>
          </a:xfrm>
          <a:prstGeom prst="rect">
            <a:avLst/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6398" name="Rectangle 14"/>
          <p:cNvSpPr>
            <a:spLocks noChangeArrowheads="1"/>
          </p:cNvSpPr>
          <p:nvPr/>
        </p:nvSpPr>
        <p:spPr bwMode="auto">
          <a:xfrm>
            <a:off x="5292725" y="3357563"/>
            <a:ext cx="720725" cy="792162"/>
          </a:xfrm>
          <a:prstGeom prst="rect">
            <a:avLst/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6399" name="Rectangle 15"/>
          <p:cNvSpPr>
            <a:spLocks noChangeArrowheads="1"/>
          </p:cNvSpPr>
          <p:nvPr/>
        </p:nvSpPr>
        <p:spPr bwMode="auto">
          <a:xfrm>
            <a:off x="6011863" y="3357563"/>
            <a:ext cx="720725" cy="792162"/>
          </a:xfrm>
          <a:prstGeom prst="rect">
            <a:avLst/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6400" name="Rectangle 16"/>
          <p:cNvSpPr>
            <a:spLocks noChangeArrowheads="1"/>
          </p:cNvSpPr>
          <p:nvPr/>
        </p:nvSpPr>
        <p:spPr bwMode="auto">
          <a:xfrm>
            <a:off x="3851275" y="4149725"/>
            <a:ext cx="720725" cy="720725"/>
          </a:xfrm>
          <a:prstGeom prst="rect">
            <a:avLst/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6401" name="Rectangle 17"/>
          <p:cNvSpPr>
            <a:spLocks noChangeArrowheads="1"/>
          </p:cNvSpPr>
          <p:nvPr/>
        </p:nvSpPr>
        <p:spPr bwMode="auto">
          <a:xfrm>
            <a:off x="4572000" y="4149725"/>
            <a:ext cx="720725" cy="720725"/>
          </a:xfrm>
          <a:prstGeom prst="rect">
            <a:avLst/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6402" name="Rectangle 18"/>
          <p:cNvSpPr>
            <a:spLocks noChangeArrowheads="1"/>
          </p:cNvSpPr>
          <p:nvPr/>
        </p:nvSpPr>
        <p:spPr bwMode="auto">
          <a:xfrm>
            <a:off x="5292725" y="4149725"/>
            <a:ext cx="720725" cy="720725"/>
          </a:xfrm>
          <a:prstGeom prst="rect">
            <a:avLst/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6403" name="Rectangle 19"/>
          <p:cNvSpPr>
            <a:spLocks noChangeArrowheads="1"/>
          </p:cNvSpPr>
          <p:nvPr/>
        </p:nvSpPr>
        <p:spPr bwMode="auto">
          <a:xfrm>
            <a:off x="6011863" y="4149725"/>
            <a:ext cx="720725" cy="720725"/>
          </a:xfrm>
          <a:prstGeom prst="rect">
            <a:avLst/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6404" name="Rectangle 20"/>
          <p:cNvSpPr>
            <a:spLocks noChangeArrowheads="1"/>
          </p:cNvSpPr>
          <p:nvPr/>
        </p:nvSpPr>
        <p:spPr bwMode="auto">
          <a:xfrm>
            <a:off x="6732588" y="4149725"/>
            <a:ext cx="720725" cy="720725"/>
          </a:xfrm>
          <a:prstGeom prst="rect">
            <a:avLst/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6405" name="Rectangle 21"/>
          <p:cNvSpPr>
            <a:spLocks noChangeArrowheads="1"/>
          </p:cNvSpPr>
          <p:nvPr/>
        </p:nvSpPr>
        <p:spPr bwMode="auto">
          <a:xfrm>
            <a:off x="7451725" y="4149725"/>
            <a:ext cx="720725" cy="720725"/>
          </a:xfrm>
          <a:prstGeom prst="rect">
            <a:avLst/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6406" name="Rectangle 22"/>
          <p:cNvSpPr>
            <a:spLocks noChangeArrowheads="1"/>
          </p:cNvSpPr>
          <p:nvPr/>
        </p:nvSpPr>
        <p:spPr bwMode="auto">
          <a:xfrm>
            <a:off x="3851275" y="4868863"/>
            <a:ext cx="720725" cy="720725"/>
          </a:xfrm>
          <a:prstGeom prst="rect">
            <a:avLst/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6407" name="Rectangle 23"/>
          <p:cNvSpPr>
            <a:spLocks noChangeArrowheads="1"/>
          </p:cNvSpPr>
          <p:nvPr/>
        </p:nvSpPr>
        <p:spPr bwMode="auto">
          <a:xfrm>
            <a:off x="4572000" y="4868863"/>
            <a:ext cx="720725" cy="720725"/>
          </a:xfrm>
          <a:prstGeom prst="rect">
            <a:avLst/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6408" name="Rectangle 24"/>
          <p:cNvSpPr>
            <a:spLocks noChangeArrowheads="1"/>
          </p:cNvSpPr>
          <p:nvPr/>
        </p:nvSpPr>
        <p:spPr bwMode="auto">
          <a:xfrm>
            <a:off x="5292725" y="4868863"/>
            <a:ext cx="720725" cy="720725"/>
          </a:xfrm>
          <a:prstGeom prst="rect">
            <a:avLst/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6409" name="Rectangle 25"/>
          <p:cNvSpPr>
            <a:spLocks noChangeArrowheads="1"/>
          </p:cNvSpPr>
          <p:nvPr/>
        </p:nvSpPr>
        <p:spPr bwMode="auto">
          <a:xfrm>
            <a:off x="6011863" y="4868863"/>
            <a:ext cx="720725" cy="720725"/>
          </a:xfrm>
          <a:prstGeom prst="rect">
            <a:avLst/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6410" name="Rectangle 26"/>
          <p:cNvSpPr>
            <a:spLocks noChangeArrowheads="1"/>
          </p:cNvSpPr>
          <p:nvPr/>
        </p:nvSpPr>
        <p:spPr bwMode="auto">
          <a:xfrm>
            <a:off x="6732588" y="4868863"/>
            <a:ext cx="720725" cy="720725"/>
          </a:xfrm>
          <a:prstGeom prst="rect">
            <a:avLst/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6411" name="Rectangle 27"/>
          <p:cNvSpPr>
            <a:spLocks noChangeArrowheads="1"/>
          </p:cNvSpPr>
          <p:nvPr/>
        </p:nvSpPr>
        <p:spPr bwMode="auto">
          <a:xfrm>
            <a:off x="7451725" y="4868863"/>
            <a:ext cx="720725" cy="720725"/>
          </a:xfrm>
          <a:prstGeom prst="rect">
            <a:avLst/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6412" name="Rectangle 28"/>
          <p:cNvSpPr txBox="1">
            <a:spLocks noGrp="1" noChangeArrowheads="1"/>
          </p:cNvSpPr>
          <p:nvPr>
            <p:ph type="body" idx="1"/>
          </p:nvPr>
        </p:nvSpPr>
        <p:spPr>
          <a:xfrm>
            <a:off x="468313" y="692150"/>
            <a:ext cx="8229600" cy="5505450"/>
          </a:xfrm>
          <a:ln/>
        </p:spPr>
        <p:txBody>
          <a:bodyPr/>
          <a:lstStyle/>
          <a:p>
            <a:pPr>
              <a:spcBef>
                <a:spcPct val="0"/>
              </a:spcBef>
            </a:pP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16413" name="Text Box 29"/>
          <p:cNvSpPr txBox="1">
            <a:spLocks noChangeArrowheads="1"/>
          </p:cNvSpPr>
          <p:nvPr/>
        </p:nvSpPr>
        <p:spPr bwMode="auto">
          <a:xfrm>
            <a:off x="4787900" y="1268413"/>
            <a:ext cx="3378200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4800" dirty="0">
                <a:solidFill>
                  <a:srgbClr val="F41D0C"/>
                </a:solidFill>
              </a:rPr>
              <a:t>S = 18 </a:t>
            </a:r>
            <a:r>
              <a:rPr lang="ru-RU" sz="4800" dirty="0" err="1">
                <a:solidFill>
                  <a:srgbClr val="F41D0C"/>
                </a:solidFill>
              </a:rPr>
              <a:t>кв.ед</a:t>
            </a:r>
            <a:r>
              <a:rPr lang="ru-RU" sz="4000" dirty="0">
                <a:solidFill>
                  <a:srgbClr val="F41D0C"/>
                </a:solidFill>
              </a:rPr>
              <a:t>.</a:t>
            </a:r>
          </a:p>
        </p:txBody>
      </p:sp>
    </p:spTree>
    <p:extLst>
      <p:ext uri="{BB962C8B-B14F-4D97-AF65-F5344CB8AC3E}">
        <p14:creationId xmlns="" xmlns:p14="http://schemas.microsoft.com/office/powerpoint/2010/main" val="3381232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3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3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63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63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63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63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63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63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3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63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4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4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4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64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64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4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64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64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5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64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64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5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64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64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6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64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64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6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64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64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7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64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64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7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64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64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8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64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64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8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16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16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9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64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164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95" presetID="35" presetClass="emph" presetSubtype="0" repeatCount="4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96" dur="1000" fill="hold"/>
                                        <p:tgtEl>
                                          <p:spTgt spid="16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4" grpId="0" animBg="1"/>
      <p:bldP spid="16395" grpId="0" animBg="1"/>
      <p:bldP spid="16396" grpId="0" animBg="1"/>
      <p:bldP spid="16397" grpId="0" animBg="1"/>
      <p:bldP spid="16398" grpId="0" animBg="1"/>
      <p:bldP spid="16399" grpId="0" animBg="1"/>
      <p:bldP spid="16400" grpId="0" animBg="1"/>
      <p:bldP spid="16401" grpId="0" animBg="1"/>
      <p:bldP spid="16402" grpId="0" animBg="1"/>
      <p:bldP spid="16403" grpId="0" animBg="1"/>
      <p:bldP spid="16404" grpId="0" animBg="1"/>
      <p:bldP spid="16405" grpId="0" animBg="1"/>
      <p:bldP spid="16406" grpId="0" animBg="1"/>
      <p:bldP spid="16407" grpId="0" animBg="1"/>
      <p:bldP spid="16408" grpId="0" animBg="1"/>
      <p:bldP spid="16409" grpId="0" animBg="1"/>
      <p:bldP spid="16410" grpId="0" animBg="1"/>
      <p:bldP spid="16411" grpId="0" animBg="1"/>
      <p:bldP spid="16412" grpId="1" animBg="1"/>
      <p:bldP spid="16413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624</TotalTime>
  <Words>309</Words>
  <Application>Microsoft Office PowerPoint</Application>
  <PresentationFormat>Экран (4:3)</PresentationFormat>
  <Paragraphs>105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     Ребята, послушайте, какая тишина! Это в школе начались уроки. Мы не будем тратить время зря  И приступим все к работе.</vt:lpstr>
      <vt:lpstr>Используя формулу пути s=vt, найди неизвестную величину.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РАВНОВЕЛИКИЕ   ФИГУРЫ</vt:lpstr>
      <vt:lpstr>Фигуры, имеющие равную площадь, называются  равновеликими</vt:lpstr>
      <vt:lpstr>S = a·b</vt:lpstr>
      <vt:lpstr>Рефлексия</vt:lpstr>
      <vt:lpstr>Домашнее задание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Ребята, послушайте, какая тишина! Это в школе начались уроки. Мы не будем тратить время зря  И приступим все к работе.</dc:title>
  <cp:lastModifiedBy>Ольга</cp:lastModifiedBy>
  <cp:revision>67</cp:revision>
  <dcterms:modified xsi:type="dcterms:W3CDTF">2015-01-26T16:20:56Z</dcterms:modified>
</cp:coreProperties>
</file>