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9" r:id="rId10"/>
    <p:sldId id="266" r:id="rId11"/>
    <p:sldId id="267" r:id="rId12"/>
    <p:sldId id="268" r:id="rId13"/>
    <p:sldId id="270" r:id="rId14"/>
    <p:sldId id="272" r:id="rId15"/>
    <p:sldId id="273" r:id="rId16"/>
    <p:sldId id="274" r:id="rId17"/>
    <p:sldId id="275" r:id="rId18"/>
    <p:sldId id="276" r:id="rId19"/>
    <p:sldId id="278" r:id="rId20"/>
    <p:sldId id="271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00682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D6D8C-66C3-4630-BE0E-17AD3A9FD215}" type="datetimeFigureOut">
              <a:rPr lang="ru-RU" smtClean="0"/>
              <a:pPr/>
              <a:t>05.09.2014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7B382-2CEC-49A3-BD9D-7FA6DD96BF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05.09.2014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05.09.2014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Основы учения об эволюции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2857496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  <a:latin typeface="Comic Sans MS" pitchFamily="66" charset="0"/>
              </a:rPr>
              <a:t>Развитие эволюционного учения Ч. Дарвина.</a:t>
            </a:r>
            <a:endParaRPr lang="ru-RU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Карл Бэр </a:t>
            </a:r>
            <a:r>
              <a:rPr lang="ru-RU" sz="2800" dirty="0" smtClean="0"/>
              <a:t>(1792 - 1876)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447800"/>
            <a:ext cx="4861754" cy="4800600"/>
          </a:xfrm>
        </p:spPr>
        <p:txBody>
          <a:bodyPr/>
          <a:lstStyle/>
          <a:p>
            <a:r>
              <a:rPr lang="ru-RU" u="sng" dirty="0" smtClean="0">
                <a:latin typeface="Comic Sans MS" pitchFamily="66" charset="0"/>
              </a:rPr>
              <a:t>Закон зародышевого сходства </a:t>
            </a:r>
            <a:r>
              <a:rPr lang="ru-RU" dirty="0" smtClean="0">
                <a:latin typeface="Comic Sans MS" pitchFamily="66" charset="0"/>
              </a:rPr>
              <a:t>– </a:t>
            </a:r>
            <a:r>
              <a:rPr lang="ru-RU" i="1" dirty="0" smtClean="0">
                <a:latin typeface="Comic Sans MS" pitchFamily="66" charset="0"/>
              </a:rPr>
              <a:t>эмбрионы обнаруживают, уже начиная с самых ранних стадий, известное общее сходство в пределах типа.</a:t>
            </a:r>
            <a:endParaRPr lang="ru-RU" i="1" dirty="0">
              <a:latin typeface="Comic Sans MS" pitchFamily="66" charset="0"/>
            </a:endParaRPr>
          </a:p>
        </p:txBody>
      </p:sp>
      <p:pic>
        <p:nvPicPr>
          <p:cNvPr id="4" name="Picture 7" descr="ba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71612"/>
            <a:ext cx="3071834" cy="3372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embrs_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"/>
            <a:ext cx="81439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Чарлз</a:t>
            </a:r>
            <a:r>
              <a:rPr lang="ru-RU" dirty="0" smtClean="0"/>
              <a:t> Лайель </a:t>
            </a:r>
            <a:r>
              <a:rPr lang="ru-RU" sz="3200" dirty="0" smtClean="0"/>
              <a:t>(1797-1876)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Расшифровал и датировал геологическую историю Земли;</a:t>
            </a:r>
          </a:p>
          <a:p>
            <a:endParaRPr lang="ru-RU" dirty="0" smtClean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Объяснил что горообразование, вулканизм, оледенения, потоки, дождь, приливы, ветер могут влиять на изменения в составе органического мира.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Чарлз</a:t>
            </a:r>
            <a:r>
              <a:rPr lang="ru-RU" dirty="0" smtClean="0"/>
              <a:t> Дарвин </a:t>
            </a:r>
            <a:r>
              <a:rPr lang="ru-RU" sz="2800" dirty="0" smtClean="0"/>
              <a:t>(1809-1882)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447800"/>
            <a:ext cx="4429156" cy="4800600"/>
          </a:xfrm>
        </p:spPr>
        <p:txBody>
          <a:bodyPr>
            <a:normAutofit fontScale="92500" lnSpcReduction="20000"/>
          </a:bodyPr>
          <a:lstStyle/>
          <a:p>
            <a:r>
              <a:rPr lang="ru-RU" u="sng" dirty="0" smtClean="0">
                <a:solidFill>
                  <a:srgbClr val="D60093"/>
                </a:solidFill>
                <a:latin typeface="Comic Sans MS" pitchFamily="66" charset="0"/>
              </a:rPr>
              <a:t>Создатель основ современной теории эволюции биологических видов.</a:t>
            </a:r>
          </a:p>
          <a:p>
            <a:endParaRPr lang="ru-RU" dirty="0" smtClean="0">
              <a:latin typeface="Comic Sans MS" pitchFamily="66" charset="0"/>
            </a:endParaRPr>
          </a:p>
          <a:p>
            <a:r>
              <a:rPr lang="ru-RU" i="1" dirty="0" smtClean="0">
                <a:latin typeface="Comic Sans MS" pitchFamily="66" charset="0"/>
              </a:rPr>
              <a:t>Верил что, Бог выражает себя через естественнонаучные законы, которые можно изучить и познать.</a:t>
            </a:r>
            <a:endParaRPr lang="ru-RU" i="1" dirty="0">
              <a:latin typeface="Comic Sans MS" pitchFamily="66" charset="0"/>
            </a:endParaRPr>
          </a:p>
        </p:txBody>
      </p:sp>
      <p:pic>
        <p:nvPicPr>
          <p:cNvPr id="4" name="Picture 12" descr="Charles_Darwin_by_Julia_Margaret_Camer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357298"/>
            <a:ext cx="2986159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Виды отбора: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071678"/>
            <a:ext cx="7498080" cy="205263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Comic Sans MS" pitchFamily="66" charset="0"/>
              </a:rPr>
              <a:t>Искусственный – отбор, который осуществляет человек.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 (</a:t>
            </a:r>
            <a:r>
              <a:rPr lang="ru-RU" i="1" dirty="0" smtClean="0">
                <a:solidFill>
                  <a:srgbClr val="002060"/>
                </a:solidFill>
                <a:latin typeface="Comic Sans MS" pitchFamily="66" charset="0"/>
              </a:rPr>
              <a:t>определяется наследственной изменчивостью</a:t>
            </a:r>
            <a:r>
              <a:rPr lang="ru-RU" dirty="0" smtClean="0">
                <a:latin typeface="Comic Sans MS" pitchFamily="66" charset="0"/>
              </a:rPr>
              <a:t>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001000" cy="838200"/>
          </a:xfrm>
        </p:spPr>
        <p:txBody>
          <a:bodyPr/>
          <a:lstStyle/>
          <a:p>
            <a:pPr algn="ctr"/>
            <a:r>
              <a:rPr lang="ru-RU" sz="4000" b="1" u="sng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Породы собак</a:t>
            </a:r>
          </a:p>
        </p:txBody>
      </p:sp>
      <p:pic>
        <p:nvPicPr>
          <p:cNvPr id="22533" name="Picture 5" descr="123815089634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476250"/>
            <a:ext cx="2159000" cy="1933575"/>
          </a:xfrm>
          <a:prstGeom prst="rect">
            <a:avLst/>
          </a:prstGeom>
          <a:noFill/>
        </p:spPr>
      </p:pic>
      <p:pic>
        <p:nvPicPr>
          <p:cNvPr id="22534" name="Picture 6" descr="e16eb68012c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1125538"/>
            <a:ext cx="2063750" cy="1547812"/>
          </a:xfrm>
          <a:prstGeom prst="rect">
            <a:avLst/>
          </a:prstGeom>
          <a:noFill/>
        </p:spPr>
      </p:pic>
      <p:pic>
        <p:nvPicPr>
          <p:cNvPr id="22535" name="Picture 7" descr="vie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476250"/>
            <a:ext cx="2030412" cy="1806575"/>
          </a:xfrm>
          <a:prstGeom prst="rect">
            <a:avLst/>
          </a:prstGeom>
          <a:noFill/>
        </p:spPr>
      </p:pic>
      <p:pic>
        <p:nvPicPr>
          <p:cNvPr id="22536" name="Picture 8" descr="002_-_0074-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3663" y="4581525"/>
            <a:ext cx="2060575" cy="1814513"/>
          </a:xfrm>
          <a:prstGeom prst="rect">
            <a:avLst/>
          </a:prstGeom>
          <a:noFill/>
        </p:spPr>
      </p:pic>
      <p:pic>
        <p:nvPicPr>
          <p:cNvPr id="22537" name="Picture 9" descr="002_-_0075-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188" y="2420938"/>
            <a:ext cx="2135187" cy="1960562"/>
          </a:xfrm>
          <a:prstGeom prst="rect">
            <a:avLst/>
          </a:prstGeom>
          <a:noFill/>
        </p:spPr>
      </p:pic>
      <p:pic>
        <p:nvPicPr>
          <p:cNvPr id="22538" name="Picture 10" descr="590_small_dog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9750" y="4508500"/>
            <a:ext cx="2484438" cy="1863725"/>
          </a:xfrm>
          <a:prstGeom prst="rect">
            <a:avLst/>
          </a:prstGeom>
          <a:noFill/>
        </p:spPr>
      </p:pic>
      <p:pic>
        <p:nvPicPr>
          <p:cNvPr id="22539" name="Picture 11" descr="kolli1"/>
          <p:cNvPicPr>
            <a:picLocks noChangeAspect="1" noChangeArrowheads="1"/>
          </p:cNvPicPr>
          <p:nvPr/>
        </p:nvPicPr>
        <p:blipFill>
          <a:blip r:embed="rId8"/>
          <a:srcRect b="5904"/>
          <a:stretch>
            <a:fillRect/>
          </a:stretch>
        </p:blipFill>
        <p:spPr bwMode="auto">
          <a:xfrm>
            <a:off x="3492500" y="2781300"/>
            <a:ext cx="1893888" cy="1487488"/>
          </a:xfrm>
          <a:prstGeom prst="rect">
            <a:avLst/>
          </a:prstGeom>
          <a:noFill/>
        </p:spPr>
      </p:pic>
      <p:pic>
        <p:nvPicPr>
          <p:cNvPr id="22540" name="Picture 12" descr="d04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11863" y="2565400"/>
            <a:ext cx="2386012" cy="1852613"/>
          </a:xfrm>
          <a:prstGeom prst="rect">
            <a:avLst/>
          </a:prstGeom>
          <a:noFill/>
        </p:spPr>
      </p:pic>
      <p:pic>
        <p:nvPicPr>
          <p:cNvPr id="22541" name="Picture 13" descr="42887_small_dogs_pic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48038" y="4437063"/>
            <a:ext cx="2503487" cy="18780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000100" y="357166"/>
            <a:ext cx="7632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24582" name="Picture 6" descr="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642918"/>
            <a:ext cx="2047247" cy="2155830"/>
          </a:xfrm>
          <a:prstGeom prst="rect">
            <a:avLst/>
          </a:prstGeom>
          <a:noFill/>
        </p:spPr>
      </p:pic>
      <p:pic>
        <p:nvPicPr>
          <p:cNvPr id="24583" name="Picture 7" descr="positurtuemmler_wolga_rot_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928802"/>
            <a:ext cx="1881187" cy="1628775"/>
          </a:xfrm>
          <a:prstGeom prst="rect">
            <a:avLst/>
          </a:prstGeom>
          <a:noFill/>
        </p:spPr>
      </p:pic>
      <p:pic>
        <p:nvPicPr>
          <p:cNvPr id="24584" name="Picture 8" descr="6644445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4572008"/>
            <a:ext cx="1727200" cy="1727200"/>
          </a:xfrm>
          <a:prstGeom prst="rect">
            <a:avLst/>
          </a:prstGeom>
          <a:noFill/>
        </p:spPr>
      </p:pic>
      <p:pic>
        <p:nvPicPr>
          <p:cNvPr id="24585" name="Picture 9" descr="1261377288_novocher_black"/>
          <p:cNvPicPr>
            <a:picLocks noChangeAspect="1" noChangeArrowheads="1"/>
          </p:cNvPicPr>
          <p:nvPr/>
        </p:nvPicPr>
        <p:blipFill>
          <a:blip r:embed="rId5"/>
          <a:srcRect t="10469" b="7468"/>
          <a:stretch>
            <a:fillRect/>
          </a:stretch>
        </p:blipFill>
        <p:spPr bwMode="auto">
          <a:xfrm>
            <a:off x="428596" y="4143380"/>
            <a:ext cx="1944688" cy="1727200"/>
          </a:xfrm>
          <a:prstGeom prst="rect">
            <a:avLst/>
          </a:prstGeom>
          <a:noFill/>
        </p:spPr>
      </p:pic>
      <p:pic>
        <p:nvPicPr>
          <p:cNvPr id="24586" name="Picture 10" descr="37015045_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1714488"/>
            <a:ext cx="1955800" cy="1665288"/>
          </a:xfrm>
          <a:prstGeom prst="rect">
            <a:avLst/>
          </a:prstGeom>
          <a:noFill/>
        </p:spPr>
      </p:pic>
      <p:pic>
        <p:nvPicPr>
          <p:cNvPr id="24587" name="Picture 11" descr="1261135565_1252262800_untitled-9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6578" y="3929066"/>
            <a:ext cx="1728787" cy="1704975"/>
          </a:xfrm>
          <a:prstGeom prst="rect">
            <a:avLst/>
          </a:prstGeom>
          <a:noFill/>
        </p:spPr>
      </p:pic>
      <p:pic>
        <p:nvPicPr>
          <p:cNvPr id="24589" name="Picture 13" descr="1261471218_1252261609_untitled-93"/>
          <p:cNvPicPr>
            <a:picLocks noChangeAspect="1" noChangeArrowheads="1"/>
          </p:cNvPicPr>
          <p:nvPr/>
        </p:nvPicPr>
        <p:blipFill>
          <a:blip r:embed="rId8"/>
          <a:srcRect b="9544"/>
          <a:stretch>
            <a:fillRect/>
          </a:stretch>
        </p:blipFill>
        <p:spPr bwMode="auto">
          <a:xfrm>
            <a:off x="4643438" y="4572008"/>
            <a:ext cx="1893887" cy="1717675"/>
          </a:xfrm>
          <a:prstGeom prst="rect">
            <a:avLst/>
          </a:prstGeom>
          <a:noFill/>
        </p:spPr>
      </p:pic>
      <p:sp>
        <p:nvSpPr>
          <p:cNvPr id="24590" name="Line 14"/>
          <p:cNvSpPr>
            <a:spLocks noChangeShapeType="1"/>
          </p:cNvSpPr>
          <p:nvPr/>
        </p:nvSpPr>
        <p:spPr bwMode="auto">
          <a:xfrm flipH="1">
            <a:off x="2285984" y="2500306"/>
            <a:ext cx="1511300" cy="431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 flipH="1">
            <a:off x="2357422" y="3357562"/>
            <a:ext cx="1655763" cy="7921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 flipH="1">
            <a:off x="3786182" y="3571876"/>
            <a:ext cx="647700" cy="863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5214942" y="2357430"/>
            <a:ext cx="1584325" cy="2159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auto">
          <a:xfrm>
            <a:off x="5143504" y="3357562"/>
            <a:ext cx="1800225" cy="11525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auto">
          <a:xfrm>
            <a:off x="4929190" y="3500438"/>
            <a:ext cx="288925" cy="7207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" name="Заголовок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41" name="Picture 17" descr="8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2738313" cy="3266182"/>
          </a:xfrm>
          <a:prstGeom prst="rect">
            <a:avLst/>
          </a:prstGeom>
          <a:noFill/>
        </p:spPr>
      </p:pic>
      <p:pic>
        <p:nvPicPr>
          <p:cNvPr id="26643" name="Picture 19" descr="0_e30b_4a7a0623_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857232"/>
            <a:ext cx="3613153" cy="2711457"/>
          </a:xfrm>
          <a:prstGeom prst="rect">
            <a:avLst/>
          </a:prstGeom>
          <a:noFill/>
        </p:spPr>
      </p:pic>
      <p:pic>
        <p:nvPicPr>
          <p:cNvPr id="26644" name="Picture 20" descr="davenpo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357562"/>
            <a:ext cx="2428892" cy="2974474"/>
          </a:xfrm>
          <a:prstGeom prst="rect">
            <a:avLst/>
          </a:prstGeom>
          <a:noFill/>
        </p:spPr>
      </p:pic>
      <p:pic>
        <p:nvPicPr>
          <p:cNvPr id="26645" name="Picture 21" descr="bell_so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357166"/>
            <a:ext cx="2525931" cy="3034327"/>
          </a:xfrm>
          <a:prstGeom prst="rect">
            <a:avLst/>
          </a:prstGeom>
          <a:noFill/>
        </p:spPr>
      </p:pic>
      <p:pic>
        <p:nvPicPr>
          <p:cNvPr id="26646" name="Picture 22" descr="b84e98975e4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3429000"/>
            <a:ext cx="1785949" cy="2320881"/>
          </a:xfrm>
          <a:prstGeom prst="rect">
            <a:avLst/>
          </a:prstGeom>
          <a:noFill/>
        </p:spPr>
      </p:pic>
      <p:pic>
        <p:nvPicPr>
          <p:cNvPr id="26642" name="Picture 18" descr="апп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43174" y="3571876"/>
            <a:ext cx="2359039" cy="2819547"/>
          </a:xfrm>
          <a:prstGeom prst="rect">
            <a:avLst/>
          </a:prstGeom>
          <a:noFill/>
        </p:spPr>
      </p:pic>
      <p:pic>
        <p:nvPicPr>
          <p:cNvPr id="26647" name="Picture 23" descr="400x400_666c4822e00f43ee71a9ffc7a784c522"/>
          <p:cNvPicPr>
            <a:picLocks noChangeAspect="1" noChangeArrowheads="1"/>
          </p:cNvPicPr>
          <p:nvPr/>
        </p:nvPicPr>
        <p:blipFill>
          <a:blip r:embed="rId8"/>
          <a:srcRect t="15125" b="26292"/>
          <a:stretch>
            <a:fillRect/>
          </a:stretch>
        </p:blipFill>
        <p:spPr bwMode="auto">
          <a:xfrm>
            <a:off x="6839761" y="4643446"/>
            <a:ext cx="2304239" cy="2008191"/>
          </a:xfrm>
          <a:prstGeom prst="rect">
            <a:avLst/>
          </a:prstGeom>
          <a:noFill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2" name="Picture 14" descr="sfinx-ca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3103556" cy="3900935"/>
          </a:xfrm>
          <a:prstGeom prst="rect">
            <a:avLst/>
          </a:prstGeom>
          <a:noFill/>
        </p:spPr>
      </p:pic>
      <p:pic>
        <p:nvPicPr>
          <p:cNvPr id="27660" name="Picture 12" descr="ragdoll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3857628"/>
            <a:ext cx="2623160" cy="2516185"/>
          </a:xfrm>
          <a:prstGeom prst="rect">
            <a:avLst/>
          </a:prstGeom>
          <a:noFill/>
        </p:spPr>
      </p:pic>
      <p:pic>
        <p:nvPicPr>
          <p:cNvPr id="27661" name="Picture 13" descr="oriental-cat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878030"/>
            <a:ext cx="3714776" cy="2473172"/>
          </a:xfrm>
          <a:prstGeom prst="rect">
            <a:avLst/>
          </a:prstGeom>
          <a:noFill/>
        </p:spPr>
      </p:pic>
      <p:pic>
        <p:nvPicPr>
          <p:cNvPr id="27659" name="Picture 11" descr="с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4508500"/>
            <a:ext cx="1746250" cy="1871663"/>
          </a:xfrm>
          <a:prstGeom prst="rect">
            <a:avLst/>
          </a:prstGeom>
          <a:noFill/>
        </p:spPr>
      </p:pic>
      <p:pic>
        <p:nvPicPr>
          <p:cNvPr id="27664" name="Picture 16" descr="somali-ca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2071678"/>
            <a:ext cx="2888426" cy="2408245"/>
          </a:xfrm>
          <a:prstGeom prst="rect">
            <a:avLst/>
          </a:prstGeom>
          <a:noFill/>
        </p:spPr>
      </p:pic>
      <p:pic>
        <p:nvPicPr>
          <p:cNvPr id="27663" name="Picture 15" descr="kornish-reks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9925" y="4581525"/>
            <a:ext cx="1778000" cy="1801813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8" name="Picture 14" descr="49206e1676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4437063"/>
            <a:ext cx="2547938" cy="1912937"/>
          </a:xfrm>
          <a:prstGeom prst="rect">
            <a:avLst/>
          </a:prstGeom>
          <a:noFill/>
        </p:spPr>
      </p:pic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Естественный отбор:</a:t>
            </a:r>
            <a:endParaRPr lang="ru-RU" sz="44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31753" name="Picture 9" descr="2831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876"/>
            <a:ext cx="2577094" cy="1585904"/>
          </a:xfrm>
          <a:prstGeom prst="rect">
            <a:avLst/>
          </a:prstGeom>
          <a:noFill/>
        </p:spPr>
      </p:pic>
      <p:pic>
        <p:nvPicPr>
          <p:cNvPr id="31754" name="Picture 10" descr="ппп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00174"/>
            <a:ext cx="3172962" cy="2046291"/>
          </a:xfrm>
          <a:prstGeom prst="rect">
            <a:avLst/>
          </a:prstGeom>
          <a:noFill/>
        </p:spPr>
      </p:pic>
      <p:pic>
        <p:nvPicPr>
          <p:cNvPr id="31755" name="Picture 11" descr="normal_LA00118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4025" y="3500438"/>
            <a:ext cx="1916113" cy="2736850"/>
          </a:xfrm>
          <a:prstGeom prst="rect">
            <a:avLst/>
          </a:prstGeom>
          <a:noFill/>
        </p:spPr>
      </p:pic>
      <p:pic>
        <p:nvPicPr>
          <p:cNvPr id="31759" name="Picture 15" descr="1263829162ryabina_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49513" y="4149725"/>
            <a:ext cx="1562100" cy="2087563"/>
          </a:xfrm>
          <a:prstGeom prst="rect">
            <a:avLst/>
          </a:prstGeom>
          <a:noFill/>
        </p:spPr>
      </p:pic>
      <p:pic>
        <p:nvPicPr>
          <p:cNvPr id="31760" name="Picture 16" descr="21(1)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43306" y="1500174"/>
            <a:ext cx="5165195" cy="19161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428604"/>
            <a:ext cx="7498080" cy="5819796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n"/>
              <a:defRPr/>
            </a:pPr>
            <a:endParaRPr lang="en-US" dirty="0" smtClean="0"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ru-RU" dirty="0" smtClean="0">
                <a:latin typeface="Comic Sans MS" pitchFamily="66" charset="0"/>
              </a:rPr>
              <a:t>Шарль </a:t>
            </a:r>
            <a:r>
              <a:rPr lang="ru-RU" dirty="0" err="1" smtClean="0">
                <a:latin typeface="Comic Sans MS" pitchFamily="66" charset="0"/>
              </a:rPr>
              <a:t>Боннэ</a:t>
            </a:r>
            <a:r>
              <a:rPr lang="ru-RU" dirty="0" smtClean="0">
                <a:latin typeface="Comic Sans MS" pitchFamily="66" charset="0"/>
              </a:rPr>
              <a:t> в </a:t>
            </a:r>
            <a:r>
              <a:rPr lang="en-US" dirty="0" smtClean="0">
                <a:latin typeface="Comic Sans MS" pitchFamily="66" charset="0"/>
              </a:rPr>
              <a:t>XVIII </a:t>
            </a:r>
            <a:r>
              <a:rPr lang="ru-RU" dirty="0" smtClean="0">
                <a:latin typeface="Comic Sans MS" pitchFamily="66" charset="0"/>
              </a:rPr>
              <a:t>в</a:t>
            </a:r>
            <a:endParaRPr lang="en-US" dirty="0" smtClean="0"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Эволюция (от лат. </a:t>
            </a:r>
            <a:r>
              <a:rPr lang="en-US" dirty="0" err="1" smtClean="0">
                <a:solidFill>
                  <a:srgbClr val="0070C0"/>
                </a:solidFill>
                <a:latin typeface="Comic Sans MS" pitchFamily="66" charset="0"/>
              </a:rPr>
              <a:t>evolutio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- развертывание)– это необратимое историческое развитие живой природы.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Основа механизмов эволюции Ч. Дарвина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071678"/>
            <a:ext cx="7498080" cy="3695712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Изменчивость организмов;</a:t>
            </a:r>
          </a:p>
          <a:p>
            <a:endParaRPr lang="ru-RU" dirty="0" smtClean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Борьба за существование;</a:t>
            </a:r>
          </a:p>
          <a:p>
            <a:endParaRPr lang="ru-RU" u="sng" dirty="0" smtClean="0">
              <a:latin typeface="Comic Sans MS" pitchFamily="66" charset="0"/>
            </a:endParaRPr>
          </a:p>
          <a:p>
            <a:r>
              <a:rPr lang="ru-RU" u="sng" dirty="0" smtClean="0">
                <a:latin typeface="Comic Sans MS" pitchFamily="66" charset="0"/>
              </a:rPr>
              <a:t>Естественный отбор </a:t>
            </a:r>
            <a:r>
              <a:rPr lang="ru-RU" dirty="0" smtClean="0">
                <a:latin typeface="Comic Sans MS" pitchFamily="66" charset="0"/>
              </a:rPr>
              <a:t>– является направляющей, движущей силой.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786742" cy="86834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Comic Sans MS" pitchFamily="66" charset="0"/>
              </a:rPr>
              <a:t>Положения теории эволюции Ч. Дарвина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1142984"/>
            <a:ext cx="8433654" cy="5286412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Comic Sans MS" pitchFamily="66" charset="0"/>
              </a:rPr>
              <a:t>Организмы изменчивы. Трудно найти такое свойство, или признак, по которому особи, принадлежащие к данному виду, были бы полностью тождественны;</a:t>
            </a:r>
          </a:p>
          <a:p>
            <a:endParaRPr lang="ru-RU" sz="1800" dirty="0" smtClean="0">
              <a:latin typeface="Comic Sans MS" pitchFamily="66" charset="0"/>
            </a:endParaRPr>
          </a:p>
          <a:p>
            <a:r>
              <a:rPr lang="ru-RU" sz="1800" dirty="0" smtClean="0">
                <a:latin typeface="Comic Sans MS" pitchFamily="66" charset="0"/>
              </a:rPr>
              <a:t>Различия между организмами, хотя бы частично, передаются по наследству;</a:t>
            </a:r>
          </a:p>
          <a:p>
            <a:endParaRPr lang="ru-RU" sz="1800" dirty="0" smtClean="0">
              <a:latin typeface="Comic Sans MS" pitchFamily="66" charset="0"/>
            </a:endParaRPr>
          </a:p>
          <a:p>
            <a:r>
              <a:rPr lang="ru-RU" sz="1800" dirty="0" smtClean="0">
                <a:latin typeface="Comic Sans MS" pitchFamily="66" charset="0"/>
              </a:rPr>
              <a:t>Теоретически при благоприятных условиях любые организмы могут размножаться в геометрической прогрессии и в состоянии заполнить Землю, однако такого не случается, т.к. жизненные ресурсы ограниченны, что приводит к борьбе за существование, в которой выживают не все.</a:t>
            </a:r>
          </a:p>
          <a:p>
            <a:endParaRPr lang="ru-RU" sz="1800" dirty="0" smtClean="0">
              <a:latin typeface="Comic Sans MS" pitchFamily="66" charset="0"/>
            </a:endParaRPr>
          </a:p>
          <a:p>
            <a:r>
              <a:rPr lang="ru-RU" sz="1800" dirty="0" smtClean="0">
                <a:latin typeface="Comic Sans MS" pitchFamily="66" charset="0"/>
              </a:rPr>
              <a:t>В результате борьбы за существование происходит естественные отбор – выживают те особи, которые располагают полезными в данных условиях свойствами. Выжившие передают свои свойства потомству. Следовательно эти свойства закрепляются в череде последующих поколений.</a:t>
            </a:r>
            <a:endParaRPr lang="ru-RU" sz="1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857232"/>
            <a:ext cx="4933192" cy="5391168"/>
          </a:xfrm>
        </p:spPr>
        <p:txBody>
          <a:bodyPr>
            <a:normAutofit/>
          </a:bodyPr>
          <a:lstStyle/>
          <a:p>
            <a:r>
              <a:rPr lang="ru-RU" sz="3300" b="1" dirty="0" smtClean="0">
                <a:solidFill>
                  <a:srgbClr val="000000"/>
                </a:solidFill>
                <a:latin typeface="Comic Sans MS" pitchFamily="66" charset="0"/>
              </a:rPr>
              <a:t>Описал около </a:t>
            </a:r>
          </a:p>
          <a:p>
            <a:r>
              <a:rPr lang="ru-RU" sz="3300" b="1" dirty="0" smtClean="0">
                <a:solidFill>
                  <a:srgbClr val="000000"/>
                </a:solidFill>
                <a:latin typeface="Comic Sans MS" pitchFamily="66" charset="0"/>
              </a:rPr>
              <a:t>500 видов растений и животных.</a:t>
            </a:r>
          </a:p>
          <a:p>
            <a:r>
              <a:rPr lang="ru-RU" sz="3300" b="1" dirty="0" smtClean="0">
                <a:solidFill>
                  <a:srgbClr val="000000"/>
                </a:solidFill>
                <a:latin typeface="Comic Sans MS" pitchFamily="66" charset="0"/>
              </a:rPr>
              <a:t>Создал первую систему их классификации. </a:t>
            </a:r>
          </a:p>
          <a:p>
            <a:r>
              <a:rPr lang="ru-RU" sz="3300" b="1" dirty="0" smtClean="0">
                <a:solidFill>
                  <a:srgbClr val="000000"/>
                </a:solidFill>
                <a:latin typeface="Comic Sans MS" pitchFamily="66" charset="0"/>
              </a:rPr>
              <a:t>Считал, что живая материя возникла из неживой </a:t>
            </a: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00108"/>
            <a:ext cx="27908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57224" y="4786322"/>
            <a:ext cx="28082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 dirty="0"/>
              <a:t>Аристотель</a:t>
            </a:r>
          </a:p>
          <a:p>
            <a:pPr algn="ctr"/>
            <a:r>
              <a:rPr lang="ru-RU" sz="2000" b="1" i="1" dirty="0"/>
              <a:t>(384–322 гг. </a:t>
            </a:r>
          </a:p>
          <a:p>
            <a:pPr algn="ctr"/>
            <a:r>
              <a:rPr lang="ru-RU" sz="2000" b="1" i="1" dirty="0"/>
              <a:t>до н.э.)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Эпоха географических открытий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785926"/>
            <a:ext cx="7498080" cy="48006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Comic Sans MS" pitchFamily="66" charset="0"/>
              </a:rPr>
              <a:t>Открытие Америки (1492 г.)</a:t>
            </a:r>
          </a:p>
          <a:p>
            <a:r>
              <a:rPr lang="ru-RU" sz="4000" dirty="0" smtClean="0">
                <a:latin typeface="Comic Sans MS" pitchFamily="66" charset="0"/>
              </a:rPr>
              <a:t>Ввоз в Европу новых видов растений.</a:t>
            </a:r>
          </a:p>
          <a:p>
            <a:r>
              <a:rPr lang="ru-RU" sz="4000" dirty="0" smtClean="0">
                <a:latin typeface="Comic Sans MS" pitchFamily="66" charset="0"/>
              </a:rPr>
              <a:t>Описание новых видов.</a:t>
            </a:r>
          </a:p>
          <a:p>
            <a:r>
              <a:rPr lang="ru-RU" sz="4000" dirty="0" smtClean="0">
                <a:latin typeface="Comic Sans MS" pitchFamily="66" charset="0"/>
              </a:rPr>
              <a:t>Попытка классификации.</a:t>
            </a:r>
            <a:endParaRPr lang="ru-RU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Карл Линней </a:t>
            </a:r>
            <a:br>
              <a:rPr lang="ru-RU" dirty="0" smtClean="0">
                <a:latin typeface="Comic Sans MS" pitchFamily="66" charset="0"/>
              </a:rPr>
            </a:br>
            <a:r>
              <a:rPr lang="ru-RU" sz="2700" dirty="0" smtClean="0">
                <a:latin typeface="Comic Sans MS" pitchFamily="66" charset="0"/>
              </a:rPr>
              <a:t>(1707 - 1778)</a:t>
            </a:r>
            <a:endParaRPr lang="ru-RU" sz="27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1500174"/>
            <a:ext cx="4790316" cy="5072098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ct val="50000"/>
              </a:spcBef>
            </a:pPr>
            <a:r>
              <a:rPr lang="ru-RU" dirty="0" smtClean="0">
                <a:latin typeface="Comic Sans MS" pitchFamily="66" charset="0"/>
              </a:rPr>
              <a:t>Разработал систематику живых организмов. </a:t>
            </a:r>
          </a:p>
          <a:p>
            <a:pPr>
              <a:spcBef>
                <a:spcPct val="50000"/>
              </a:spcBef>
            </a:pPr>
            <a:r>
              <a:rPr lang="ru-RU" dirty="0" smtClean="0">
                <a:latin typeface="Comic Sans MS" pitchFamily="66" charset="0"/>
              </a:rPr>
              <a:t>Три Царства: Растения, Животные , Минералы.</a:t>
            </a:r>
          </a:p>
          <a:p>
            <a:pPr>
              <a:spcBef>
                <a:spcPct val="50000"/>
              </a:spcBef>
            </a:pPr>
            <a:r>
              <a:rPr lang="ru-RU" dirty="0" smtClean="0">
                <a:latin typeface="Comic Sans MS" pitchFamily="66" charset="0"/>
              </a:rPr>
              <a:t>Понятие </a:t>
            </a:r>
            <a:r>
              <a:rPr lang="ru-RU" i="1" dirty="0" smtClean="0">
                <a:latin typeface="Comic Sans MS" pitchFamily="66" charset="0"/>
              </a:rPr>
              <a:t>вид;</a:t>
            </a:r>
          </a:p>
          <a:p>
            <a:pPr>
              <a:spcBef>
                <a:spcPct val="50000"/>
              </a:spcBef>
            </a:pPr>
            <a:r>
              <a:rPr lang="ru-RU" dirty="0" smtClean="0">
                <a:latin typeface="Comic Sans MS" pitchFamily="66" charset="0"/>
              </a:rPr>
              <a:t>6 классов Животных: Млекопитающие, Птицы, Амфибии, Рыбы, Черви и Насекомые </a:t>
            </a:r>
          </a:p>
          <a:p>
            <a:pPr>
              <a:spcBef>
                <a:spcPct val="50000"/>
              </a:spcBef>
            </a:pPr>
            <a:r>
              <a:rPr lang="ru-RU" dirty="0" smtClean="0">
                <a:latin typeface="Comic Sans MS" pitchFamily="66" charset="0"/>
              </a:rPr>
              <a:t>Идея родства между видами – указание на их развитие во времени.</a:t>
            </a:r>
          </a:p>
          <a:p>
            <a:pPr>
              <a:spcBef>
                <a:spcPct val="50000"/>
              </a:spcBef>
            </a:pPr>
            <a:r>
              <a:rPr lang="ru-RU" dirty="0" smtClean="0">
                <a:latin typeface="Comic Sans MS" pitchFamily="66" charset="0"/>
              </a:rPr>
              <a:t>Принцип соподчиненности систематических категорий.</a:t>
            </a:r>
          </a:p>
          <a:p>
            <a:endParaRPr lang="ru-RU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85926"/>
            <a:ext cx="2857520" cy="368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Жан Батист Ламарк </a:t>
            </a:r>
            <a:r>
              <a:rPr lang="ru-RU" sz="2800" dirty="0" smtClean="0">
                <a:latin typeface="Comic Sans MS" pitchFamily="66" charset="0"/>
              </a:rPr>
              <a:t>(1744 - 1829)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Comic Sans MS" pitchFamily="66" charset="0"/>
              </a:rPr>
              <a:t>Ввел термин «биология»;</a:t>
            </a:r>
          </a:p>
          <a:p>
            <a:endParaRPr lang="ru-RU" dirty="0" smtClean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Выделил 10 классов беспозвоночных (</a:t>
            </a:r>
            <a:r>
              <a:rPr lang="ru-RU" i="1" dirty="0" smtClean="0">
                <a:latin typeface="Comic Sans MS" pitchFamily="66" charset="0"/>
              </a:rPr>
              <a:t>Ракообразные, Паукообразные, Насекомые сохранились в таксономическом ранге до сих пор</a:t>
            </a:r>
            <a:r>
              <a:rPr lang="ru-RU" dirty="0" smtClean="0">
                <a:latin typeface="Comic Sans MS" pitchFamily="66" charset="0"/>
              </a:rPr>
              <a:t>)</a:t>
            </a:r>
          </a:p>
          <a:p>
            <a:endParaRPr lang="ru-RU" dirty="0" smtClean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Создал первую эволюционную теорию.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46"/>
          </a:xfrm>
        </p:spPr>
        <p:txBody>
          <a:bodyPr/>
          <a:lstStyle/>
          <a:p>
            <a:pPr algn="ctr"/>
            <a:r>
              <a:rPr lang="ru-RU" dirty="0" smtClean="0"/>
              <a:t>Концепции эволюции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214422"/>
            <a:ext cx="5286412" cy="542928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Главный фактор эволюции  - прямое влияние среды.</a:t>
            </a:r>
          </a:p>
          <a:p>
            <a:r>
              <a:rPr lang="ru-RU" sz="2400" dirty="0" smtClean="0">
                <a:latin typeface="Comic Sans MS" pitchFamily="66" charset="0"/>
              </a:rPr>
              <a:t>Движущая сила – «стремление организмов к прогрессу»</a:t>
            </a:r>
          </a:p>
          <a:p>
            <a:r>
              <a:rPr lang="ru-RU" sz="2400" dirty="0" smtClean="0">
                <a:latin typeface="Comic Sans MS" pitchFamily="66" charset="0"/>
              </a:rPr>
              <a:t>«упражнение» и «</a:t>
            </a:r>
            <a:r>
              <a:rPr lang="ru-RU" sz="2400" dirty="0" err="1" smtClean="0">
                <a:latin typeface="Comic Sans MS" pitchFamily="66" charset="0"/>
              </a:rPr>
              <a:t>неупражнение</a:t>
            </a:r>
            <a:r>
              <a:rPr lang="ru-RU" sz="2400" dirty="0" smtClean="0">
                <a:latin typeface="Comic Sans MS" pitchFamily="66" charset="0"/>
              </a:rPr>
              <a:t>» органов;</a:t>
            </a:r>
          </a:p>
          <a:p>
            <a:r>
              <a:rPr lang="ru-RU" sz="2400" dirty="0" smtClean="0">
                <a:latin typeface="Comic Sans MS" pitchFamily="66" charset="0"/>
              </a:rPr>
              <a:t>Новые органы возникают под действием усиленного внутреннего чувства.</a:t>
            </a:r>
          </a:p>
          <a:p>
            <a:pPr algn="ctr"/>
            <a:endParaRPr lang="ru-RU" sz="2400" dirty="0" smtClean="0">
              <a:latin typeface="Comic Sans MS" pitchFamily="66" charset="0"/>
            </a:endParaRPr>
          </a:p>
          <a:p>
            <a:pPr algn="ctr"/>
            <a:r>
              <a:rPr lang="ru-RU" sz="2400" b="1" u="sng" dirty="0" smtClean="0">
                <a:solidFill>
                  <a:srgbClr val="D60093"/>
                </a:solidFill>
                <a:latin typeface="Comic Sans MS" pitchFamily="66" charset="0"/>
              </a:rPr>
              <a:t>Не объяснил:</a:t>
            </a:r>
          </a:p>
          <a:p>
            <a:r>
              <a:rPr lang="ru-RU" sz="2400" dirty="0" smtClean="0">
                <a:solidFill>
                  <a:srgbClr val="D60093"/>
                </a:solidFill>
                <a:latin typeface="Comic Sans MS" pitchFamily="66" charset="0"/>
              </a:rPr>
              <a:t>Источник «стремления организмов к прогрессу»</a:t>
            </a:r>
            <a:endParaRPr lang="ru-RU" sz="2400" dirty="0">
              <a:solidFill>
                <a:srgbClr val="D60093"/>
              </a:solidFill>
              <a:latin typeface="Comic Sans MS" pitchFamily="66" charset="0"/>
            </a:endParaRPr>
          </a:p>
        </p:txBody>
      </p:sp>
      <p:pic>
        <p:nvPicPr>
          <p:cNvPr id="4" name="Picture 5" descr="2875519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8586" y="1142985"/>
            <a:ext cx="2860561" cy="3714776"/>
          </a:xfrm>
          <a:prstGeom prst="rect">
            <a:avLst/>
          </a:prstGeom>
          <a:noFill/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975350" y="5072074"/>
            <a:ext cx="3168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>
                <a:latin typeface="Comic Sans MS" pitchFamily="66" charset="0"/>
              </a:rPr>
              <a:t>Жан-Батист </a:t>
            </a:r>
            <a:r>
              <a:rPr lang="ru-RU" dirty="0" smtClean="0">
                <a:latin typeface="Comic Sans MS" pitchFamily="66" charset="0"/>
              </a:rPr>
              <a:t>Ламарк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Жорж Кювье </a:t>
            </a:r>
            <a:r>
              <a:rPr lang="ru-RU" sz="2800" dirty="0" smtClean="0"/>
              <a:t>(1769-1832)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2447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Comic Sans MS" pitchFamily="66" charset="0"/>
              </a:rPr>
              <a:t>Исследовал строения органов позвоночных;</a:t>
            </a:r>
          </a:p>
          <a:p>
            <a:r>
              <a:rPr lang="ru-RU" dirty="0" smtClean="0">
                <a:latin typeface="Comic Sans MS" pitchFamily="66" charset="0"/>
              </a:rPr>
              <a:t>Применение сравнительной анатомии, палеонтологии и эмбриологии;</a:t>
            </a:r>
          </a:p>
          <a:p>
            <a:r>
              <a:rPr lang="ru-RU" dirty="0" smtClean="0">
                <a:latin typeface="Comic Sans MS" pitchFamily="66" charset="0"/>
              </a:rPr>
              <a:t>Реконструировал внешний облик древних животных по останкам;</a:t>
            </a:r>
          </a:p>
          <a:p>
            <a:r>
              <a:rPr lang="ru-RU" dirty="0" smtClean="0">
                <a:latin typeface="Comic Sans MS" pitchFamily="66" charset="0"/>
              </a:rPr>
              <a:t>Разделил </a:t>
            </a:r>
            <a:r>
              <a:rPr lang="ru-RU" dirty="0" smtClean="0">
                <a:latin typeface="Comic Sans MS" pitchFamily="66" charset="0"/>
              </a:rPr>
              <a:t>животных на 4 типа;</a:t>
            </a:r>
          </a:p>
          <a:p>
            <a:r>
              <a:rPr lang="ru-RU" dirty="0" smtClean="0">
                <a:latin typeface="Comic Sans MS" pitchFamily="66" charset="0"/>
              </a:rPr>
              <a:t>Предполагал, что древние группы животных и растений вымирали в следствии геологических катастроф.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история слон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4290"/>
            <a:ext cx="7818489" cy="6399651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134</TotalTime>
  <Words>524</Words>
  <PresentationFormat>Экран (4:3)</PresentationFormat>
  <Paragraphs>74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Солнцестояние</vt:lpstr>
      <vt:lpstr>Основы учения об эволюции</vt:lpstr>
      <vt:lpstr>Слайд 2</vt:lpstr>
      <vt:lpstr>Слайд 3</vt:lpstr>
      <vt:lpstr>Эпоха географических открытий</vt:lpstr>
      <vt:lpstr>Карл Линней  (1707 - 1778)</vt:lpstr>
      <vt:lpstr>Жан Батист Ламарк (1744 - 1829)</vt:lpstr>
      <vt:lpstr>Концепции эволюции</vt:lpstr>
      <vt:lpstr>Жорж Кювье (1769-1832)</vt:lpstr>
      <vt:lpstr>Слайд 9</vt:lpstr>
      <vt:lpstr>Карл Бэр (1792 - 1876)</vt:lpstr>
      <vt:lpstr>Слайд 11</vt:lpstr>
      <vt:lpstr>Чарлз Лайель (1797-1876)</vt:lpstr>
      <vt:lpstr>Чарлз Дарвин (1809-1882)</vt:lpstr>
      <vt:lpstr>Виды отбора:</vt:lpstr>
      <vt:lpstr>Породы собак</vt:lpstr>
      <vt:lpstr>Слайд 16</vt:lpstr>
      <vt:lpstr>Слайд 17</vt:lpstr>
      <vt:lpstr>Слайд 18</vt:lpstr>
      <vt:lpstr>Естественный отбор:</vt:lpstr>
      <vt:lpstr>Основа механизмов эволюции Ч. Дарвина</vt:lpstr>
      <vt:lpstr>Положения теории эволюции Ч. Дарвина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учения об эволюции</dc:title>
  <dc:creator>Сильва</dc:creator>
  <cp:lastModifiedBy>user6</cp:lastModifiedBy>
  <cp:revision>12</cp:revision>
  <dcterms:created xsi:type="dcterms:W3CDTF">2014-09-04T17:35:46Z</dcterms:created>
  <dcterms:modified xsi:type="dcterms:W3CDTF">2014-09-05T07:49:05Z</dcterms:modified>
</cp:coreProperties>
</file>