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60" r:id="rId5"/>
    <p:sldId id="259" r:id="rId6"/>
    <p:sldId id="258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4" d="100"/>
          <a:sy n="64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1/19/Jan_Baptist_van_Helmont_portrait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anina.21306s07.edusite.ru/images/p17_levenguk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vladmedicina.ru/files/upimg/purkiny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encyclopedia.com/utility/image.aspx?id=2801855&amp;imagetype=Hero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1142984"/>
            <a:ext cx="6429420" cy="282305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Comic Sans MS" pitchFamily="66" charset="0"/>
              </a:rPr>
              <a:t>Цитология – наука, изучающая клетку.</a:t>
            </a:r>
            <a:br>
              <a:rPr lang="ru-RU" sz="44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4400" dirty="0" smtClean="0">
                <a:solidFill>
                  <a:srgbClr val="002060"/>
                </a:solidFill>
                <a:latin typeface="Comic Sans MS" pitchFamily="66" charset="0"/>
              </a:rPr>
              <a:t>Многообразие клеток.</a:t>
            </a:r>
            <a:endParaRPr lang="ru-RU" sz="4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14348" y="428604"/>
            <a:ext cx="8229600" cy="1524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dirty="0" smtClean="0">
                <a:latin typeface="Comic Sans MS" pitchFamily="66" charset="0"/>
              </a:rPr>
              <a:t>1. Современной клеточной теории соответствует следующее положение: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514600"/>
            <a:ext cx="7086600" cy="3914796"/>
          </a:xfrm>
        </p:spPr>
        <p:txBody>
          <a:bodyPr>
            <a:noAutofit/>
          </a:bodyPr>
          <a:lstStyle/>
          <a:p>
            <a:pPr marL="457200" lvl="1" indent="0" algn="just" eaLnBrk="1" hangingPunct="1">
              <a:buFontTx/>
              <a:buNone/>
            </a:pPr>
            <a:r>
              <a:rPr lang="ru-RU" sz="2800" b="1" i="1" dirty="0" smtClean="0">
                <a:latin typeface="Comic Sans MS" pitchFamily="66" charset="0"/>
              </a:rPr>
              <a:t>а) «клеткам присуще мембранное строение»;</a:t>
            </a:r>
          </a:p>
          <a:p>
            <a:pPr marL="457200" lvl="1" indent="0" algn="just" eaLnBrk="1" hangingPunct="1">
              <a:buFontTx/>
              <a:buNone/>
            </a:pPr>
            <a:r>
              <a:rPr lang="ru-RU" sz="2800" b="1" i="1" dirty="0" smtClean="0">
                <a:latin typeface="Comic Sans MS" pitchFamily="66" charset="0"/>
              </a:rPr>
              <a:t>б) «клетки всех живых существ имеют ядра»;</a:t>
            </a:r>
          </a:p>
          <a:p>
            <a:pPr marL="457200" lvl="1" indent="0" algn="just" eaLnBrk="1" hangingPunct="1">
              <a:buFontTx/>
              <a:buNone/>
            </a:pPr>
            <a:r>
              <a:rPr lang="ru-RU" sz="2800" b="1" i="1" dirty="0" smtClean="0">
                <a:latin typeface="Comic Sans MS" pitchFamily="66" charset="0"/>
              </a:rPr>
              <a:t>в) «клетки бактерий и вирусов сходны по строению и функциям»;</a:t>
            </a:r>
          </a:p>
          <a:p>
            <a:pPr marL="457200" lvl="1" indent="0" algn="just" eaLnBrk="1" hangingPunct="1">
              <a:buFontTx/>
              <a:buNone/>
            </a:pPr>
            <a:r>
              <a:rPr lang="ru-RU" sz="2800" b="1" i="1" dirty="0" smtClean="0">
                <a:latin typeface="Comic Sans MS" pitchFamily="66" charset="0"/>
              </a:rPr>
              <a:t>г) «клетки всех живых существ делятся».</a:t>
            </a:r>
            <a:br>
              <a:rPr lang="ru-RU" sz="2800" b="1" i="1" dirty="0" smtClean="0">
                <a:latin typeface="Comic Sans MS" pitchFamily="66" charset="0"/>
              </a:rPr>
            </a:br>
            <a:endParaRPr lang="ru-RU" sz="2800" b="1" i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14400" y="500042"/>
            <a:ext cx="8229600" cy="100014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2. Клеточной теории не соответствует положение: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5918" y="1714488"/>
            <a:ext cx="7086600" cy="4357710"/>
          </a:xfrm>
        </p:spPr>
        <p:txBody>
          <a:bodyPr>
            <a:noAutofit/>
          </a:bodyPr>
          <a:lstStyle/>
          <a:p>
            <a:pPr marL="457200" lvl="1" indent="0" algn="just" eaLnBrk="1" hangingPunct="1">
              <a:lnSpc>
                <a:spcPct val="90000"/>
              </a:lnSpc>
              <a:buFontTx/>
              <a:buNone/>
            </a:pPr>
            <a:r>
              <a:rPr lang="ru-RU" sz="2800" b="1" i="1" dirty="0" smtClean="0">
                <a:latin typeface="Comic Sans MS" pitchFamily="66" charset="0"/>
              </a:rPr>
              <a:t>а) «клетка – элементарная единица жизни»;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</a:pPr>
            <a:r>
              <a:rPr lang="ru-RU" sz="2800" b="1" i="1" dirty="0" smtClean="0">
                <a:latin typeface="Comic Sans MS" pitchFamily="66" charset="0"/>
              </a:rPr>
              <a:t>б) клетки многоклеточных организмов объединены в ткани по сходству строения и функций»;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</a:pPr>
            <a:r>
              <a:rPr lang="ru-RU" sz="2800" b="1" i="1" dirty="0" smtClean="0">
                <a:latin typeface="Comic Sans MS" pitchFamily="66" charset="0"/>
              </a:rPr>
              <a:t>в) «клетки образуются путем слияния яйцеклетки и сперматозоида»;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</a:pPr>
            <a:r>
              <a:rPr lang="ru-RU" sz="2800" b="1" i="1" dirty="0" smtClean="0">
                <a:latin typeface="Comic Sans MS" pitchFamily="66" charset="0"/>
              </a:rPr>
              <a:t>г) «клетки всех живых существ сходны по строению и функциям».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14400" y="714356"/>
            <a:ext cx="8229600" cy="107157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Comic Sans MS" pitchFamily="66" charset="0"/>
              </a:rPr>
              <a:t>3. Создателями клеточной теории являются: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286000"/>
            <a:ext cx="7086600" cy="2514600"/>
          </a:xfrm>
        </p:spPr>
        <p:txBody>
          <a:bodyPr/>
          <a:lstStyle/>
          <a:p>
            <a:pPr marL="457200" lvl="1" indent="0" algn="just" eaLnBrk="1" hangingPunct="1">
              <a:buFontTx/>
              <a:buNone/>
            </a:pPr>
            <a:r>
              <a:rPr lang="ru-RU" sz="3200" b="1" dirty="0" smtClean="0">
                <a:latin typeface="Comic Sans MS" pitchFamily="66" charset="0"/>
              </a:rPr>
              <a:t>а) Ч. Дарвин и А. Уоллес;</a:t>
            </a:r>
          </a:p>
          <a:p>
            <a:pPr marL="457200" lvl="1" indent="0" algn="just" eaLnBrk="1" hangingPunct="1">
              <a:buFontTx/>
              <a:buNone/>
            </a:pPr>
            <a:r>
              <a:rPr lang="ru-RU" sz="3200" b="1" dirty="0" smtClean="0">
                <a:latin typeface="Comic Sans MS" pitchFamily="66" charset="0"/>
              </a:rPr>
              <a:t>б) Г. Мендель и Т. Морган;</a:t>
            </a:r>
          </a:p>
          <a:p>
            <a:pPr marL="457200" lvl="1" indent="0" algn="just" eaLnBrk="1" hangingPunct="1">
              <a:buFontTx/>
              <a:buNone/>
            </a:pPr>
            <a:r>
              <a:rPr lang="ru-RU" sz="3200" b="1" dirty="0" smtClean="0">
                <a:latin typeface="Comic Sans MS" pitchFamily="66" charset="0"/>
              </a:rPr>
              <a:t>в) Р. Гук и Н. </a:t>
            </a:r>
            <a:r>
              <a:rPr lang="ru-RU" sz="3200" b="1" dirty="0" err="1" smtClean="0">
                <a:latin typeface="Comic Sans MS" pitchFamily="66" charset="0"/>
              </a:rPr>
              <a:t>Грю</a:t>
            </a:r>
            <a:r>
              <a:rPr lang="ru-RU" sz="3200" b="1" dirty="0" smtClean="0">
                <a:latin typeface="Comic Sans MS" pitchFamily="66" charset="0"/>
              </a:rPr>
              <a:t>;</a:t>
            </a:r>
          </a:p>
          <a:p>
            <a:pPr marL="457200" lvl="1" indent="0" algn="just" eaLnBrk="1" hangingPunct="1">
              <a:buFontTx/>
              <a:buNone/>
            </a:pPr>
            <a:r>
              <a:rPr lang="ru-RU" sz="3200" b="1" dirty="0" smtClean="0">
                <a:latin typeface="Comic Sans MS" pitchFamily="66" charset="0"/>
              </a:rPr>
              <a:t>г) Т. Шванн и М. </a:t>
            </a:r>
            <a:r>
              <a:rPr lang="ru-RU" sz="3200" b="1" dirty="0" err="1" smtClean="0">
                <a:latin typeface="Comic Sans MS" pitchFamily="66" charset="0"/>
              </a:rPr>
              <a:t>Шлейден</a:t>
            </a:r>
            <a:r>
              <a:rPr lang="ru-RU" sz="3200" b="1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8229600" cy="1524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sz="3200" dirty="0" smtClean="0">
                <a:latin typeface="Comic Sans MS" pitchFamily="66" charset="0"/>
              </a:rPr>
              <a:t>4. С какой из областей знания в большей мере связано развитие клеточной теории в </a:t>
            </a:r>
            <a:r>
              <a:rPr lang="en-US" sz="3200" dirty="0" smtClean="0">
                <a:latin typeface="Comic Sans MS" pitchFamily="66" charset="0"/>
              </a:rPr>
              <a:t>XIX</a:t>
            </a:r>
            <a:r>
              <a:rPr lang="ru-RU" sz="3200" dirty="0" smtClean="0">
                <a:latin typeface="Comic Sans MS" pitchFamily="66" charset="0"/>
              </a:rPr>
              <a:t> и </a:t>
            </a:r>
            <a:r>
              <a:rPr lang="en-US" sz="3200" dirty="0" smtClean="0">
                <a:latin typeface="Comic Sans MS" pitchFamily="66" charset="0"/>
              </a:rPr>
              <a:t>XX</a:t>
            </a:r>
            <a:r>
              <a:rPr lang="ru-RU" sz="3200" dirty="0" smtClean="0">
                <a:latin typeface="Comic Sans MS" pitchFamily="66" charset="0"/>
              </a:rPr>
              <a:t> столетии: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743200"/>
            <a:ext cx="7086600" cy="3114692"/>
          </a:xfrm>
        </p:spPr>
        <p:txBody>
          <a:bodyPr>
            <a:noAutofit/>
          </a:bodyPr>
          <a:lstStyle/>
          <a:p>
            <a:pPr marL="457200" lvl="1" indent="0" algn="just" eaLnBrk="1" hangingPunct="1">
              <a:lnSpc>
                <a:spcPct val="90000"/>
              </a:lnSpc>
              <a:buFontTx/>
              <a:buNone/>
            </a:pPr>
            <a:r>
              <a:rPr lang="ru-RU" sz="3200" b="1" i="1" dirty="0" smtClean="0">
                <a:latin typeface="Comic Sans MS" pitchFamily="66" charset="0"/>
              </a:rPr>
              <a:t>а) с развитием микроскопии;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</a:pPr>
            <a:r>
              <a:rPr lang="ru-RU" sz="3200" b="1" i="1" dirty="0" smtClean="0">
                <a:latin typeface="Comic Sans MS" pitchFamily="66" charset="0"/>
              </a:rPr>
              <a:t>б) с развитием философии;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</a:pPr>
            <a:r>
              <a:rPr lang="ru-RU" sz="3200" b="1" i="1" dirty="0" smtClean="0">
                <a:latin typeface="Comic Sans MS" pitchFamily="66" charset="0"/>
              </a:rPr>
              <a:t>в) с развитием физики и химии;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</a:pPr>
            <a:r>
              <a:rPr lang="ru-RU" sz="3200" b="1" i="1" dirty="0" smtClean="0">
                <a:latin typeface="Comic Sans MS" pitchFamily="66" charset="0"/>
              </a:rPr>
              <a:t>г) с развитием всех указанных направлений.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8229600" cy="152400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Comic Sans MS" pitchFamily="66" charset="0"/>
              </a:rPr>
              <a:t>5. О единстве органического мира свидетельствует: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743200"/>
            <a:ext cx="7086600" cy="3471882"/>
          </a:xfrm>
        </p:spPr>
        <p:txBody>
          <a:bodyPr>
            <a:noAutofit/>
          </a:bodyPr>
          <a:lstStyle/>
          <a:p>
            <a:pPr marL="457200" lvl="1" indent="0" algn="just"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atin typeface="Comic Sans MS" pitchFamily="66" charset="0"/>
              </a:rPr>
              <a:t>а) связь организмов со средой;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atin typeface="Comic Sans MS" pitchFamily="66" charset="0"/>
              </a:rPr>
              <a:t>б) сходство живой и неживой природы;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atin typeface="Comic Sans MS" pitchFamily="66" charset="0"/>
              </a:rPr>
              <a:t>в) наличие разных уровней организации живой природы;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atin typeface="Comic Sans MS" pitchFamily="66" charset="0"/>
              </a:rPr>
              <a:t>г) клеточное строение организмов всех царств живой природы.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2000232" y="428604"/>
            <a:ext cx="6172200" cy="3232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Comic Sans MS" pitchFamily="66" charset="0"/>
              </a:rPr>
              <a:t>Клетка -</a:t>
            </a:r>
            <a:r>
              <a:rPr lang="ru-RU" sz="2800" dirty="0">
                <a:latin typeface="Comic Sans MS" pitchFamily="66" charset="0"/>
              </a:rPr>
              <a:t> удивительный и загадочный мир, который существует в каждом организме, будь то растение или животное. Иногда организм представляет собой одну клетку, как, например, у бактерий, но чаще он состоит из миллионов клеток.</a:t>
            </a:r>
            <a:r>
              <a:rPr lang="ru-RU" sz="3200" dirty="0">
                <a:latin typeface="Comic Sans MS" pitchFamily="66" charset="0"/>
              </a:rPr>
              <a:t> </a:t>
            </a:r>
          </a:p>
        </p:txBody>
      </p:sp>
      <p:pic>
        <p:nvPicPr>
          <p:cNvPr id="43011" name="Picture 3" descr="Resize of Без имени-1копирование"/>
          <p:cNvPicPr>
            <a:picLocks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24" y="3733800"/>
            <a:ext cx="7696200" cy="3124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Цитология</a:t>
            </a:r>
            <a:r>
              <a:rPr lang="ru-RU" sz="3200" dirty="0" smtClean="0">
                <a:latin typeface="Comic Sans MS" pitchFamily="66" charset="0"/>
              </a:rPr>
              <a:t> (греч. </a:t>
            </a:r>
            <a:r>
              <a:rPr lang="en-US" sz="3200" b="1" i="1" u="sng" dirty="0" err="1" smtClean="0">
                <a:solidFill>
                  <a:srgbClr val="00B050"/>
                </a:solidFill>
                <a:latin typeface="Comic Sans MS" pitchFamily="66" charset="0"/>
              </a:rPr>
              <a:t>kytos</a:t>
            </a:r>
            <a:r>
              <a:rPr lang="ru-RU" sz="3200" dirty="0" smtClean="0">
                <a:latin typeface="Comic Sans MS" pitchFamily="66" charset="0"/>
              </a:rPr>
              <a:t> – «вместилище», «клетка» и </a:t>
            </a:r>
            <a:r>
              <a:rPr lang="en-US" sz="3200" b="1" i="1" u="sng" dirty="0" smtClean="0">
                <a:solidFill>
                  <a:srgbClr val="00B050"/>
                </a:solidFill>
                <a:latin typeface="Comic Sans MS" pitchFamily="66" charset="0"/>
              </a:rPr>
              <a:t>logos</a:t>
            </a:r>
            <a:r>
              <a:rPr lang="en-US" sz="3200" dirty="0" smtClean="0">
                <a:latin typeface="Comic Sans MS" pitchFamily="66" charset="0"/>
              </a:rPr>
              <a:t> – </a:t>
            </a:r>
            <a:r>
              <a:rPr lang="ru-RU" sz="3200" dirty="0" smtClean="0">
                <a:latin typeface="Comic Sans MS" pitchFamily="66" charset="0"/>
              </a:rPr>
              <a:t>«учение») – наука, изучающая клетки.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4" name="Picture 5" descr="Resize of Без имени-3копирова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786190"/>
            <a:ext cx="3902584" cy="248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1665 г. Р. Гук – английский естествоиспытатель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00364" y="1600200"/>
            <a:ext cx="3714776" cy="48737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  <a:t>Впервые описал строение коры пробкового дуба и стебля растений;</a:t>
            </a:r>
            <a:b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</a:br>
            <a:endParaRPr lang="ru-RU" sz="28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  <a:t>Ввел в науку термин «клетка»</a:t>
            </a:r>
            <a:endParaRPr lang="ru-RU" sz="28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4" name="Picture 4" descr="микроскоп 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428736"/>
            <a:ext cx="2214578" cy="451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upload.wikimedia.org/wikipedia/commons/1/19/Jan_Baptist_van_Helmont_portrait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285992"/>
            <a:ext cx="2523731" cy="3176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1674 г. А. </a:t>
            </a:r>
            <a:r>
              <a:rPr lang="ru-RU" dirty="0" err="1" smtClean="0">
                <a:latin typeface="Comic Sans MS" pitchFamily="66" charset="0"/>
              </a:rPr>
              <a:t>ван</a:t>
            </a:r>
            <a:r>
              <a:rPr lang="ru-RU" dirty="0" smtClean="0">
                <a:latin typeface="Comic Sans MS" pitchFamily="66" charset="0"/>
              </a:rPr>
              <a:t> Левенгук – нидерландский натуралист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57554" y="1643050"/>
            <a:ext cx="3924304" cy="4873752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Comic Sans MS" pitchFamily="66" charset="0"/>
              </a:rPr>
              <a:t>Впервые открыл красные кровяные тельца, некоторых простейших животных; </a:t>
            </a:r>
          </a:p>
          <a:p>
            <a:endParaRPr lang="ru-RU" b="1" i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ru-RU" b="1" i="1" dirty="0" smtClean="0">
                <a:solidFill>
                  <a:srgbClr val="7030A0"/>
                </a:solidFill>
                <a:latin typeface="Comic Sans MS" pitchFamily="66" charset="0"/>
              </a:rPr>
              <a:t>мужские половые клетки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429132"/>
            <a:ext cx="283845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Картинка 3 из 5278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285992"/>
            <a:ext cx="2862891" cy="3186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1838 г. - М.Я. </a:t>
            </a:r>
            <a:r>
              <a:rPr lang="ru-RU" dirty="0" err="1" smtClean="0">
                <a:latin typeface="Comic Sans MS" pitchFamily="66" charset="0"/>
              </a:rPr>
              <a:t>Шлейден</a:t>
            </a:r>
            <a:r>
              <a:rPr lang="ru-RU" dirty="0" smtClean="0">
                <a:latin typeface="Comic Sans MS" pitchFamily="66" charset="0"/>
              </a:rPr>
              <a:t> немецкий ботаник, 1839 г. -Т. Шванн </a:t>
            </a:r>
            <a:r>
              <a:rPr lang="ru-RU" dirty="0" err="1" smtClean="0">
                <a:latin typeface="Comic Sans MS" pitchFamily="66" charset="0"/>
              </a:rPr>
              <a:t>цитолог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71802" y="2857496"/>
            <a:ext cx="2643206" cy="211455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Comic Sans MS" pitchFamily="66" charset="0"/>
              </a:rPr>
              <a:t>Изложены основы </a:t>
            </a:r>
            <a:r>
              <a:rPr lang="ru-RU" sz="3200" u="sng" dirty="0" smtClean="0">
                <a:solidFill>
                  <a:srgbClr val="7030A0"/>
                </a:solidFill>
                <a:latin typeface="Comic Sans MS" pitchFamily="66" charset="0"/>
              </a:rPr>
              <a:t>клеточной теории</a:t>
            </a:r>
            <a:endParaRPr lang="ru-RU" sz="3200" u="sng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026" name="Picture 2" descr="Картинка 2 из 6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214554"/>
            <a:ext cx="2672717" cy="3286128"/>
          </a:xfrm>
          <a:prstGeom prst="rect">
            <a:avLst/>
          </a:prstGeom>
          <a:noFill/>
        </p:spPr>
      </p:pic>
      <p:pic>
        <p:nvPicPr>
          <p:cNvPr id="1028" name="Picture 4" descr="Картинка 1 из 6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78"/>
            <a:ext cx="2800373" cy="350044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857892"/>
            <a:ext cx="29546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М.Я. </a:t>
            </a:r>
            <a:r>
              <a:rPr lang="ru-RU" sz="3200" dirty="0" err="1" smtClean="0">
                <a:latin typeface="Comic Sans MS" pitchFamily="66" charset="0"/>
              </a:rPr>
              <a:t>Шлейден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702" y="5786454"/>
            <a:ext cx="2154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Comic Sans MS" pitchFamily="66" charset="0"/>
              </a:rPr>
              <a:t>Т. Шванн</a:t>
            </a:r>
            <a:endParaRPr lang="ru-RU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Современная клеточная теория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Comic Sans MS" pitchFamily="66" charset="0"/>
              </a:rPr>
              <a:t>Клетка - универсальная структура единица живого;</a:t>
            </a: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Клетки размножаются путем деления;</a:t>
            </a: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Клетки хранят, перерабатывают, реализуют и передают наследственную информацию;</a:t>
            </a: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Клетка – это самостоятельная живая система (биосистема), отражающая определенный структурный уровень организации живой материи;</a:t>
            </a: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Современная клеточная теория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Многоклеточные организмы – это комплекс взаимодействующих систем различных клеток, обеспечивающих организму, рост, развитие, обмен веществ и энергии;</a:t>
            </a: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Клетки всех организмов сходны между собой по строению, химическому составу и функциям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631844"/>
          </a:xfrm>
        </p:spPr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Мир клеток живой природы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>
              <a:latin typeface="Comic Sans MS" pitchFamily="66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63" y="876401"/>
            <a:ext cx="8439179" cy="583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425</Words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Цитология – наука, изучающая клетку. Многообразие клеток.</vt:lpstr>
      <vt:lpstr>Клетка - удивительный и загадочный мир, который существует в каждом организме, будь то растение или животное. Иногда организм представляет собой одну клетку, как, например, у бактерий, но чаще он состоит из миллионов клеток. </vt:lpstr>
      <vt:lpstr>Слайд 3</vt:lpstr>
      <vt:lpstr>1665 г. Р. Гук – английский естествоиспытатель</vt:lpstr>
      <vt:lpstr>1674 г. А. ван Левенгук – нидерландский натуралист</vt:lpstr>
      <vt:lpstr>1838 г. - М.Я. Шлейден немецкий ботаник, 1839 г. -Т. Шванн цитолог</vt:lpstr>
      <vt:lpstr>Современная клеточная теория</vt:lpstr>
      <vt:lpstr>Современная клеточная теория</vt:lpstr>
      <vt:lpstr>Мир клеток живой природы</vt:lpstr>
      <vt:lpstr>1. Современной клеточной теории соответствует следующее положение:</vt:lpstr>
      <vt:lpstr> 2. Клеточной теории не соответствует положение:</vt:lpstr>
      <vt:lpstr> 3. Создателями клеточной теории являются: </vt:lpstr>
      <vt:lpstr> 4. С какой из областей знания в большей мере связано развитие клеточной теории в XIX и XX столетии:</vt:lpstr>
      <vt:lpstr> 5. О единстве органического мира свидетельствует: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Цитология – наука, изучающая клетку. Многообразие клеток.</dc:title>
  <dc:creator>1</dc:creator>
  <cp:lastModifiedBy>1</cp:lastModifiedBy>
  <cp:revision>14</cp:revision>
  <dcterms:created xsi:type="dcterms:W3CDTF">2012-08-24T12:03:51Z</dcterms:created>
  <dcterms:modified xsi:type="dcterms:W3CDTF">2012-08-27T06:37:45Z</dcterms:modified>
</cp:coreProperties>
</file>