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ms-office.legacyDiagramTex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06/relationships/legacyDocTextInfo" Target="legacyDocTextInfo.bin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bse.sci-lib.com/a_pictures/18/10/262882461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e-drofa.ru/materials/bio10/objects/_organizmen_00000143/hydra2_1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cache.foxsaver.com/thumbnails/2008/03/07/745245315l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geonature.ru/geoslov/img/077-1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local.brookings.k12.sd.us/biology/images/biosphere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old.college.ru/biology/course/content/chapter12/section3/paragraph1/images/12030102.pn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biologymoscow.ucoz.ru/illustracii/obwajabio/evoluc/tsarstva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abc.es/blogs/nieves/public/HIV1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school.xvatit.com/images/b/b0/Bior10_4_6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profi-forex.org/system/news/A12-30_3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57422" y="1857364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Comic Sans MS" pitchFamily="66" charset="0"/>
              </a:rPr>
              <a:t>Многообразие форм живых организмов</a:t>
            </a:r>
            <a:endParaRPr lang="ru-RU" sz="4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К</a:t>
            </a:r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леточный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3554" name="Picture 2" descr="Картинка 20 из 5257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1571612"/>
            <a:ext cx="5715040" cy="500222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О</a:t>
            </a:r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рганизменный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4578" name="Picture 2" descr="Картинка 43 из 16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643050"/>
            <a:ext cx="5929354" cy="44386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Популяционно - видовой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5602" name="Picture 2" descr="Картинка 3 из 12243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857364"/>
            <a:ext cx="5715040" cy="427823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467600" cy="703282"/>
          </a:xfrm>
        </p:spPr>
        <p:txBody>
          <a:bodyPr/>
          <a:lstStyle/>
          <a:p>
            <a:pPr algn="ctr"/>
            <a:r>
              <a:rPr lang="ru-RU" b="1" dirty="0" err="1" smtClean="0">
                <a:solidFill>
                  <a:schemeClr val="tx1"/>
                </a:solidFill>
                <a:latin typeface="Comic Sans MS" pitchFamily="66" charset="0"/>
              </a:rPr>
              <a:t>Биогеценотический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Картинка 2 из 880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00166" y="1357298"/>
            <a:ext cx="6143668" cy="5037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7467600" cy="63184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Биосферный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7650" name="Picture 2" descr="Картинка 3 из 29764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14480" y="1357298"/>
            <a:ext cx="5000660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571480"/>
            <a:ext cx="7467600" cy="1928826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latin typeface="Comic Sans MS" pitchFamily="66" charset="0"/>
              </a:rPr>
              <a:t>Биосфера</a:t>
            </a:r>
            <a:r>
              <a:rPr lang="ru-RU" sz="3200" dirty="0" smtClean="0"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(греч. </a:t>
            </a:r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Bios</a:t>
            </a:r>
            <a:r>
              <a:rPr lang="en-US" sz="2800" dirty="0" smtClean="0">
                <a:latin typeface="Comic Sans MS" pitchFamily="66" charset="0"/>
              </a:rPr>
              <a:t> </a:t>
            </a:r>
            <a:r>
              <a:rPr lang="ru-RU" sz="2800" dirty="0" smtClean="0">
                <a:latin typeface="Comic Sans MS" pitchFamily="66" charset="0"/>
              </a:rPr>
              <a:t>«жизнь» и </a:t>
            </a:r>
            <a:r>
              <a:rPr lang="en-US" sz="2800" dirty="0" err="1" smtClean="0">
                <a:solidFill>
                  <a:srgbClr val="FF0000"/>
                </a:solidFill>
                <a:latin typeface="Comic Sans MS" pitchFamily="66" charset="0"/>
              </a:rPr>
              <a:t>sphaira</a:t>
            </a:r>
            <a:r>
              <a:rPr lang="en-US" sz="2800" dirty="0" smtClean="0">
                <a:latin typeface="Comic Sans MS" pitchFamily="66" charset="0"/>
              </a:rPr>
              <a:t> –</a:t>
            </a:r>
            <a:r>
              <a:rPr lang="ru-RU" sz="2800" dirty="0" smtClean="0">
                <a:latin typeface="Comic Sans MS" pitchFamily="66" charset="0"/>
              </a:rPr>
              <a:t> «шар») – оболочка Земли, где существует жизнь в ее различных формах</a:t>
            </a:r>
            <a:endParaRPr lang="ru-RU" sz="2800" dirty="0">
              <a:latin typeface="Comic Sans MS" pitchFamily="66" charset="0"/>
            </a:endParaRPr>
          </a:p>
        </p:txBody>
      </p:sp>
      <p:pic>
        <p:nvPicPr>
          <p:cNvPr id="1026" name="Picture 2" descr="http://old.college.ru/biology/course/content/chapter12/section3/paragraph1/images/12030102.pn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0298" y="1923630"/>
            <a:ext cx="5143536" cy="46338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467600" cy="77472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Comic Sans MS" pitchFamily="66" charset="0"/>
              </a:rPr>
              <a:t>Среды жизни</a:t>
            </a:r>
            <a:endParaRPr lang="ru-RU" sz="44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15362" name="Organization Chart 2"/>
          <p:cNvGraphicFramePr>
            <a:graphicFrameLocks/>
          </p:cNvGraphicFramePr>
          <p:nvPr/>
        </p:nvGraphicFramePr>
        <p:xfrm>
          <a:off x="215900" y="1090613"/>
          <a:ext cx="8640763" cy="2087562"/>
        </p:xfrm>
        <a:graphic>
          <a:graphicData uri="http://schemas.openxmlformats.org/drawingml/2006/compatibility">
            <com:legacyDrawing xmlns:com="http://schemas.openxmlformats.org/drawingml/2006/compatibility" spid="_x0000_s15362"/>
          </a:graphicData>
        </a:graphic>
      </p:graphicFrame>
      <p:pic>
        <p:nvPicPr>
          <p:cNvPr id="5" name="Picture 16" descr="slide0004_image013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3432175"/>
            <a:ext cx="1800225" cy="1800225"/>
          </a:xfrm>
          <a:prstGeom prst="rect">
            <a:avLst/>
          </a:prstGeom>
          <a:noFill/>
        </p:spPr>
      </p:pic>
      <p:pic>
        <p:nvPicPr>
          <p:cNvPr id="6" name="Picture 15" descr="slide0004_image012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4438" y="3432175"/>
            <a:ext cx="1800225" cy="1800225"/>
          </a:xfrm>
          <a:prstGeom prst="rect">
            <a:avLst/>
          </a:prstGeom>
          <a:noFill/>
        </p:spPr>
      </p:pic>
      <p:pic>
        <p:nvPicPr>
          <p:cNvPr id="7" name="Picture 14" descr="slide0004_image015"/>
          <p:cNvPicPr>
            <a:picLocks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787900" y="3432175"/>
            <a:ext cx="1800225" cy="1800225"/>
          </a:xfrm>
          <a:prstGeom prst="rect">
            <a:avLst/>
          </a:prstGeom>
          <a:noFill/>
        </p:spPr>
      </p:pic>
      <p:pic>
        <p:nvPicPr>
          <p:cNvPr id="8" name="Picture 17" descr="slide0004_image014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019925" y="3432175"/>
            <a:ext cx="1800225" cy="1800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subSp spid="_x0000_s15368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2">
                                            <p:subSp spid="_x0000_s15368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subSp spid="_x0000_s15369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362">
                                            <p:subSp spid="_x0000_s15369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subSp spid="_x0000_s15370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5362">
                                            <p:subSp spid="_x0000_s15370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subSp spid="_x0000_s15371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362">
                                            <p:subSp spid="_x0000_s15371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subSp spid="_x0000_s15372"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362">
                                            <p:subSp spid="_x0000_s15372"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15362" grpId="0" bld="depthByNod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467600" cy="63184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Comic Sans MS" pitchFamily="66" charset="0"/>
              </a:rPr>
              <a:t>Клеточное разнообразие</a:t>
            </a:r>
            <a:endParaRPr lang="ru-RU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214422"/>
            <a:ext cx="7467600" cy="107157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Comic Sans MS" pitchFamily="66" charset="0"/>
              </a:rPr>
              <a:t>Прокариоты </a:t>
            </a:r>
            <a:r>
              <a:rPr lang="ru-RU" dirty="0" smtClean="0">
                <a:latin typeface="Comic Sans MS" pitchFamily="66" charset="0"/>
              </a:rPr>
              <a:t>(безъядерные)-</a:t>
            </a:r>
            <a:r>
              <a:rPr lang="ru-RU" b="1" dirty="0" smtClean="0">
                <a:latin typeface="Comic Sans MS" pitchFamily="66" charset="0"/>
              </a:rPr>
              <a:t> </a:t>
            </a:r>
            <a:r>
              <a:rPr lang="ru-RU" dirty="0" smtClean="0">
                <a:latin typeface="Comic Sans MS" pitchFamily="66" charset="0"/>
              </a:rPr>
              <a:t>бактерии</a:t>
            </a:r>
          </a:p>
          <a:p>
            <a:r>
              <a:rPr lang="ru-RU" b="1" dirty="0" smtClean="0">
                <a:latin typeface="Comic Sans MS" pitchFamily="66" charset="0"/>
              </a:rPr>
              <a:t>Эукариоты </a:t>
            </a:r>
            <a:r>
              <a:rPr lang="ru-RU" dirty="0" smtClean="0">
                <a:latin typeface="Comic Sans MS" pitchFamily="66" charset="0"/>
              </a:rPr>
              <a:t>(ядерные) – растения, грибы, животные</a:t>
            </a:r>
          </a:p>
          <a:p>
            <a:endParaRPr lang="ru-RU" dirty="0" smtClean="0">
              <a:latin typeface="Comic Sans MS" pitchFamily="66" charset="0"/>
            </a:endParaRPr>
          </a:p>
          <a:p>
            <a:endParaRPr lang="ru-RU" b="1" dirty="0">
              <a:latin typeface="Comic Sans MS" pitchFamily="66" charset="0"/>
            </a:endParaRPr>
          </a:p>
        </p:txBody>
      </p:sp>
      <p:pic>
        <p:nvPicPr>
          <p:cNvPr id="6" name="Picture 2" descr="Картинка 1 из 12059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2285992"/>
            <a:ext cx="8138916" cy="43672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714348" y="500042"/>
            <a:ext cx="7467600" cy="75723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mic Sans MS" pitchFamily="66" charset="0"/>
              </a:rPr>
              <a:t>Вирусы</a:t>
            </a:r>
            <a:r>
              <a:rPr lang="ru-RU" sz="3200" dirty="0" smtClean="0">
                <a:latin typeface="Comic Sans MS" pitchFamily="66" charset="0"/>
              </a:rPr>
              <a:t> – неклеточные организмы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18434" name="Picture 2" descr="Картинка 4 из 124695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85918" y="1357298"/>
            <a:ext cx="4357718" cy="4261827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071802" y="5929330"/>
            <a:ext cx="19543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omic Sans MS" pitchFamily="66" charset="0"/>
              </a:rPr>
              <a:t>Вирус </a:t>
            </a:r>
            <a:r>
              <a:rPr lang="ru-RU" sz="2000" b="1" dirty="0" err="1" smtClean="0">
                <a:latin typeface="Comic Sans MS" pitchFamily="66" charset="0"/>
              </a:rPr>
              <a:t>СПИДа</a:t>
            </a:r>
            <a:endParaRPr lang="ru-RU" sz="20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857232"/>
            <a:ext cx="7467600" cy="97154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latin typeface="Comic Sans MS" pitchFamily="66" charset="0"/>
              </a:rPr>
              <a:t>Что такое система?</a:t>
            </a:r>
            <a:endParaRPr lang="ru-RU" sz="3200" b="1" dirty="0">
              <a:latin typeface="Comic Sans MS" pitchFamily="66" charset="0"/>
            </a:endParaRPr>
          </a:p>
        </p:txBody>
      </p:sp>
      <p:pic>
        <p:nvPicPr>
          <p:cNvPr id="4" name="Picture 12" descr="word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5" y="1928802"/>
            <a:ext cx="4131145" cy="34337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357166"/>
            <a:ext cx="7467600" cy="232886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  <a:latin typeface="Comic Sans MS" pitchFamily="66" charset="0"/>
              </a:rPr>
              <a:t>Биологическая система </a:t>
            </a: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(</a:t>
            </a:r>
            <a:r>
              <a:rPr lang="ru-RU" sz="3200" u="sng" dirty="0" smtClean="0">
                <a:solidFill>
                  <a:srgbClr val="C00000"/>
                </a:solidFill>
                <a:latin typeface="Comic Sans MS" pitchFamily="66" charset="0"/>
              </a:rPr>
              <a:t>биосистема</a:t>
            </a:r>
            <a:r>
              <a:rPr lang="ru-RU" sz="3200" dirty="0" smtClean="0">
                <a:solidFill>
                  <a:srgbClr val="C00000"/>
                </a:solidFill>
                <a:latin typeface="Comic Sans MS" pitchFamily="66" charset="0"/>
              </a:rPr>
              <a:t>) </a:t>
            </a:r>
            <a:r>
              <a:rPr lang="ru-RU" sz="3200" dirty="0" smtClean="0">
                <a:latin typeface="Comic Sans MS" pitchFamily="66" charset="0"/>
              </a:rPr>
              <a:t>– это форма жизни, обусловленная взаимодействием живых компонентов</a:t>
            </a:r>
            <a:endParaRPr lang="ru-RU" sz="3200" dirty="0">
              <a:latin typeface="Comic Sans MS" pitchFamily="66" charset="0"/>
            </a:endParaRPr>
          </a:p>
        </p:txBody>
      </p:sp>
      <p:pic>
        <p:nvPicPr>
          <p:cNvPr id="19458" name="Picture 2" descr="Картинка 23 из 9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43042" y="2428868"/>
            <a:ext cx="5715040" cy="41953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latin typeface="Comic Sans MS" pitchFamily="66" charset="0"/>
              </a:rPr>
              <a:t>Структурные уровни организации живого</a:t>
            </a:r>
            <a:endParaRPr lang="ru-RU" sz="3600" b="1" dirty="0"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928802"/>
            <a:ext cx="7467600" cy="3686188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Comic Sans MS" pitchFamily="66" charset="0"/>
              </a:rPr>
              <a:t>Молекулярный;</a:t>
            </a:r>
          </a:p>
          <a:p>
            <a:r>
              <a:rPr lang="ru-RU" sz="3200" b="1" dirty="0" smtClean="0">
                <a:latin typeface="Comic Sans MS" pitchFamily="66" charset="0"/>
              </a:rPr>
              <a:t>Клеточный;</a:t>
            </a:r>
          </a:p>
          <a:p>
            <a:r>
              <a:rPr lang="ru-RU" sz="3200" b="1" dirty="0" smtClean="0">
                <a:latin typeface="Comic Sans MS" pitchFamily="66" charset="0"/>
              </a:rPr>
              <a:t>Организменный;</a:t>
            </a:r>
          </a:p>
          <a:p>
            <a:r>
              <a:rPr lang="ru-RU" sz="3200" b="1" dirty="0" smtClean="0">
                <a:latin typeface="Comic Sans MS" pitchFamily="66" charset="0"/>
              </a:rPr>
              <a:t>Популяционно</a:t>
            </a:r>
            <a:r>
              <a:rPr lang="ru-RU" sz="3200" b="1" dirty="0" smtClean="0">
                <a:latin typeface="Comic Sans MS" pitchFamily="66" charset="0"/>
              </a:rPr>
              <a:t> </a:t>
            </a:r>
            <a:r>
              <a:rPr lang="ru-RU" sz="3200" b="1" dirty="0" smtClean="0">
                <a:latin typeface="Comic Sans MS" pitchFamily="66" charset="0"/>
              </a:rPr>
              <a:t>– видовой;</a:t>
            </a:r>
          </a:p>
          <a:p>
            <a:r>
              <a:rPr lang="ru-RU" sz="3200" b="1" dirty="0" smtClean="0">
                <a:latin typeface="Comic Sans MS" pitchFamily="66" charset="0"/>
              </a:rPr>
              <a:t>Биогеоценотический;</a:t>
            </a:r>
          </a:p>
          <a:p>
            <a:r>
              <a:rPr lang="ru-RU" sz="3200" b="1" dirty="0" smtClean="0">
                <a:latin typeface="Comic Sans MS" pitchFamily="66" charset="0"/>
              </a:rPr>
              <a:t>Биосферный.</a:t>
            </a:r>
            <a:endParaRPr lang="ru-RU" sz="3200" b="1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7467600" cy="703282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Comic Sans MS" pitchFamily="66" charset="0"/>
              </a:rPr>
              <a:t>Молекулярный</a:t>
            </a:r>
            <a:endParaRPr lang="ru-RU" b="1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1506" name="Picture 2" descr="Картинка 2 из 1156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4546" y="2071678"/>
            <a:ext cx="4210050" cy="3810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36</TotalTime>
  <Words>104</Words>
  <PresentationFormat>Экран (4:3)</PresentationFormat>
  <Paragraphs>28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Многообразие форм живых организмов</vt:lpstr>
      <vt:lpstr>Слайд 2</vt:lpstr>
      <vt:lpstr>Среды жизни</vt:lpstr>
      <vt:lpstr>Клеточное разнообразие</vt:lpstr>
      <vt:lpstr>Слайд 5</vt:lpstr>
      <vt:lpstr>Слайд 6</vt:lpstr>
      <vt:lpstr>Слайд 7</vt:lpstr>
      <vt:lpstr>Структурные уровни организации живого</vt:lpstr>
      <vt:lpstr>Молекулярный</vt:lpstr>
      <vt:lpstr>Клеточный</vt:lpstr>
      <vt:lpstr>Организменный</vt:lpstr>
      <vt:lpstr>Популяционно - видовой</vt:lpstr>
      <vt:lpstr>Биогеценотический</vt:lpstr>
      <vt:lpstr>Биосферный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Многообразие форм живых организмов</dc:title>
  <dc:creator>1</dc:creator>
  <cp:lastModifiedBy>1</cp:lastModifiedBy>
  <cp:revision>6</cp:revision>
  <dcterms:created xsi:type="dcterms:W3CDTF">2011-09-09T05:50:28Z</dcterms:created>
  <dcterms:modified xsi:type="dcterms:W3CDTF">2011-09-09T06:36:53Z</dcterms:modified>
</cp:coreProperties>
</file>