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1" r:id="rId3"/>
    <p:sldMasterId id="2147483652" r:id="rId4"/>
  </p:sldMasterIdLst>
  <p:notesMasterIdLst>
    <p:notesMasterId r:id="rId16"/>
  </p:notesMasterIdLst>
  <p:sldIdLst>
    <p:sldId id="256" r:id="rId5"/>
    <p:sldId id="257" r:id="rId6"/>
    <p:sldId id="262" r:id="rId7"/>
    <p:sldId id="264" r:id="rId8"/>
    <p:sldId id="270" r:id="rId9"/>
    <p:sldId id="276" r:id="rId10"/>
    <p:sldId id="277" r:id="rId11"/>
    <p:sldId id="278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614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104967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5A3B09-CB2A-4D4B-A50C-7FC7354FAE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BCB389-0493-4DA6-98EF-CDC0406596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1F8DF0-85BC-4D2F-8A0A-5041237A72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D0F35D-68A0-4D75-BD1B-9EF7E21399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1DBFDF-6FD0-46B0-8C37-1B99AD3848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75A9BF-2EB9-47AC-A205-FBE564B8E4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B9198B-E8F2-41EF-AC82-F7D3FC5B37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01817F-E974-4B40-9E38-C2476418A2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B4F03C-82FE-47F4-BB7D-9D9B1C3D3A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0D908B-B6FD-4049-B64C-8318AEDED8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670045-A95A-4732-AFAF-62618677F1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E9809F-6576-4951-AEF9-1364A29782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AA6731-2ED8-4B9E-B386-AEAC97A7B4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22B4B0-69AA-4758-8CC4-4C3883FC66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AA3C47-BA98-44E0-86FD-EEEC42C5D9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C31E77-61D1-435F-90DD-875165F298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71098-513B-469E-BC48-F614957750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38661F-69FA-4F14-A9B1-38D3A7908D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393280-3898-4461-AA13-AC43CDBD76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6870B2-51E2-46CC-8500-7489941D6D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8F247E-EE9A-4C35-9D7A-3210FC13DE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57DDDC-A03A-4F87-96D2-C2536F77EF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C37769-63E9-4B86-B976-0094D7718A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C94D10-CBBC-4C66-A2C3-39A15CF0F5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9CC421-2821-4790-8120-192F66DA60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04A492-D082-417D-8F2C-0E03183445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972A5A-6EB9-4AF7-A18B-35DE537D56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74604C8-116B-477E-9683-EEFF3AF155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5C525F-412D-412A-B0CA-255FB1FE7C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C6A7B4-A3DA-4E5C-8764-B0F768C78C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B9453A-893D-47E9-8CDF-7EB66171D9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8A5110-52D2-4E81-9271-7D5E706B9B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1F309C-9FCD-48F7-9B61-5D0D59A21E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F6CD12-3074-430B-B1AD-7C7B4BF41C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96A9A3-32AE-4FB0-851B-493CB4DDA9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D5F786-D6F7-46C7-8574-EEC1155AA6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D0FE7F-03D7-4905-A111-10AEAC9E5E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48721D-33D9-49B5-BC08-3A565E8AF7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0BC1B9-7292-4B62-8139-F9BA8F9C8A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6C8859-3A37-4D79-9598-648F1880A4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C8D96A-5B46-4CCE-9529-CCFEBAB15E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B2A4C0-42A4-4CFD-9B93-8DD0B71444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DF05A9-ADAC-4B42-9540-91DEEB212A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3BA317-967C-4059-BC3A-818D972743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6B81717C-F722-47C7-8690-B79917FDB01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12925"/>
            <a:ext cx="7769225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A91FD577-D355-4CBA-9EB0-5F4C523E069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360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360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360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8AD8FF80-9503-4F12-8F92-F277CC75548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8100000" scaled="1"/>
          </a:gradFill>
          <a:ln w="9360">
            <a:solidFill>
              <a:srgbClr val="3399FF"/>
            </a:solidFill>
            <a:miter lim="800000"/>
            <a:headEnd/>
            <a:tailEnd/>
          </a:ln>
          <a:effectLst>
            <a:outerShdw dist="10793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360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360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360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5F040962-B673-4BEE-8AE1-7B40E69BF37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8100000" scaled="1"/>
          </a:gradFill>
          <a:ln w="9360">
            <a:solidFill>
              <a:srgbClr val="3399FF"/>
            </a:solidFill>
            <a:miter lim="800000"/>
            <a:headEnd/>
            <a:tailEnd/>
          </a:ln>
          <a:effectLst>
            <a:outerShdw dist="10793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867400" y="990600"/>
            <a:ext cx="327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3200">
              <a:solidFill>
                <a:srgbClr val="000000"/>
              </a:solidFill>
              <a:latin typeface="Comic Sans MS" pitchFamily="64" charset="0"/>
            </a:endParaRP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>
                <a:solidFill>
                  <a:srgbClr val="000000"/>
                </a:solidFill>
                <a:latin typeface="Comic Sans MS" pitchFamily="64" charset="0"/>
              </a:rPr>
              <a:t> </a:t>
            </a:r>
          </a:p>
        </p:txBody>
      </p:sp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447800" y="609600"/>
            <a:ext cx="6400800" cy="831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 dirty="0">
                <a:ln w="9360">
                  <a:miter lim="800000"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Calligraph421 BT"/>
              </a:rPr>
              <a:t>КЛЕТКА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773238"/>
            <a:ext cx="3581400" cy="4648200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1714488"/>
            <a:ext cx="3630612" cy="4648200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34680" cy="1162050"/>
          </a:xfrm>
        </p:spPr>
        <p:txBody>
          <a:bodyPr/>
          <a:lstStyle/>
          <a:p>
            <a:r>
              <a:rPr lang="ru-RU" sz="3200" u="sng" kern="1200" dirty="0">
                <a:solidFill>
                  <a:prstClr val="black"/>
                </a:solidFill>
                <a:latin typeface="a_AlgeriusCaps" pitchFamily="82" charset="-52"/>
              </a:rPr>
              <a:t>Растительная клетка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1- наружная клеточная мембрана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2-вакуоль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3-ядро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4-ядрышко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5- гладкая эндоплазматическая сеть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6-шероховатая эндоплазматическая сеть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7-аппарат </a:t>
            </a:r>
            <a:r>
              <a:rPr lang="ru-RU" dirty="0" err="1"/>
              <a:t>Гольджи</a:t>
            </a:r>
            <a:endParaRPr lang="ru-RU" dirty="0"/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8- митохондрии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9-рибосомы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10-хлоропласты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11-хромопласт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12-крахмальное зерно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13-лизосома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14-плазмодесма</a:t>
            </a:r>
          </a:p>
          <a:p>
            <a:endParaRPr lang="ru-RU" dirty="0"/>
          </a:p>
        </p:txBody>
      </p:sp>
      <p:pic>
        <p:nvPicPr>
          <p:cNvPr id="5" name="Содержимое 18" descr="95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920" y="1484784"/>
            <a:ext cx="5112568" cy="4032448"/>
          </a:xfrm>
        </p:spPr>
      </p:pic>
    </p:spTree>
    <p:extLst>
      <p:ext uri="{BB962C8B-B14F-4D97-AF65-F5344CB8AC3E}">
        <p14:creationId xmlns="" xmlns:p14="http://schemas.microsoft.com/office/powerpoint/2010/main" val="346406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495659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22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371600" y="0"/>
            <a:ext cx="6370638" cy="73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CC"/>
                </a:solidFill>
                <a:latin typeface="Comic Sans MS" pitchFamily="64" charset="0"/>
              </a:rPr>
              <a:t>Общее строение клетки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42988" y="4365625"/>
            <a:ext cx="7391400" cy="208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spcBef>
                <a:spcPts val="600"/>
              </a:spcBef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800" u="sng">
                <a:solidFill>
                  <a:srgbClr val="0000CC"/>
                </a:solidFill>
                <a:latin typeface="Comic Sans MS" pitchFamily="64" charset="0"/>
              </a:rPr>
              <a:t>Форма клетки</a:t>
            </a: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.</a:t>
            </a:r>
            <a:r>
              <a:rPr lang="ru-RU" sz="36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Различают клетки с изменчивой формой и постоянной. </a:t>
            </a:r>
          </a:p>
          <a:p>
            <a:pPr marL="339725" indent="-339725">
              <a:spcBef>
                <a:spcPts val="600"/>
              </a:spcBef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800" u="sng">
                <a:solidFill>
                  <a:srgbClr val="0000CC"/>
                </a:solidFill>
                <a:latin typeface="Comic Sans MS" pitchFamily="64" charset="0"/>
              </a:rPr>
              <a:t>Размер клеток.</a:t>
            </a:r>
            <a:r>
              <a:rPr lang="ru-RU" sz="3600">
                <a:solidFill>
                  <a:srgbClr val="000000"/>
                </a:solidFill>
                <a:latin typeface="Comic Sans MS" pitchFamily="64" charset="0"/>
              </a:rPr>
              <a:t>  </a:t>
            </a: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Колеблется в широких пределах: 0,5мкм-150см.  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2420938"/>
            <a:ext cx="1203325" cy="1897062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781300"/>
            <a:ext cx="1524000" cy="1308100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2781300"/>
            <a:ext cx="1752600" cy="1312863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565400"/>
            <a:ext cx="1138238" cy="1676400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981075"/>
            <a:ext cx="8763000" cy="177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lvl="1" indent="0" algn="ctr">
              <a:spcBef>
                <a:spcPts val="500"/>
              </a:spcBef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sz="2000" b="1" i="1" u="sng">
                <a:solidFill>
                  <a:srgbClr val="0000CC"/>
                </a:solidFill>
              </a:rPr>
              <a:t>Клетка </a:t>
            </a:r>
            <a:r>
              <a:rPr lang="ru-RU" sz="2000" b="1" i="1">
                <a:solidFill>
                  <a:srgbClr val="000000"/>
                </a:solidFill>
              </a:rPr>
              <a:t>– элементарная живая система, основная структурная и функциональная единица растительного и животного организмов, способная к самообновлению, саморегуляции, самовоспроизведению. 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ru-RU" sz="2000" b="1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000000"/>
                </a:solidFill>
                <a:latin typeface="Comic Sans MS" pitchFamily="64" charset="0"/>
              </a:rPr>
              <a:t>        фагоцитоз            пиноцитоз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2875"/>
            <a:ext cx="4032250" cy="3400425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412875"/>
            <a:ext cx="3592512" cy="3384550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84213" y="5013325"/>
            <a:ext cx="3673475" cy="13684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Захват плазматической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мембраной твёрдых частиц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и впячивание их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внутрь клетки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716463" y="5013325"/>
            <a:ext cx="3673475" cy="13684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00"/>
              </a:solidFill>
              <a:latin typeface="Times New Roman" pitchFamily="16" charset="0"/>
            </a:endParaRP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Впячивание мембраны </a:t>
            </a: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внутрь клетки в виде </a:t>
            </a: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тонкого канальца </a:t>
            </a: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в который попадает </a:t>
            </a: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жидкость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914400" y="273050"/>
            <a:ext cx="3581400" cy="65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91440"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000000"/>
                </a:solidFill>
                <a:latin typeface="Comic Sans MS" pitchFamily="64" charset="0"/>
              </a:rPr>
              <a:t>Ядро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00063" y="857250"/>
            <a:ext cx="8286750" cy="221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09600" indent="-606425">
              <a:buClrTx/>
              <a:buFontTx/>
              <a:buNone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r>
              <a:rPr lang="ru-RU" sz="2000" i="1">
                <a:solidFill>
                  <a:srgbClr val="0000CC"/>
                </a:solidFill>
                <a:latin typeface="Comic Sans MS" pitchFamily="64" charset="0"/>
              </a:rPr>
              <a:t>Компоненты ядра:</a:t>
            </a:r>
          </a:p>
          <a:p>
            <a:pPr marL="609600" indent="-606425">
              <a:buClr>
                <a:srgbClr val="0000CC"/>
              </a:buClr>
              <a:buFont typeface="Times New Roman" pitchFamily="16" charset="0"/>
              <a:buAutoNum type="arabicPeriod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r>
              <a:rPr lang="ru-RU" sz="2000" i="1">
                <a:solidFill>
                  <a:srgbClr val="0000CC"/>
                </a:solidFill>
                <a:latin typeface="Comic Sans MS" pitchFamily="64" charset="0"/>
              </a:rPr>
              <a:t>Ядерная оболочка</a:t>
            </a:r>
          </a:p>
          <a:p>
            <a:pPr marL="609600" indent="-606425">
              <a:buClr>
                <a:srgbClr val="0000CC"/>
              </a:buClr>
              <a:buFont typeface="Times New Roman" pitchFamily="16" charset="0"/>
              <a:buAutoNum type="arabicPeriod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r>
              <a:rPr lang="ru-RU" sz="2000" i="1">
                <a:solidFill>
                  <a:srgbClr val="0000CC"/>
                </a:solidFill>
                <a:latin typeface="Comic Sans MS" pitchFamily="64" charset="0"/>
              </a:rPr>
              <a:t>Хроматин</a:t>
            </a:r>
          </a:p>
          <a:p>
            <a:pPr marL="609600" indent="-606425">
              <a:buClr>
                <a:srgbClr val="0000CC"/>
              </a:buClr>
              <a:buFont typeface="Times New Roman" pitchFamily="16" charset="0"/>
              <a:buAutoNum type="arabicPeriod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r>
              <a:rPr lang="ru-RU" sz="2000" i="1">
                <a:solidFill>
                  <a:srgbClr val="0000CC"/>
                </a:solidFill>
                <a:latin typeface="Comic Sans MS" pitchFamily="64" charset="0"/>
              </a:rPr>
              <a:t>Ядрышко</a:t>
            </a:r>
          </a:p>
          <a:p>
            <a:pPr marL="609600" indent="-606425">
              <a:buClr>
                <a:srgbClr val="0000CC"/>
              </a:buClr>
              <a:buFont typeface="Times New Roman" pitchFamily="16" charset="0"/>
              <a:buAutoNum type="arabicPeriod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r>
              <a:rPr lang="ru-RU" sz="2000" i="1">
                <a:solidFill>
                  <a:srgbClr val="0000CC"/>
                </a:solidFill>
                <a:latin typeface="Comic Sans MS" pitchFamily="64" charset="0"/>
              </a:rPr>
              <a:t>кариоплазма</a:t>
            </a:r>
          </a:p>
          <a:p>
            <a:pPr marL="609600" indent="-606425">
              <a:buClrTx/>
              <a:buFontTx/>
              <a:buNone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endParaRPr lang="ru-RU" sz="2000" i="1">
              <a:solidFill>
                <a:srgbClr val="0000CC"/>
              </a:solidFill>
              <a:latin typeface="Comic Sans MS" pitchFamily="6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000500"/>
            <a:ext cx="4330700" cy="2357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929188" y="762000"/>
            <a:ext cx="3929062" cy="341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Функци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Cambria" pitchFamily="16" charset="0"/>
              </a:rPr>
              <a:t>Контролирует жизнедеятельность клетки, регулируя процессы синтеза белка, обмена веществ и энергии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Cambria" pitchFamily="16" charset="0"/>
              </a:rPr>
              <a:t>Хранит генетическую информацию, заключенную в ДНК, и передает ее дочерним клеткам в процессе клеточного деления.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CC"/>
                </a:solidFill>
                <a:latin typeface="Times New Roman" pitchFamily="16" charset="0"/>
              </a:rPr>
              <a:t>СТРОЕНИЕ ХРОМОСОМ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219700" y="1412875"/>
            <a:ext cx="3467100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Схема строения</a:t>
            </a:r>
          </a:p>
          <a:p>
            <a:pPr marL="342900" indent="-339725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хромосомы в </a:t>
            </a:r>
          </a:p>
          <a:p>
            <a:pPr marL="342900" indent="-339725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поздней профазе – метафазе митоза: </a:t>
            </a:r>
          </a:p>
          <a:p>
            <a:pPr marL="342900" indent="-339725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b="1">
                <a:solidFill>
                  <a:srgbClr val="990033"/>
                </a:solidFill>
                <a:latin typeface="Times New Roman" pitchFamily="16" charset="0"/>
              </a:rPr>
              <a:t>1—хроматида; </a:t>
            </a:r>
          </a:p>
          <a:p>
            <a:pPr marL="342900" indent="-339725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b="1">
                <a:solidFill>
                  <a:srgbClr val="990033"/>
                </a:solidFill>
                <a:latin typeface="Times New Roman" pitchFamily="16" charset="0"/>
              </a:rPr>
              <a:t>2—центромера; </a:t>
            </a:r>
          </a:p>
          <a:p>
            <a:pPr marL="342900" indent="-339725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b="1">
                <a:solidFill>
                  <a:srgbClr val="990033"/>
                </a:solidFill>
                <a:latin typeface="Times New Roman" pitchFamily="16" charset="0"/>
              </a:rPr>
              <a:t>3—короткое плечо; </a:t>
            </a:r>
          </a:p>
          <a:p>
            <a:pPr marL="342900" indent="-339725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b="1">
                <a:solidFill>
                  <a:srgbClr val="990033"/>
                </a:solidFill>
                <a:latin typeface="Times New Roman" pitchFamily="16" charset="0"/>
              </a:rPr>
              <a:t>4—длинное плечо</a:t>
            </a:r>
            <a:r>
              <a:rPr lang="ru-RU" sz="32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7638"/>
            <a:ext cx="4896172" cy="503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AF6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Хромосомный набор человека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571625" y="6143625"/>
            <a:ext cx="131445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CC"/>
                </a:solidFill>
                <a:latin typeface="Comic Sans MS" pitchFamily="64" charset="0"/>
              </a:rPr>
              <a:t>мужчины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432550" y="6143625"/>
            <a:ext cx="133985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CC"/>
                </a:solidFill>
                <a:latin typeface="Comic Sans MS" pitchFamily="64" charset="0"/>
              </a:rPr>
              <a:t>женщины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857375"/>
            <a:ext cx="8772525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" dur="8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52,0)"/>
                                          </p:val>
                                        </p:tav>
                                        <p:tav>
                                          <p:val>
                                            <p:strVal val="rgb(0,-1,-10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" dur="8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52,0)"/>
                                          </p:val>
                                        </p:tav>
                                        <p:tav>
                                          <p:val>
                                            <p:strVal val="rgb(0,-1,-10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4" dur="8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" dur="8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52,0)"/>
                                          </p:val>
                                        </p:tav>
                                        <p:tav>
                                          <p:val>
                                            <p:strVal val="rgb(0,-1,-10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" dur="8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52,0)"/>
                                          </p:val>
                                        </p:tav>
                                        <p:tav>
                                          <p:val>
                                            <p:strVal val="rgb(0,-1,-10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9" dur="8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additive="repl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 additive="repl"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 additive="repl"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 additive="repl"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2724348"/>
          </a:xfrm>
        </p:spPr>
        <p:txBody>
          <a:bodyPr/>
          <a:lstStyle/>
          <a:p>
            <a:pPr marL="342900" lvl="0" indent="-342900" defTabSz="914400">
              <a:spcBef>
                <a:spcPct val="20000"/>
              </a:spcBef>
            </a:pPr>
            <a:r>
              <a:rPr lang="ru-RU" sz="32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Возникновение клеточной теории.</a:t>
            </a:r>
            <a:br>
              <a:rPr lang="ru-RU" sz="32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1838г. </a:t>
            </a:r>
            <a:r>
              <a:rPr lang="ru-RU" sz="2000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Т.Шван</a:t>
            </a:r>
            <a:r>
              <a:rPr lang="ru-RU" sz="20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(сформулировал вывод: ткани растений состоят из клеток),</a:t>
            </a:r>
            <a:br>
              <a:rPr lang="ru-RU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1839г.  </a:t>
            </a:r>
            <a:r>
              <a:rPr lang="ru-RU" sz="2000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М.Шлейден</a:t>
            </a:r>
            <a:r>
              <a:rPr lang="ru-RU" sz="20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(ткани животных состоят из клеток. Обобщил знания о клетке, </a:t>
            </a:r>
            <a:r>
              <a:rPr lang="ru-RU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сформулировал основное положение клеточной теории</a:t>
            </a:r>
            <a:r>
              <a:rPr lang="ru-RU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клетки представляют собой структурную и функциональную основу всех живых существ).</a:t>
            </a:r>
            <a:endParaRPr lang="ru-RU" dirty="0"/>
          </a:p>
        </p:txBody>
      </p:sp>
      <p:pic>
        <p:nvPicPr>
          <p:cNvPr id="5" name="Объект 4" descr="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25" y="3397418"/>
            <a:ext cx="2304762" cy="268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 descr="шлейде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52" y="3425989"/>
            <a:ext cx="2333333" cy="26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841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509120"/>
            <a:ext cx="4752528" cy="2160240"/>
          </a:xfrm>
        </p:spPr>
        <p:txBody>
          <a:bodyPr/>
          <a:lstStyle/>
          <a:p>
            <a:r>
              <a:rPr lang="ru-RU" dirty="0"/>
              <a:t>органоиды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32657"/>
            <a:ext cx="4040188" cy="1080120"/>
          </a:xfrm>
        </p:spPr>
        <p:txBody>
          <a:bodyPr/>
          <a:lstStyle/>
          <a:p>
            <a:pPr lvl="0"/>
            <a:r>
              <a:rPr lang="ru-RU" sz="1800" dirty="0">
                <a:solidFill>
                  <a:schemeClr val="tx1"/>
                </a:solidFill>
              </a:rPr>
              <a:t>Рибосомы, вакуоль, клеточный центр, органоиды движения</a:t>
            </a:r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204864"/>
            <a:ext cx="4040188" cy="1656183"/>
          </a:xfrm>
        </p:spPr>
        <p:txBody>
          <a:bodyPr/>
          <a:lstStyle/>
          <a:p>
            <a:pPr lvl="0"/>
            <a:r>
              <a:rPr lang="ru-RU" sz="2800" b="1" i="1" dirty="0" smtClean="0">
                <a:solidFill>
                  <a:schemeClr val="tx1"/>
                </a:solidFill>
              </a:rPr>
              <a:t>Не мембранные</a:t>
            </a:r>
            <a:endParaRPr lang="ru-RU" sz="2800" b="1" i="1" dirty="0">
              <a:solidFill>
                <a:schemeClr val="tx1"/>
              </a:solidFill>
            </a:endParaRPr>
          </a:p>
          <a:p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32657"/>
            <a:ext cx="4041775" cy="1080120"/>
          </a:xfrm>
        </p:spPr>
        <p:txBody>
          <a:bodyPr/>
          <a:lstStyle/>
          <a:p>
            <a:pPr lvl="0"/>
            <a:r>
              <a:rPr lang="ru-RU" sz="1800" dirty="0">
                <a:solidFill>
                  <a:schemeClr val="tx1"/>
                </a:solidFill>
              </a:rPr>
              <a:t>Митохондрии, ЭПС, аппарат </a:t>
            </a:r>
            <a:r>
              <a:rPr lang="ru-RU" sz="1800" dirty="0" err="1">
                <a:solidFill>
                  <a:schemeClr val="tx1"/>
                </a:solidFill>
              </a:rPr>
              <a:t>Гольджи</a:t>
            </a:r>
            <a:r>
              <a:rPr lang="ru-RU" sz="1800" dirty="0">
                <a:solidFill>
                  <a:schemeClr val="tx1"/>
                </a:solidFill>
              </a:rPr>
              <a:t>, пластиды, лизосомы </a:t>
            </a:r>
          </a:p>
          <a:p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32855"/>
            <a:ext cx="4041775" cy="1584177"/>
          </a:xfrm>
        </p:spPr>
        <p:txBody>
          <a:bodyPr/>
          <a:lstStyle/>
          <a:p>
            <a:pPr lvl="0"/>
            <a:r>
              <a:rPr lang="ru-RU" sz="2800" b="1" i="1" dirty="0" smtClean="0">
                <a:solidFill>
                  <a:schemeClr val="tx1"/>
                </a:solidFill>
              </a:rPr>
              <a:t>Мембранные</a:t>
            </a:r>
            <a:endParaRPr lang="ru-RU" sz="2800" b="1" i="1" dirty="0">
              <a:solidFill>
                <a:schemeClr val="tx1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0188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defTabSz="914400">
              <a:spcBef>
                <a:spcPct val="20000"/>
              </a:spcBef>
              <a:buClrTx/>
              <a:buSzTx/>
            </a:pP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1 – </a:t>
            </a:r>
            <a:r>
              <a:rPr lang="ru-RU" sz="2000" kern="1200" dirty="0" err="1">
                <a:solidFill>
                  <a:prstClr val="black"/>
                </a:solidFill>
                <a:latin typeface="Calibri"/>
              </a:rPr>
              <a:t>Пероксисома</a:t>
            </a: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lvl="0" defTabSz="914400">
              <a:spcBef>
                <a:spcPct val="20000"/>
              </a:spcBef>
              <a:buClrTx/>
              <a:buSzTx/>
            </a:pP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 2 – Клеточная мембрана, 3 – Ядро,</a:t>
            </a:r>
          </a:p>
          <a:p>
            <a:pPr lvl="0" defTabSz="914400">
              <a:spcBef>
                <a:spcPct val="20000"/>
              </a:spcBef>
              <a:buClrTx/>
              <a:buSzTx/>
            </a:pP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 4 – Ядрышко,</a:t>
            </a:r>
          </a:p>
          <a:p>
            <a:pPr lvl="0" defTabSz="914400">
              <a:spcBef>
                <a:spcPct val="20000"/>
              </a:spcBef>
              <a:buClrTx/>
              <a:buSzTx/>
            </a:pP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 5 – Митохондрии,</a:t>
            </a:r>
          </a:p>
          <a:p>
            <a:pPr lvl="0" defTabSz="914400">
              <a:spcBef>
                <a:spcPct val="20000"/>
              </a:spcBef>
              <a:buClrTx/>
              <a:buSzTx/>
            </a:pP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 6 – Эндоплазматическая сеть,</a:t>
            </a:r>
          </a:p>
          <a:p>
            <a:pPr lvl="0" defTabSz="914400">
              <a:spcBef>
                <a:spcPct val="20000"/>
              </a:spcBef>
              <a:buClrTx/>
              <a:buSzTx/>
            </a:pP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 7 – Аппарат </a:t>
            </a:r>
            <a:r>
              <a:rPr lang="ru-RU" sz="2000" kern="1200" dirty="0" err="1">
                <a:solidFill>
                  <a:prstClr val="black"/>
                </a:solidFill>
                <a:latin typeface="Calibri"/>
              </a:rPr>
              <a:t>Гольджи</a:t>
            </a: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lvl="0" defTabSz="914400">
              <a:spcBef>
                <a:spcPct val="20000"/>
              </a:spcBef>
              <a:buClrTx/>
              <a:buSzTx/>
            </a:pP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 8 – </a:t>
            </a:r>
            <a:r>
              <a:rPr lang="ru-RU" sz="2000" kern="1200" dirty="0" err="1">
                <a:solidFill>
                  <a:prstClr val="black"/>
                </a:solidFill>
                <a:latin typeface="Calibri"/>
              </a:rPr>
              <a:t>Хромасома</a:t>
            </a: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lvl="0" defTabSz="914400">
              <a:spcBef>
                <a:spcPct val="20000"/>
              </a:spcBef>
              <a:buClrTx/>
              <a:buSzTx/>
            </a:pP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 9 – Ядерная оболочка,</a:t>
            </a:r>
          </a:p>
          <a:p>
            <a:pPr lvl="0" defTabSz="914400">
              <a:spcBef>
                <a:spcPct val="20000"/>
              </a:spcBef>
              <a:buClrTx/>
              <a:buSzTx/>
            </a:pP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 10 – Центриоли, </a:t>
            </a:r>
          </a:p>
          <a:p>
            <a:pPr lvl="0" defTabSz="914400">
              <a:spcBef>
                <a:spcPct val="20000"/>
              </a:spcBef>
              <a:buClrTx/>
              <a:buSzTx/>
            </a:pP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11 – Лизосома,</a:t>
            </a:r>
          </a:p>
          <a:p>
            <a:pPr lvl="0" defTabSz="914400">
              <a:spcBef>
                <a:spcPct val="20000"/>
              </a:spcBef>
              <a:buClrTx/>
              <a:buSzTx/>
            </a:pP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 12 – Цитоплазма</a:t>
            </a:r>
          </a:p>
          <a:p>
            <a:endParaRPr lang="ru-RU" dirty="0"/>
          </a:p>
        </p:txBody>
      </p:sp>
      <p:sp>
        <p:nvSpPr>
          <p:cNvPr id="5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i="1" u="sng" smtClean="0">
                <a:latin typeface="a_AlgeriusCaps" pitchFamily="82" charset="-52"/>
              </a:rPr>
              <a:t>Животная </a:t>
            </a:r>
            <a:r>
              <a:rPr lang="ru-RU" i="1" u="sng" smtClean="0">
                <a:latin typeface="a_AlgeriusCaps" pitchFamily="82" charset="-52"/>
              </a:rPr>
              <a:t>клетка</a:t>
            </a:r>
          </a:p>
        </p:txBody>
      </p:sp>
      <p:pic>
        <p:nvPicPr>
          <p:cNvPr id="6" name="Содержимое 16" descr="001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888" y="1340768"/>
            <a:ext cx="5328592" cy="4176464"/>
          </a:xfrm>
        </p:spPr>
      </p:pic>
    </p:spTree>
    <p:extLst>
      <p:ext uri="{BB962C8B-B14F-4D97-AF65-F5344CB8AC3E}">
        <p14:creationId xmlns="" xmlns:p14="http://schemas.microsoft.com/office/powerpoint/2010/main" val="37237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mic Sans MS"/>
        <a:ea typeface=""/>
        <a:cs typeface="Arial Unicode MS"/>
      </a:majorFont>
      <a:minorFont>
        <a:latin typeface="Comic Sans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mic Sans MS"/>
        <a:ea typeface=""/>
        <a:cs typeface="Arial Unicode MS"/>
      </a:majorFont>
      <a:minorFont>
        <a:latin typeface="Comic Sans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mic Sans MS"/>
        <a:ea typeface=""/>
        <a:cs typeface="Arial Unicode MS"/>
      </a:majorFont>
      <a:minorFont>
        <a:latin typeface="Comic Sans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mic Sans MS"/>
        <a:ea typeface=""/>
        <a:cs typeface="Arial Unicode MS"/>
      </a:majorFont>
      <a:minorFont>
        <a:latin typeface="Comic Sans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263</Words>
  <Application>Microsoft Office PowerPoint</Application>
  <PresentationFormat>Экран (4:3)</PresentationFormat>
  <Paragraphs>72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Возникновение клеточной теории. 1838г. Т.Шван (сформулировал вывод: ткани растений состоят из клеток), 1839г.  М.Шлейден (ткани животных состоят из клеток. Обобщил знания о клетке, сформулировал основное положение клеточной теории: клетки представляют собой структурную и функциональную основу всех живых существ).</vt:lpstr>
      <vt:lpstr>органоиды </vt:lpstr>
      <vt:lpstr>Животная клетка</vt:lpstr>
      <vt:lpstr>Растительная клетка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11</cp:revision>
  <cp:lastPrinted>1601-01-01T00:00:00Z</cp:lastPrinted>
  <dcterms:created xsi:type="dcterms:W3CDTF">1601-01-01T00:00:00Z</dcterms:created>
  <dcterms:modified xsi:type="dcterms:W3CDTF">2014-09-16T17:30:47Z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