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1" r:id="rId3"/>
    <p:sldId id="259" r:id="rId4"/>
    <p:sldId id="256" r:id="rId5"/>
    <p:sldId id="273" r:id="rId6"/>
    <p:sldId id="258" r:id="rId7"/>
    <p:sldId id="257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529C6-1C77-4D7C-A08A-BD525AEFF56A}" type="doc">
      <dgm:prSet loTypeId="urn:microsoft.com/office/officeart/2005/8/layout/arrow2" loCatId="process" qsTypeId="urn:microsoft.com/office/officeart/2005/8/quickstyle/simple3" qsCatId="simple" csTypeId="urn:microsoft.com/office/officeart/2005/8/colors/colorful2" csCatId="colorful" phldr="1"/>
      <dgm:spPr/>
    </dgm:pt>
    <dgm:pt modelId="{CEDF67AF-6966-4552-AFE3-EF48D516C129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bg2">
                  <a:lumMod val="10000"/>
                </a:schemeClr>
              </a:solidFill>
            </a:rPr>
            <a:t>Субъектность</a:t>
          </a:r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 учителя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13D11DFB-844F-4A5F-B2D2-D449E20E7B6B}" type="parTrans" cxnId="{AFC6A403-6DF4-4CE3-89C1-5B543BA66507}">
      <dgm:prSet/>
      <dgm:spPr/>
      <dgm:t>
        <a:bodyPr/>
        <a:lstStyle/>
        <a:p>
          <a:endParaRPr lang="ru-RU"/>
        </a:p>
      </dgm:t>
    </dgm:pt>
    <dgm:pt modelId="{8E3E0D53-C3DF-4BA7-9506-D944D4D9B6F9}" type="sibTrans" cxnId="{AFC6A403-6DF4-4CE3-89C1-5B543BA66507}">
      <dgm:prSet/>
      <dgm:spPr/>
      <dgm:t>
        <a:bodyPr/>
        <a:lstStyle/>
        <a:p>
          <a:endParaRPr lang="ru-RU"/>
        </a:p>
      </dgm:t>
    </dgm:pt>
    <dgm:pt modelId="{D870E8B6-3C53-43A0-B913-0AF9EBBD3442}">
      <dgm:prSet phldrT="[Текст]" phldr="1"/>
      <dgm:spPr/>
      <dgm:t>
        <a:bodyPr/>
        <a:lstStyle/>
        <a:p>
          <a:endParaRPr lang="ru-RU" dirty="0"/>
        </a:p>
      </dgm:t>
    </dgm:pt>
    <dgm:pt modelId="{76E61227-FE93-40B0-AA48-4737A255908E}" type="parTrans" cxnId="{F461FBBA-0150-4650-901F-4010D86604E4}">
      <dgm:prSet/>
      <dgm:spPr/>
      <dgm:t>
        <a:bodyPr/>
        <a:lstStyle/>
        <a:p>
          <a:endParaRPr lang="ru-RU"/>
        </a:p>
      </dgm:t>
    </dgm:pt>
    <dgm:pt modelId="{80E0510E-EE02-436E-A367-506FF7B1E65A}" type="sibTrans" cxnId="{F461FBBA-0150-4650-901F-4010D86604E4}">
      <dgm:prSet/>
      <dgm:spPr/>
      <dgm:t>
        <a:bodyPr/>
        <a:lstStyle/>
        <a:p>
          <a:endParaRPr lang="ru-RU"/>
        </a:p>
      </dgm:t>
    </dgm:pt>
    <dgm:pt modelId="{A582077E-429D-474C-9DBA-387C8E8249B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Перспектива</a:t>
          </a:r>
        </a:p>
        <a:p>
          <a:r>
            <a:rPr lang="ru-RU" sz="2800" b="1" dirty="0" smtClean="0">
              <a:solidFill>
                <a:srgbClr val="C00000"/>
              </a:solidFill>
            </a:rPr>
            <a:t>развития ученика</a:t>
          </a:r>
          <a:endParaRPr lang="ru-RU" sz="2800" b="1" dirty="0">
            <a:solidFill>
              <a:srgbClr val="C00000"/>
            </a:solidFill>
          </a:endParaRPr>
        </a:p>
      </dgm:t>
    </dgm:pt>
    <dgm:pt modelId="{B2AF5C31-4A61-481D-B530-E2CB22E18C91}" type="parTrans" cxnId="{F4C85CC0-6D86-45EC-858A-A1D52A6B7CDE}">
      <dgm:prSet/>
      <dgm:spPr/>
      <dgm:t>
        <a:bodyPr/>
        <a:lstStyle/>
        <a:p>
          <a:endParaRPr lang="ru-RU"/>
        </a:p>
      </dgm:t>
    </dgm:pt>
    <dgm:pt modelId="{32EAF0CF-9DE4-4CFC-B896-CBBD176C799D}" type="sibTrans" cxnId="{F4C85CC0-6D86-45EC-858A-A1D52A6B7CDE}">
      <dgm:prSet/>
      <dgm:spPr/>
      <dgm:t>
        <a:bodyPr/>
        <a:lstStyle/>
        <a:p>
          <a:endParaRPr lang="ru-RU"/>
        </a:p>
      </dgm:t>
    </dgm:pt>
    <dgm:pt modelId="{C675CE68-A54A-447D-AAAE-66B98A183AFD}" type="pres">
      <dgm:prSet presAssocID="{0CC529C6-1C77-4D7C-A08A-BD525AEFF56A}" presName="arrowDiagram" presStyleCnt="0">
        <dgm:presLayoutVars>
          <dgm:chMax val="5"/>
          <dgm:dir/>
          <dgm:resizeHandles val="exact"/>
        </dgm:presLayoutVars>
      </dgm:prSet>
      <dgm:spPr/>
    </dgm:pt>
    <dgm:pt modelId="{E67AAD1D-67CE-4135-8747-47F3AEB397BA}" type="pres">
      <dgm:prSet presAssocID="{0CC529C6-1C77-4D7C-A08A-BD525AEFF56A}" presName="arrow" presStyleLbl="bgShp" presStyleIdx="0" presStyleCnt="1"/>
      <dgm:spPr/>
    </dgm:pt>
    <dgm:pt modelId="{EE43E7FC-4648-4FE7-BED7-7C64D485F10A}" type="pres">
      <dgm:prSet presAssocID="{0CC529C6-1C77-4D7C-A08A-BD525AEFF56A}" presName="arrowDiagram3" presStyleCnt="0"/>
      <dgm:spPr/>
    </dgm:pt>
    <dgm:pt modelId="{3DEC9B2C-3547-4477-8492-8140D81B258E}" type="pres">
      <dgm:prSet presAssocID="{CEDF67AF-6966-4552-AFE3-EF48D516C129}" presName="bullet3a" presStyleLbl="node1" presStyleIdx="0" presStyleCnt="3"/>
      <dgm:spPr/>
    </dgm:pt>
    <dgm:pt modelId="{C2EC93F3-26C2-49E4-BBA3-C040778525BD}" type="pres">
      <dgm:prSet presAssocID="{CEDF67AF-6966-4552-AFE3-EF48D516C129}" presName="textBox3a" presStyleLbl="revTx" presStyleIdx="0" presStyleCnt="3" custScaleX="173127" custLinFactNeighborX="39634" custLinFactNeighborY="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0D876-FD61-4DA8-9F4D-1F337CE00A97}" type="pres">
      <dgm:prSet presAssocID="{D870E8B6-3C53-43A0-B913-0AF9EBBD3442}" presName="bullet3b" presStyleLbl="node1" presStyleIdx="1" presStyleCnt="3"/>
      <dgm:spPr/>
    </dgm:pt>
    <dgm:pt modelId="{405C20B6-F3B1-4A5D-85CA-565BF7C5FD90}" type="pres">
      <dgm:prSet presAssocID="{D870E8B6-3C53-43A0-B913-0AF9EBBD3442}" presName="textBox3b" presStyleLbl="revTx" presStyleIdx="1" presStyleCnt="3" custScaleX="78126" custScaleY="81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F8169-7CDA-4AA4-A07A-DFCAEEF53AD2}" type="pres">
      <dgm:prSet presAssocID="{A582077E-429D-474C-9DBA-387C8E8249B2}" presName="bullet3c" presStyleLbl="node1" presStyleIdx="2" presStyleCnt="3"/>
      <dgm:spPr/>
    </dgm:pt>
    <dgm:pt modelId="{C52A7CA9-94A6-46B4-B810-47846881A007}" type="pres">
      <dgm:prSet presAssocID="{A582077E-429D-474C-9DBA-387C8E8249B2}" presName="textBox3c" presStyleLbl="revTx" presStyleIdx="2" presStyleCnt="3" custScaleX="172659" custScaleY="86141" custLinFactNeighborX="31057" custLinFactNeighborY="33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85CC0-6D86-45EC-858A-A1D52A6B7CDE}" srcId="{0CC529C6-1C77-4D7C-A08A-BD525AEFF56A}" destId="{A582077E-429D-474C-9DBA-387C8E8249B2}" srcOrd="2" destOrd="0" parTransId="{B2AF5C31-4A61-481D-B530-E2CB22E18C91}" sibTransId="{32EAF0CF-9DE4-4CFC-B896-CBBD176C799D}"/>
    <dgm:cxn modelId="{607B80F2-4574-4D6D-B1D1-DD424D66CD6B}" type="presOf" srcId="{CEDF67AF-6966-4552-AFE3-EF48D516C129}" destId="{C2EC93F3-26C2-49E4-BBA3-C040778525BD}" srcOrd="0" destOrd="0" presId="urn:microsoft.com/office/officeart/2005/8/layout/arrow2"/>
    <dgm:cxn modelId="{443FB3A9-DA9C-401B-8401-87F0ABA24FDD}" type="presOf" srcId="{D870E8B6-3C53-43A0-B913-0AF9EBBD3442}" destId="{405C20B6-F3B1-4A5D-85CA-565BF7C5FD90}" srcOrd="0" destOrd="0" presId="urn:microsoft.com/office/officeart/2005/8/layout/arrow2"/>
    <dgm:cxn modelId="{F461FBBA-0150-4650-901F-4010D86604E4}" srcId="{0CC529C6-1C77-4D7C-A08A-BD525AEFF56A}" destId="{D870E8B6-3C53-43A0-B913-0AF9EBBD3442}" srcOrd="1" destOrd="0" parTransId="{76E61227-FE93-40B0-AA48-4737A255908E}" sibTransId="{80E0510E-EE02-436E-A367-506FF7B1E65A}"/>
    <dgm:cxn modelId="{AFC6A403-6DF4-4CE3-89C1-5B543BA66507}" srcId="{0CC529C6-1C77-4D7C-A08A-BD525AEFF56A}" destId="{CEDF67AF-6966-4552-AFE3-EF48D516C129}" srcOrd="0" destOrd="0" parTransId="{13D11DFB-844F-4A5F-B2D2-D449E20E7B6B}" sibTransId="{8E3E0D53-C3DF-4BA7-9506-D944D4D9B6F9}"/>
    <dgm:cxn modelId="{33D35364-46F9-4B85-92F6-0134EC2DDA8E}" type="presOf" srcId="{A582077E-429D-474C-9DBA-387C8E8249B2}" destId="{C52A7CA9-94A6-46B4-B810-47846881A007}" srcOrd="0" destOrd="0" presId="urn:microsoft.com/office/officeart/2005/8/layout/arrow2"/>
    <dgm:cxn modelId="{61B17CAB-25A9-496A-8C02-4DB6F89DB20C}" type="presOf" srcId="{0CC529C6-1C77-4D7C-A08A-BD525AEFF56A}" destId="{C675CE68-A54A-447D-AAAE-66B98A183AFD}" srcOrd="0" destOrd="0" presId="urn:microsoft.com/office/officeart/2005/8/layout/arrow2"/>
    <dgm:cxn modelId="{FF1B5E88-4F21-4C9A-BDD5-2385DA53B94F}" type="presParOf" srcId="{C675CE68-A54A-447D-AAAE-66B98A183AFD}" destId="{E67AAD1D-67CE-4135-8747-47F3AEB397BA}" srcOrd="0" destOrd="0" presId="urn:microsoft.com/office/officeart/2005/8/layout/arrow2"/>
    <dgm:cxn modelId="{1D75FEC1-E4E4-4426-B25A-6C321A2D9448}" type="presParOf" srcId="{C675CE68-A54A-447D-AAAE-66B98A183AFD}" destId="{EE43E7FC-4648-4FE7-BED7-7C64D485F10A}" srcOrd="1" destOrd="0" presId="urn:microsoft.com/office/officeart/2005/8/layout/arrow2"/>
    <dgm:cxn modelId="{F9F44CBD-6817-403E-80A1-146C2445703E}" type="presParOf" srcId="{EE43E7FC-4648-4FE7-BED7-7C64D485F10A}" destId="{3DEC9B2C-3547-4477-8492-8140D81B258E}" srcOrd="0" destOrd="0" presId="urn:microsoft.com/office/officeart/2005/8/layout/arrow2"/>
    <dgm:cxn modelId="{8ABE1210-8CA0-4CC8-82FA-C7412D413F9C}" type="presParOf" srcId="{EE43E7FC-4648-4FE7-BED7-7C64D485F10A}" destId="{C2EC93F3-26C2-49E4-BBA3-C040778525BD}" srcOrd="1" destOrd="0" presId="urn:microsoft.com/office/officeart/2005/8/layout/arrow2"/>
    <dgm:cxn modelId="{D361575D-7CD0-4A75-AD8C-F1B51B58D905}" type="presParOf" srcId="{EE43E7FC-4648-4FE7-BED7-7C64D485F10A}" destId="{1FC0D876-FD61-4DA8-9F4D-1F337CE00A97}" srcOrd="2" destOrd="0" presId="urn:microsoft.com/office/officeart/2005/8/layout/arrow2"/>
    <dgm:cxn modelId="{21684490-A4CB-41A7-8D6F-494AA5DAD01A}" type="presParOf" srcId="{EE43E7FC-4648-4FE7-BED7-7C64D485F10A}" destId="{405C20B6-F3B1-4A5D-85CA-565BF7C5FD90}" srcOrd="3" destOrd="0" presId="urn:microsoft.com/office/officeart/2005/8/layout/arrow2"/>
    <dgm:cxn modelId="{8B382199-A45A-40A6-8F91-9F4CC27A914A}" type="presParOf" srcId="{EE43E7FC-4648-4FE7-BED7-7C64D485F10A}" destId="{49AF8169-7CDA-4AA4-A07A-DFCAEEF53AD2}" srcOrd="4" destOrd="0" presId="urn:microsoft.com/office/officeart/2005/8/layout/arrow2"/>
    <dgm:cxn modelId="{9A951849-8672-4100-B437-908BC389C982}" type="presParOf" srcId="{EE43E7FC-4648-4FE7-BED7-7C64D485F10A}" destId="{C52A7CA9-94A6-46B4-B810-47846881A007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0D518-3716-4624-984E-202488F4811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E0AAA-ACA7-46EE-A274-D8FF5ACE1127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b="1" dirty="0" smtClean="0"/>
            <a:t>СТАНДАРТЫ ОБРАЗОВАНИЯ</a:t>
          </a:r>
          <a:endParaRPr lang="ru-RU" sz="1600" b="1" dirty="0"/>
        </a:p>
      </dgm:t>
    </dgm:pt>
    <dgm:pt modelId="{AB16B5C4-F57F-4945-BAA8-C65DDF1DD7F7}" type="parTrans" cxnId="{5FD16C44-9C6E-4F37-AE72-7BC4CF84B9E9}">
      <dgm:prSet/>
      <dgm:spPr/>
      <dgm:t>
        <a:bodyPr/>
        <a:lstStyle/>
        <a:p>
          <a:endParaRPr lang="ru-RU"/>
        </a:p>
      </dgm:t>
    </dgm:pt>
    <dgm:pt modelId="{E321529F-C68D-48D8-8C58-906C70935B0E}" type="sibTrans" cxnId="{5FD16C44-9C6E-4F37-AE72-7BC4CF84B9E9}">
      <dgm:prSet/>
      <dgm:spPr/>
      <dgm:t>
        <a:bodyPr/>
        <a:lstStyle/>
        <a:p>
          <a:endParaRPr lang="ru-RU"/>
        </a:p>
      </dgm:t>
    </dgm:pt>
    <dgm:pt modelId="{47808A04-5334-4893-8829-F9F75EC2AACE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b="1" dirty="0" smtClean="0"/>
            <a:t>КВАЛИФИКАЦИЯ ПЕДАГОГА</a:t>
          </a:r>
          <a:endParaRPr lang="ru-RU" sz="1600" b="1" dirty="0"/>
        </a:p>
      </dgm:t>
    </dgm:pt>
    <dgm:pt modelId="{D9894E97-6AF6-4F9F-AFC7-025803305A42}" type="parTrans" cxnId="{99240619-A5F2-4105-9E95-5CAFAE404260}">
      <dgm:prSet/>
      <dgm:spPr/>
      <dgm:t>
        <a:bodyPr/>
        <a:lstStyle/>
        <a:p>
          <a:endParaRPr lang="ru-RU"/>
        </a:p>
      </dgm:t>
    </dgm:pt>
    <dgm:pt modelId="{E11D4A9F-44CA-4965-9158-A587688331BB}" type="sibTrans" cxnId="{99240619-A5F2-4105-9E95-5CAFAE404260}">
      <dgm:prSet/>
      <dgm:spPr/>
      <dgm:t>
        <a:bodyPr/>
        <a:lstStyle/>
        <a:p>
          <a:endParaRPr lang="ru-RU"/>
        </a:p>
      </dgm:t>
    </dgm:pt>
    <dgm:pt modelId="{D9C081FE-2F89-4A99-BC97-42804FE8AC3E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b="1" dirty="0" smtClean="0"/>
            <a:t>РЕЗУЛЬТАТЫ ЕНТ</a:t>
          </a:r>
          <a:endParaRPr lang="ru-RU" sz="1600" b="1" dirty="0"/>
        </a:p>
      </dgm:t>
    </dgm:pt>
    <dgm:pt modelId="{5E431C17-90D0-4E9E-870B-9494FE5E2C15}" type="parTrans" cxnId="{8CFEB077-7ED6-4DB0-9746-72CEE7955FA0}">
      <dgm:prSet/>
      <dgm:spPr/>
      <dgm:t>
        <a:bodyPr/>
        <a:lstStyle/>
        <a:p>
          <a:endParaRPr lang="ru-RU"/>
        </a:p>
      </dgm:t>
    </dgm:pt>
    <dgm:pt modelId="{8AEDCD2F-25E6-45DC-9A22-2C5C35FA0DED}" type="sibTrans" cxnId="{8CFEB077-7ED6-4DB0-9746-72CEE7955FA0}">
      <dgm:prSet/>
      <dgm:spPr/>
      <dgm:t>
        <a:bodyPr/>
        <a:lstStyle/>
        <a:p>
          <a:endParaRPr lang="ru-RU"/>
        </a:p>
      </dgm:t>
    </dgm:pt>
    <dgm:pt modelId="{08AE1614-BA34-4E4C-8187-2D317A17C4A5}" type="pres">
      <dgm:prSet presAssocID="{4650D518-3716-4624-984E-202488F4811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FA55DE1-50D1-443A-9DEC-2C0D4A76BF86}" type="pres">
      <dgm:prSet presAssocID="{647E0AAA-ACA7-46EE-A274-D8FF5ACE1127}" presName="Accent1" presStyleCnt="0"/>
      <dgm:spPr/>
    </dgm:pt>
    <dgm:pt modelId="{6D1BC8A2-1BC9-4F89-89B1-D8F41AC53036}" type="pres">
      <dgm:prSet presAssocID="{647E0AAA-ACA7-46EE-A274-D8FF5ACE1127}" presName="Accent" presStyleLbl="node1" presStyleIdx="0" presStyleCnt="3" custScaleX="129154" custScaleY="122518"/>
      <dgm:spPr/>
    </dgm:pt>
    <dgm:pt modelId="{D000473E-8395-42E6-AFDA-B32AF5908AD1}" type="pres">
      <dgm:prSet presAssocID="{647E0AAA-ACA7-46EE-A274-D8FF5ACE1127}" presName="Parent1" presStyleLbl="revTx" presStyleIdx="0" presStyleCnt="3" custScaleX="142429" custLinFactNeighborY="-599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218F6-EC59-4709-9C52-793F2406DC90}" type="pres">
      <dgm:prSet presAssocID="{47808A04-5334-4893-8829-F9F75EC2AACE}" presName="Accent2" presStyleCnt="0"/>
      <dgm:spPr/>
    </dgm:pt>
    <dgm:pt modelId="{1E0A4069-C4BD-4EE6-A8C5-06F42D6FB392}" type="pres">
      <dgm:prSet presAssocID="{47808A04-5334-4893-8829-F9F75EC2AACE}" presName="Accent" presStyleLbl="node1" presStyleIdx="1" presStyleCnt="3" custScaleX="147252" custScaleY="132227" custLinFactNeighborX="-8002"/>
      <dgm:spPr/>
    </dgm:pt>
    <dgm:pt modelId="{379C93C5-C566-4EFC-B787-20969880A845}" type="pres">
      <dgm:prSet presAssocID="{47808A04-5334-4893-8829-F9F75EC2AACE}" presName="Parent2" presStyleLbl="revTx" presStyleIdx="1" presStyleCnt="3" custScaleX="163314" custScaleY="195156" custLinFactNeighborX="-25093" custLinFactNeighborY="-301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BB43B-BC6B-46ED-BB28-1C90CA6D71A4}" type="pres">
      <dgm:prSet presAssocID="{D9C081FE-2F89-4A99-BC97-42804FE8AC3E}" presName="Accent3" presStyleCnt="0"/>
      <dgm:spPr/>
    </dgm:pt>
    <dgm:pt modelId="{F69F2D6D-E097-4577-AA05-5086ECEA6E62}" type="pres">
      <dgm:prSet presAssocID="{D9C081FE-2F89-4A99-BC97-42804FE8AC3E}" presName="Accent" presStyleLbl="node1" presStyleIdx="2" presStyleCnt="3" custScaleX="134655" custScaleY="109312"/>
      <dgm:spPr/>
    </dgm:pt>
    <dgm:pt modelId="{85838EC3-44A5-4544-A5AE-1E2F3D50FD8D}" type="pres">
      <dgm:prSet presAssocID="{D9C081FE-2F89-4A99-BC97-42804FE8AC3E}" presName="Parent3" presStyleLbl="revTx" presStyleIdx="2" presStyleCnt="3" custScaleX="1427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BD94FC-BAE5-498F-8C22-7AD906309826}" type="presOf" srcId="{D9C081FE-2F89-4A99-BC97-42804FE8AC3E}" destId="{85838EC3-44A5-4544-A5AE-1E2F3D50FD8D}" srcOrd="0" destOrd="0" presId="urn:microsoft.com/office/officeart/2009/layout/CircleArrowProcess"/>
    <dgm:cxn modelId="{5FD16C44-9C6E-4F37-AE72-7BC4CF84B9E9}" srcId="{4650D518-3716-4624-984E-202488F4811A}" destId="{647E0AAA-ACA7-46EE-A274-D8FF5ACE1127}" srcOrd="0" destOrd="0" parTransId="{AB16B5C4-F57F-4945-BAA8-C65DDF1DD7F7}" sibTransId="{E321529F-C68D-48D8-8C58-906C70935B0E}"/>
    <dgm:cxn modelId="{EC7BCB9A-4A2A-47B0-B57B-FBD9090E82BA}" type="presOf" srcId="{47808A04-5334-4893-8829-F9F75EC2AACE}" destId="{379C93C5-C566-4EFC-B787-20969880A845}" srcOrd="0" destOrd="0" presId="urn:microsoft.com/office/officeart/2009/layout/CircleArrowProcess"/>
    <dgm:cxn modelId="{99240619-A5F2-4105-9E95-5CAFAE404260}" srcId="{4650D518-3716-4624-984E-202488F4811A}" destId="{47808A04-5334-4893-8829-F9F75EC2AACE}" srcOrd="1" destOrd="0" parTransId="{D9894E97-6AF6-4F9F-AFC7-025803305A42}" sibTransId="{E11D4A9F-44CA-4965-9158-A587688331BB}"/>
    <dgm:cxn modelId="{9F48684A-59CB-416E-9746-84A6911BC113}" type="presOf" srcId="{4650D518-3716-4624-984E-202488F4811A}" destId="{08AE1614-BA34-4E4C-8187-2D317A17C4A5}" srcOrd="0" destOrd="0" presId="urn:microsoft.com/office/officeart/2009/layout/CircleArrowProcess"/>
    <dgm:cxn modelId="{8CFEB077-7ED6-4DB0-9746-72CEE7955FA0}" srcId="{4650D518-3716-4624-984E-202488F4811A}" destId="{D9C081FE-2F89-4A99-BC97-42804FE8AC3E}" srcOrd="2" destOrd="0" parTransId="{5E431C17-90D0-4E9E-870B-9494FE5E2C15}" sibTransId="{8AEDCD2F-25E6-45DC-9A22-2C5C35FA0DED}"/>
    <dgm:cxn modelId="{0657E349-78A6-4C05-BDDD-81D0E09A3906}" type="presOf" srcId="{647E0AAA-ACA7-46EE-A274-D8FF5ACE1127}" destId="{D000473E-8395-42E6-AFDA-B32AF5908AD1}" srcOrd="0" destOrd="0" presId="urn:microsoft.com/office/officeart/2009/layout/CircleArrowProcess"/>
    <dgm:cxn modelId="{A9F52389-39ED-46AA-BEFC-FD3F238C68FB}" type="presParOf" srcId="{08AE1614-BA34-4E4C-8187-2D317A17C4A5}" destId="{0FA55DE1-50D1-443A-9DEC-2C0D4A76BF86}" srcOrd="0" destOrd="0" presId="urn:microsoft.com/office/officeart/2009/layout/CircleArrowProcess"/>
    <dgm:cxn modelId="{99AF2636-9321-4187-B29A-14F3C089DF2D}" type="presParOf" srcId="{0FA55DE1-50D1-443A-9DEC-2C0D4A76BF86}" destId="{6D1BC8A2-1BC9-4F89-89B1-D8F41AC53036}" srcOrd="0" destOrd="0" presId="urn:microsoft.com/office/officeart/2009/layout/CircleArrowProcess"/>
    <dgm:cxn modelId="{2963BF5A-4867-4763-860D-2CE13877956C}" type="presParOf" srcId="{08AE1614-BA34-4E4C-8187-2D317A17C4A5}" destId="{D000473E-8395-42E6-AFDA-B32AF5908AD1}" srcOrd="1" destOrd="0" presId="urn:microsoft.com/office/officeart/2009/layout/CircleArrowProcess"/>
    <dgm:cxn modelId="{8BFFE771-CEC0-4B5D-9D6F-A6F077B52B2B}" type="presParOf" srcId="{08AE1614-BA34-4E4C-8187-2D317A17C4A5}" destId="{0DD218F6-EC59-4709-9C52-793F2406DC90}" srcOrd="2" destOrd="0" presId="urn:microsoft.com/office/officeart/2009/layout/CircleArrowProcess"/>
    <dgm:cxn modelId="{8A6BED4C-3455-4DF1-8911-A98564107F73}" type="presParOf" srcId="{0DD218F6-EC59-4709-9C52-793F2406DC90}" destId="{1E0A4069-C4BD-4EE6-A8C5-06F42D6FB392}" srcOrd="0" destOrd="0" presId="urn:microsoft.com/office/officeart/2009/layout/CircleArrowProcess"/>
    <dgm:cxn modelId="{3BE42C88-A9B8-4976-9A9B-85E8B2C871FA}" type="presParOf" srcId="{08AE1614-BA34-4E4C-8187-2D317A17C4A5}" destId="{379C93C5-C566-4EFC-B787-20969880A845}" srcOrd="3" destOrd="0" presId="urn:microsoft.com/office/officeart/2009/layout/CircleArrowProcess"/>
    <dgm:cxn modelId="{3D200234-5B28-4D33-86C9-F31E03D494D7}" type="presParOf" srcId="{08AE1614-BA34-4E4C-8187-2D317A17C4A5}" destId="{214BB43B-BC6B-46ED-BB28-1C90CA6D71A4}" srcOrd="4" destOrd="0" presId="urn:microsoft.com/office/officeart/2009/layout/CircleArrowProcess"/>
    <dgm:cxn modelId="{F47E6D94-711B-4482-BE31-2D7B11763041}" type="presParOf" srcId="{214BB43B-BC6B-46ED-BB28-1C90CA6D71A4}" destId="{F69F2D6D-E097-4577-AA05-5086ECEA6E62}" srcOrd="0" destOrd="0" presId="urn:microsoft.com/office/officeart/2009/layout/CircleArrowProcess"/>
    <dgm:cxn modelId="{C5803AAD-0213-499F-9360-CF0E89184A25}" type="presParOf" srcId="{08AE1614-BA34-4E4C-8187-2D317A17C4A5}" destId="{85838EC3-44A5-4544-A5AE-1E2F3D50FD8D}" srcOrd="5" destOrd="0" presId="urn:microsoft.com/office/officeart/2009/layout/CircleArrowProcess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E814D-C876-43FF-9AF9-ADD7399B8C7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6722-1ACB-4421-B80E-BF6FA3385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предоставления обновлений</a:t>
            </a:r>
            <a:r>
              <a:rPr lang="ru-RU" baseline="0" dirty="0" smtClean="0"/>
              <a:t> вех проекта.</a:t>
            </a:r>
            <a:endParaRPr lang="ru-RU" dirty="0" smtClean="0"/>
          </a:p>
          <a:p>
            <a:endParaRPr lang="ru-RU" baseline="0" dirty="0" smtClean="0"/>
          </a:p>
          <a:p>
            <a:pPr lvl="0"/>
            <a:r>
              <a:rPr lang="ru-RU" sz="1000" b="1" dirty="0" smtClean="0"/>
              <a:t>Разделы</a:t>
            </a:r>
            <a:endParaRPr lang="ru-RU" sz="1000" b="0" dirty="0" smtClean="0"/>
          </a:p>
          <a:p>
            <a:pPr lvl="0"/>
            <a:r>
              <a:rPr lang="ru-RU" sz="1000" b="0" dirty="0" smtClean="0"/>
              <a:t>Для добавления разделов щелкните слайд правой кнопкой мыши.</a:t>
            </a:r>
            <a:r>
              <a:rPr lang="ru-RU" sz="10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000" b="0" dirty="0" smtClean="0"/>
          </a:p>
          <a:p>
            <a:pPr lvl="0"/>
            <a:endParaRPr lang="ru-RU" sz="1000" b="1" dirty="0" smtClean="0"/>
          </a:p>
          <a:p>
            <a:pPr lvl="0"/>
            <a:r>
              <a:rPr lang="ru-RU" sz="1000" b="1" dirty="0" smtClean="0"/>
              <a:t>Заметки</a:t>
            </a:r>
          </a:p>
          <a:p>
            <a:pPr lvl="0"/>
            <a:r>
              <a:rPr lang="ru-RU" sz="10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0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0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000" dirty="0" smtClean="0"/>
              <a:t>Обратите особое внимание на графики, диаграммы и надписи.</a:t>
            </a:r>
            <a:r>
              <a:rPr lang="ru-RU" sz="1000" baseline="0" dirty="0" smtClean="0"/>
              <a:t> </a:t>
            </a:r>
            <a:endParaRPr lang="ru-RU" sz="1000" dirty="0" smtClean="0"/>
          </a:p>
          <a:p>
            <a:pPr lvl="0"/>
            <a:r>
              <a:rPr lang="ru-RU" sz="1000" dirty="0" smtClean="0"/>
              <a:t>Учтите, что печать будет выполняться </a:t>
            </a:r>
            <a:r>
              <a:rPr lang="ru-RU" sz="1000" dirty="0" err="1" smtClean="0"/>
              <a:t>в черно-белом режиме или в оттенках серого</a:t>
            </a:r>
            <a:r>
              <a:rPr lang="ru-RU" sz="10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000" dirty="0" err="1" smtClean="0"/>
              <a:t>в черно-белом режиме или в оттенках серого</a:t>
            </a:r>
            <a:r>
              <a:rPr lang="ru-RU" sz="1000" dirty="0" smtClean="0"/>
              <a:t>.</a:t>
            </a:r>
          </a:p>
          <a:p>
            <a:pPr lvl="0">
              <a:buFontTx/>
              <a:buNone/>
            </a:pPr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Диаграммы, таблицы и графики</a:t>
            </a:r>
          </a:p>
          <a:p>
            <a:pPr lvl="0"/>
            <a:r>
              <a:rPr lang="ru-RU" sz="10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0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Font typeface="Symbol" pitchFamily="18" charset="2"/>
              <a:buNone/>
            </a:pPr>
            <a:fld id="{26C4DB36-6FD9-41AF-AD44-87CC6E78819A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Symbol" pitchFamily="18" charset="2"/>
                <a:buNone/>
              </a:pPr>
              <a:t>5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Arial" charset="0"/>
              <a:defRPr sz="16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2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Чему посвящен этот</a:t>
            </a:r>
            <a:r>
              <a:rPr lang="ru-RU" baseline="0" dirty="0" smtClean="0"/>
              <a:t> проект?</a:t>
            </a:r>
          </a:p>
          <a:p>
            <a:r>
              <a:rPr lang="ru-RU" dirty="0" smtClean="0"/>
              <a:t>Определите</a:t>
            </a:r>
            <a:r>
              <a:rPr lang="ru-RU" baseline="0" dirty="0" smtClean="0"/>
              <a:t> цель проекта</a:t>
            </a:r>
          </a:p>
          <a:p>
            <a:pPr lvl="1"/>
            <a:r>
              <a:rPr lang="ru-RU" dirty="0" smtClean="0"/>
              <a:t>Похож ли он на прошлые проекты или ставит новые задачи?</a:t>
            </a:r>
          </a:p>
          <a:p>
            <a:r>
              <a:rPr lang="ru-RU" baseline="0" dirty="0" smtClean="0"/>
              <a:t>Определите область проекта</a:t>
            </a:r>
          </a:p>
          <a:p>
            <a:pPr lvl="1"/>
            <a:r>
              <a:rPr lang="ru-RU" baseline="0" dirty="0" smtClean="0"/>
              <a:t>Является ли проект независимым или имеет связь с другими проектами?</a:t>
            </a:r>
          </a:p>
          <a:p>
            <a:pPr lvl="0"/>
            <a:endParaRPr lang="ru-RU" baseline="0" dirty="0" smtClean="0"/>
          </a:p>
          <a:p>
            <a:pPr lvl="0"/>
            <a:r>
              <a:rPr lang="ru-RU" baseline="0" dirty="0" smtClean="0"/>
              <a:t>* Обратите внимание: этот слайд не является необходимым для еженедельных собраний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F920-6222-4164-A754-D213FBF5E6A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C315-F8A2-4880-A466-F6EA39A1A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28662" y="2130425"/>
            <a:ext cx="6843738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Повышение профессионализма педагогов- инвестиции в человеческий капитал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в рамках выступления министра образования и науки Б</a:t>
            </a:r>
            <a:r>
              <a:rPr lang="ru-RU" sz="3600" b="1" dirty="0" smtClean="0"/>
              <a:t>. </a:t>
            </a:r>
            <a:r>
              <a:rPr lang="ru-RU" sz="3600" b="1" dirty="0" err="1" smtClean="0"/>
              <a:t>Жумагулова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C00000"/>
                </a:solidFill>
              </a:rPr>
              <a:t>«Модернизация системы образования- главный вектор качественного роста человеческого капитала»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1.При анализе профессионального развития следует фокусироваться на глубоком осмыслении двух процессов – передачи знаний и усвоения их учащимися (важно и то, что учитель говорит ученику, и то, что ученик запоминает).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В профессиональном развитии учитель всегда выступает в двух ролях – обучающего и ученика. В своем развитии не останавливается только тот учитель, который постоянно учится сам. Важно прочувствовать обе роли, только тогда развитие будет эффективным.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В основе развития лежит собственная активность учителей, их самостоятельность в приобретении нового опыта и знаний и включении в свою практику.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Эффективнее развивается учитель, имеющий не одну, а несколько возможностей для развития (например, совершенствование в нескольких методических приемах, различных дидактических и воспитательных технологиях и др.).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Огромную помощь оказывает кооперирование с коллегами при приобретении нового опыта. Рефлексия, неизбежно возникающая при обсуждении дел с коллегами, наиболее эффективна именно в группе, и она быстрее способствует изменению «педагогического мировоззрения».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 Последнее правило – немедленная «тренировка» или опробование на практике новых знаний и приемов. Прежде чем опробовать новое с учащимися, возможно провести «тренировку» в группе коллег. Побывав на такой «тренировке» в роли ученика, педагог сможет лучше понять реакцию реальных детей на изменения в методах или содержании обучения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Педагога </a:t>
            </a:r>
            <a:r>
              <a:rPr lang="ru-RU" b="1" dirty="0">
                <a:solidFill>
                  <a:srgbClr val="C00000"/>
                </a:solidFill>
              </a:rPr>
              <a:t>новой </a:t>
            </a:r>
            <a:r>
              <a:rPr lang="ru-RU" b="1" dirty="0" smtClean="0">
                <a:solidFill>
                  <a:srgbClr val="C00000"/>
                </a:solidFill>
              </a:rPr>
              <a:t>формации-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это </a:t>
            </a:r>
            <a:r>
              <a:rPr lang="ru-RU" dirty="0"/>
              <a:t>духовно </a:t>
            </a:r>
            <a:r>
              <a:rPr lang="ru-RU" dirty="0" smtClean="0"/>
              <a:t>развитая, творческая </a:t>
            </a:r>
            <a:r>
              <a:rPr lang="ru-RU" dirty="0"/>
              <a:t>личность, </a:t>
            </a:r>
            <a:r>
              <a:rPr lang="ru-RU" dirty="0" smtClean="0"/>
              <a:t>обладающая </a:t>
            </a:r>
            <a:r>
              <a:rPr lang="ru-RU" dirty="0"/>
              <a:t>способностью к рефлексии, профессиональными навыками, педагогическим даром и стремлением к новому,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мотивацией </a:t>
            </a:r>
            <a:r>
              <a:rPr lang="ru-RU" dirty="0"/>
              <a:t>к дальнейшему росту и развитию своей личности.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3" y="0"/>
            <a:ext cx="82868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едагоги в современном образовательном пространстве должны, как никогда, владеть актуальной, фундаментальной информацией по предмету;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иметь серьезную гуманитарную подготовку, чтобы понимать мир и человека, которой в нем живет;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технологическое обеспечение уроков должно серьезно обновляться;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технологии должны быть постигнуты всеми;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каждый работник должен быть профессионально здоров;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каждый педагог, где бы ни работал – в селе или городе – должен предоставлять детям качественные образовательные услуги,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которые будут венчаться хорошими результатами учащихся.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71525" y="692696"/>
            <a:ext cx="6352803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lang="ru-RU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2800" b="1" dirty="0" smtClean="0">
                <a:solidFill>
                  <a:srgbClr val="1A4652"/>
                </a:solidFill>
                <a:latin typeface="Arial" pitchFamily="34" charset="0"/>
                <a:cs typeface="Arial" pitchFamily="34" charset="0"/>
              </a:rPr>
              <a:t>КАЧЕСТВО ОБРАЗОВАНИЯ</a:t>
            </a:r>
            <a:endParaRPr lang="ru-RU" sz="2800" b="1" dirty="0">
              <a:solidFill>
                <a:srgbClr val="1A465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1999011351"/>
              </p:ext>
            </p:extLst>
          </p:nvPr>
        </p:nvGraphicFramePr>
        <p:xfrm>
          <a:off x="899592" y="1232756"/>
          <a:ext cx="7080448" cy="536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ru-RU" smtClean="0"/>
              <a:pPr/>
              <a:t>13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01012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92971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пециалист высшего уровня квалификации</a:t>
            </a: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второй категории: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олжен отвечать общим требованиям, предъявляемым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 преподавателю высшего уровня квалификации без категории, кроме того: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уметь самостоятельно разрабатывать методику преподавания предмета, использовать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формы и методы активного обучения, уметь организовать диагностическую работу с обучающимися;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обеспечивать устойчивые положительные результаты в учебно-воспитательном процессе,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принимать активное участие в работе творческих групп, методических объединений,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школ передового опыта в рамках образовательного учреждения.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878684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пециалист высшего уровня квалификации первой категории: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олжен отвечать требованиям, предъявляемым преподавателю высшего уровня квалификации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первой категории, кроме того: владеть методиками анализа учебно-методической работы по предмету,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составлять и реализовывать индивидуальные программы обучения, уметь руководить творческими семинарами,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работой творческих групп, использовать передовой педагогический опыт в своей работе,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участвовать в работе по внедрению новых образовательных программ, учебников, учебных пособий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пециалист высшего уровня квалификации высшей категории: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Должен отвечать требованиям, предъявляемым преподавателю высшего уровня квалификации первой категории, кроме того: уметь разрабатывать новые учебные программы, педагогические технологии, методики обучения и воспитания, вести работу по их апробации; составлять экспериментальные задачи по своему предмету, иметь авторские разработки по вопросам обучения и воспитания, руководить творческими группами по разработке актуальных проблем в области образования.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оплаты за категорию: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Высшая категория- 10618 тенге</a:t>
            </a:r>
          </a:p>
          <a:p>
            <a:r>
              <a:rPr lang="ru-RU" dirty="0" smtClean="0"/>
              <a:t>Первая категория- </a:t>
            </a:r>
          </a:p>
          <a:p>
            <a:r>
              <a:rPr lang="ru-RU" smtClean="0"/>
              <a:t>Вторая категория -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rofi-forex.org/system/news/Nazarbaev_vystupaet_za_sozdanie_novogo_porjadka_v_m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429420" cy="4643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</a:rPr>
              <a:t>Программная статья Главы государства-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Лидера нации Н.А. Назарбаева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«Социальная модернизация Казахстана-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Двадцать шагов к Обществу Всеобщего труда»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071934" y="116632"/>
            <a:ext cx="4964562" cy="2740864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«Модернизация </a:t>
            </a:r>
            <a:r>
              <a:rPr lang="ru-RU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 – </a:t>
            </a: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главный вектор качественного роста человеческого капитала»</a:t>
            </a:r>
          </a:p>
          <a:p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Т. </a:t>
            </a:r>
            <a:r>
              <a:rPr lang="ru-RU" sz="4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Жумагулов</a:t>
            </a:r>
            <a:endParaRPr lang="ru-RU" sz="4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28638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Республиканская августовская педагогическая конференция</a:t>
            </a:r>
          </a:p>
          <a:p>
            <a:pPr algn="ctr"/>
            <a:endParaRPr lang="ru-RU" sz="1600" b="1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Астана - 2012</a:t>
            </a:r>
            <a:endParaRPr lang="ru-RU" sz="1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143372" y="1357298"/>
            <a:ext cx="5000628" cy="2928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6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124" name="Picture 4" descr="http://www.profi-forex.org/system/news/5_Zhumagulo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3" y="285728"/>
            <a:ext cx="3071833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28662" y="2130425"/>
            <a:ext cx="6843738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sz="3100" b="1" dirty="0">
                <a:solidFill>
                  <a:schemeClr val="bg2">
                    <a:lumMod val="10000"/>
                  </a:schemeClr>
                </a:solidFill>
              </a:rPr>
              <a:t>Наша страна входит в новый этап развития. Интеллектуальный капитал, человек труда, инновационное мышление становятся главными ценностями нового Казахстана. Сегодня нам предстоит подвести итоги работы, выявить перспективы, проблемы и пути их решения, определить задачи на предстоящий год. Они должны быть синхронизированы со стратегическим курсом Главы государства Н.А.Назарбаева, целями развития страны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</a:rPr>
              <a:t>»-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err="1" smtClean="0">
                <a:solidFill>
                  <a:srgbClr val="C00000"/>
                </a:solidFill>
              </a:rPr>
              <a:t>Б.Жумагулов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003425" y="2708077"/>
            <a:ext cx="7140575" cy="1939925"/>
          </a:xfrm>
          <a:prstGeom prst="rect">
            <a:avLst/>
          </a:prstGeom>
          <a:solidFill>
            <a:srgbClr val="D7D7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38" y="4655840"/>
            <a:ext cx="2214562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4681239"/>
            <a:ext cx="447675" cy="1916113"/>
          </a:xfrm>
          <a:prstGeom prst="rect">
            <a:avLst/>
          </a:prstGeom>
          <a:solidFill>
            <a:srgbClr val="8600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6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668539"/>
            <a:ext cx="24288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654996"/>
            <a:ext cx="235743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68539"/>
            <a:ext cx="157162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0" y="4651549"/>
            <a:ext cx="9144000" cy="1587"/>
          </a:xfrm>
          <a:prstGeom prst="line">
            <a:avLst/>
          </a:prstGeom>
          <a:noFill/>
          <a:ln w="38160">
            <a:solidFill>
              <a:srgbClr val="CC0066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4651549"/>
            <a:ext cx="9144000" cy="1587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  <a:effectLst>
            <a:outerShdw dist="17819" dir="2700000" algn="ctr" rotWithShape="0">
              <a:srgbClr val="CC0066"/>
            </a:outerShdw>
          </a:effectLst>
        </p:spPr>
        <p:txBody>
          <a:bodyPr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0"/>
            <a:ext cx="8460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   Все</a:t>
            </a:r>
            <a:r>
              <a:rPr lang="ru-RU" sz="3600" b="1" dirty="0" smtClean="0">
                <a:solidFill>
                  <a:srgbClr val="002060"/>
                </a:solidFill>
              </a:rPr>
              <a:t>, что у нас есть сегодня, и чего мы добьемся завтра, зависит от нас самих, от умения каждого человека работать творчески, от высокой сознательности, профессионального мастерства, чувства ответственности, дисциплины и общественного </a:t>
            </a:r>
            <a:r>
              <a:rPr lang="ru-RU" sz="3600" b="1" dirty="0" smtClean="0">
                <a:solidFill>
                  <a:srgbClr val="002060"/>
                </a:solidFill>
              </a:rPr>
              <a:t>долга.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925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711996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Перспектива развития общества: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амоанализ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Самообразование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Саморазвитие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Самопроектирование </a:t>
            </a:r>
          </a:p>
          <a:p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14290"/>
            <a:ext cx="8572560" cy="63579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 процессе самообразования реализуется потребность педагога к собственному развитию и саморазвитию.</a:t>
            </a:r>
          </a:p>
          <a:p>
            <a:pPr lvl="0"/>
            <a:r>
              <a:rPr lang="ru-RU" dirty="0"/>
              <a:t>Педагог владеет способами самопознания и самоанализа педагогического опыта.</a:t>
            </a:r>
          </a:p>
          <a:p>
            <a:pPr lvl="0"/>
            <a:r>
              <a:rPr lang="ru-RU" dirty="0"/>
              <a:t>Педагог обладает развитой способностью к рефлексии. Учитель понимает как позитивные, так и негативные моменты своей профессиональной деятельности, признает свое несовершенство, а следовательно, является открытым для изменений.</a:t>
            </a:r>
          </a:p>
          <a:p>
            <a:pPr lvl="0"/>
            <a:r>
              <a:rPr lang="ru-RU" dirty="0"/>
              <a:t> Программа профессионального развития учителя включает в себя возможность исследовательской, поисковой деятельности.</a:t>
            </a:r>
          </a:p>
          <a:p>
            <a:pPr lvl="0"/>
            <a:r>
              <a:rPr lang="ru-RU" dirty="0"/>
              <a:t>Педагог обладает готовностью к педагогическому творчеству.</a:t>
            </a:r>
          </a:p>
          <a:p>
            <a:pPr lvl="0"/>
            <a:r>
              <a:rPr lang="ru-RU" dirty="0"/>
              <a:t>Осуществляется взаимосвязь личностного и профессионального развития и саморазвития.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Основные пути развития профессиональной компетентности педагога: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</a:t>
            </a:r>
            <a:r>
              <a:rPr lang="ru-RU" dirty="0" smtClean="0"/>
              <a:t>Активная работа </a:t>
            </a:r>
            <a:r>
              <a:rPr lang="ru-RU" dirty="0"/>
              <a:t>в методических объединениях, творческих группах;   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smtClean="0"/>
              <a:t>Системная исследовательская </a:t>
            </a:r>
            <a:r>
              <a:rPr lang="ru-RU" dirty="0"/>
              <a:t>деятельность;   </a:t>
            </a:r>
            <a:br>
              <a:rPr lang="ru-RU" dirty="0"/>
            </a:br>
            <a:r>
              <a:rPr lang="ru-RU" dirty="0"/>
              <a:t>3. Инновационная деятельность, </a:t>
            </a:r>
            <a:r>
              <a:rPr lang="ru-RU" dirty="0" smtClean="0"/>
              <a:t>постоянное освоение </a:t>
            </a:r>
            <a:r>
              <a:rPr lang="ru-RU" dirty="0"/>
              <a:t>новых педагогических технологий;   </a:t>
            </a:r>
            <a:br>
              <a:rPr lang="ru-RU" dirty="0"/>
            </a:br>
            <a:r>
              <a:rPr lang="ru-RU" dirty="0"/>
              <a:t>4. Различные формы педагогической поддержки;   </a:t>
            </a:r>
            <a:br>
              <a:rPr lang="ru-RU" dirty="0"/>
            </a:br>
            <a:r>
              <a:rPr lang="ru-RU" dirty="0"/>
              <a:t>5. Активное участие в педагогических конкурсах и фестивалях;  </a:t>
            </a:r>
            <a:r>
              <a:rPr lang="ru-RU" dirty="0" smtClean="0"/>
              <a:t>и т.п.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6. Трансляция собственного педагогического опыта;   </a:t>
            </a:r>
            <a:br>
              <a:rPr lang="ru-RU" dirty="0"/>
            </a:br>
            <a:r>
              <a:rPr lang="ru-RU" dirty="0"/>
              <a:t>7. Использование ИКТ </a:t>
            </a:r>
          </a:p>
          <a:p>
            <a:r>
              <a:rPr lang="ru-RU" dirty="0" smtClean="0"/>
              <a:t>8. Повышение информационной культуры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864</Words>
  <Application>Microsoft Office PowerPoint</Application>
  <PresentationFormat>Экран (4:3)</PresentationFormat>
  <Paragraphs>94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«Повышение профессионализма педагогов- инвестиции в человеческий капитал»   в рамках выступления министра образования и науки Б. Жумагулова  «Модернизация системы образования- главный вектор качественного роста человеческого капитала»   </vt:lpstr>
      <vt:lpstr>                Программная статья Главы государства- Лидера нации Н.А. Назарбаева «Социальная модернизация Казахстана-  Двадцать шагов к Обществу Всеобщего труда»</vt:lpstr>
      <vt:lpstr>Слайд 3</vt:lpstr>
      <vt:lpstr>   «Наша страна входит в новый этап развития. Интеллектуальный капитал, человек труда, инновационное мышление становятся главными ценностями нового Казахстана. Сегодня нам предстоит подвести итоги работы, выявить перспективы, проблемы и пути их решения, определить задачи на предстоящий год. Они должны быть синхронизированы со стратегическим курсом Главы государства Н.А.Назарбаева, целями развития страны»- Б.Жумагулов  </vt:lpstr>
      <vt:lpstr>Слайд 5</vt:lpstr>
      <vt:lpstr>Слайд 6</vt:lpstr>
      <vt:lpstr>Перспектива развития общества:</vt:lpstr>
      <vt:lpstr>Слайд 8</vt:lpstr>
      <vt:lpstr>Основные пути развития профессиональной компетентности педагога:</vt:lpstr>
      <vt:lpstr>Слайд 10</vt:lpstr>
      <vt:lpstr>       Педагога новой формации-  это духовно развитая, творческая личность, обладающая способностью к рефлексии, профессиональными навыками, педагогическим даром и стремлением к новому,  мотивацией к дальнейшему росту и развитию своей личности.</vt:lpstr>
      <vt:lpstr>Слайд 12</vt:lpstr>
      <vt:lpstr>Слайд 13</vt:lpstr>
      <vt:lpstr>Слайд 14</vt:lpstr>
      <vt:lpstr>Слайд 15</vt:lpstr>
      <vt:lpstr>Слайд 16</vt:lpstr>
      <vt:lpstr>Система оплаты за категорию: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профессионализма педагогов- инвестиции в человеческий капитал»  в рамках выступления министра образования и науки Б.Жумагулова «Модернизация системы образования- главный вектор качественного роста человеческого капитала»   </dc:title>
  <dc:creator>Admin</dc:creator>
  <cp:lastModifiedBy>Admin</cp:lastModifiedBy>
  <cp:revision>8</cp:revision>
  <dcterms:created xsi:type="dcterms:W3CDTF">2012-11-07T15:15:43Z</dcterms:created>
  <dcterms:modified xsi:type="dcterms:W3CDTF">2012-11-07T16:30:37Z</dcterms:modified>
</cp:coreProperties>
</file>