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54"/>
  </p:notesMasterIdLst>
  <p:sldIdLst>
    <p:sldId id="256" r:id="rId2"/>
    <p:sldId id="272" r:id="rId3"/>
    <p:sldId id="403" r:id="rId4"/>
    <p:sldId id="424" r:id="rId5"/>
    <p:sldId id="363" r:id="rId6"/>
    <p:sldId id="409" r:id="rId7"/>
    <p:sldId id="410" r:id="rId8"/>
    <p:sldId id="413" r:id="rId9"/>
    <p:sldId id="414" r:id="rId10"/>
    <p:sldId id="415" r:id="rId11"/>
    <p:sldId id="416" r:id="rId12"/>
    <p:sldId id="417" r:id="rId13"/>
    <p:sldId id="425" r:id="rId14"/>
    <p:sldId id="404" r:id="rId15"/>
    <p:sldId id="419" r:id="rId16"/>
    <p:sldId id="420" r:id="rId17"/>
    <p:sldId id="421" r:id="rId18"/>
    <p:sldId id="408" r:id="rId19"/>
    <p:sldId id="422" r:id="rId20"/>
    <p:sldId id="354" r:id="rId21"/>
    <p:sldId id="356" r:id="rId22"/>
    <p:sldId id="345" r:id="rId23"/>
    <p:sldId id="322" r:id="rId24"/>
    <p:sldId id="323" r:id="rId25"/>
    <p:sldId id="328" r:id="rId26"/>
    <p:sldId id="319" r:id="rId27"/>
    <p:sldId id="334" r:id="rId28"/>
    <p:sldId id="333" r:id="rId29"/>
    <p:sldId id="320" r:id="rId30"/>
    <p:sldId id="318" r:id="rId31"/>
    <p:sldId id="279" r:id="rId32"/>
    <p:sldId id="312" r:id="rId33"/>
    <p:sldId id="310" r:id="rId34"/>
    <p:sldId id="311" r:id="rId35"/>
    <p:sldId id="308" r:id="rId36"/>
    <p:sldId id="266" r:id="rId37"/>
    <p:sldId id="275" r:id="rId38"/>
    <p:sldId id="297" r:id="rId39"/>
    <p:sldId id="298" r:id="rId40"/>
    <p:sldId id="299" r:id="rId41"/>
    <p:sldId id="286" r:id="rId42"/>
    <p:sldId id="274" r:id="rId43"/>
    <p:sldId id="303" r:id="rId44"/>
    <p:sldId id="301" r:id="rId45"/>
    <p:sldId id="302" r:id="rId46"/>
    <p:sldId id="264" r:id="rId47"/>
    <p:sldId id="265" r:id="rId48"/>
    <p:sldId id="262" r:id="rId49"/>
    <p:sldId id="263" r:id="rId50"/>
    <p:sldId id="261" r:id="rId51"/>
    <p:sldId id="258" r:id="rId52"/>
    <p:sldId id="25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9_08_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45;&#1043;&#1069;%20&#1079;&#1072;%203%20&#1075;&#1086;&#1076;&#1072;%20&#1087;&#1086;%20&#1087;&#1088;&#1077;&#1076;&#1084;&#1077;&#1090;&#1072;&#1084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8_08_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8_08_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8_08_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8_08_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8_08_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0;&#1085;&#1080;&#1075;&#1072;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Диагностическая карта учителя. (Литература 7кл.)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Лист6!$A$3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Лист6!$B$2:$E$2</c:f>
              <c:strCache>
                <c:ptCount val="4"/>
                <c:pt idx="0">
                  <c:v> 1 четверть</c:v>
                </c:pt>
                <c:pt idx="1">
                  <c:v> 2 четверть</c:v>
                </c:pt>
                <c:pt idx="2">
                  <c:v>3 четверть</c:v>
                </c:pt>
                <c:pt idx="3">
                  <c:v> 4 четверть</c:v>
                </c:pt>
              </c:strCache>
            </c:strRef>
          </c:cat>
          <c:val>
            <c:numRef>
              <c:f>Лист6!$B$3:$E$3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Лист6!$A$4</c:f>
              <c:strCache>
                <c:ptCount val="1"/>
                <c:pt idx="0">
                  <c:v>Качество</c:v>
                </c:pt>
              </c:strCache>
            </c:strRef>
          </c:tx>
          <c:cat>
            <c:strRef>
              <c:f>Лист6!$B$2:$E$2</c:f>
              <c:strCache>
                <c:ptCount val="4"/>
                <c:pt idx="0">
                  <c:v> 1 четверть</c:v>
                </c:pt>
                <c:pt idx="1">
                  <c:v> 2 четверть</c:v>
                </c:pt>
                <c:pt idx="2">
                  <c:v>3 четверть</c:v>
                </c:pt>
                <c:pt idx="3">
                  <c:v> 4 четверть</c:v>
                </c:pt>
              </c:strCache>
            </c:strRef>
          </c:cat>
          <c:val>
            <c:numRef>
              <c:f>Лист6!$B$4:$E$4</c:f>
              <c:numCache>
                <c:formatCode>0%</c:formatCode>
                <c:ptCount val="4"/>
                <c:pt idx="0">
                  <c:v>0.35000000000000031</c:v>
                </c:pt>
                <c:pt idx="1">
                  <c:v>0.37000000000000038</c:v>
                </c:pt>
                <c:pt idx="2">
                  <c:v>0.35000000000000031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Лист6!$A$5</c:f>
              <c:strCache>
                <c:ptCount val="1"/>
                <c:pt idx="0">
                  <c:v>СОУ</c:v>
                </c:pt>
              </c:strCache>
            </c:strRef>
          </c:tx>
          <c:cat>
            <c:strRef>
              <c:f>Лист6!$B$2:$E$2</c:f>
              <c:strCache>
                <c:ptCount val="4"/>
                <c:pt idx="0">
                  <c:v> 1 четверть</c:v>
                </c:pt>
                <c:pt idx="1">
                  <c:v> 2 четверть</c:v>
                </c:pt>
                <c:pt idx="2">
                  <c:v>3 четверть</c:v>
                </c:pt>
                <c:pt idx="3">
                  <c:v> 4 четверть</c:v>
                </c:pt>
              </c:strCache>
            </c:strRef>
          </c:cat>
          <c:val>
            <c:numRef>
              <c:f>Лист6!$B$5:$E$5</c:f>
              <c:numCache>
                <c:formatCode>0%</c:formatCode>
                <c:ptCount val="4"/>
                <c:pt idx="0">
                  <c:v>0.4</c:v>
                </c:pt>
                <c:pt idx="1">
                  <c:v>0.43000000000000038</c:v>
                </c:pt>
                <c:pt idx="2">
                  <c:v>0.4</c:v>
                </c:pt>
                <c:pt idx="3">
                  <c:v>0.5</c:v>
                </c:pt>
              </c:numCache>
            </c:numRef>
          </c:val>
        </c:ser>
        <c:axId val="81618432"/>
        <c:axId val="81619968"/>
      </c:barChart>
      <c:catAx>
        <c:axId val="81618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1619968"/>
        <c:crosses val="autoZero"/>
        <c:auto val="1"/>
        <c:lblAlgn val="ctr"/>
        <c:lblOffset val="100"/>
      </c:catAx>
      <c:valAx>
        <c:axId val="81619968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81618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63500" dist="50800" dir="16200000">
        <a:prstClr val="black">
          <a:alpha val="50000"/>
        </a:prstClr>
      </a:innerShdw>
    </a:effectLst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Учебно-информационные умения 5 кл.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Лист1!$E$3</c:f>
              <c:strCache>
                <c:ptCount val="1"/>
                <c:pt idx="0">
                  <c:v>Первое полугодие.</c:v>
                </c:pt>
              </c:strCache>
            </c:strRef>
          </c:tx>
          <c:cat>
            <c:strRef>
              <c:f>Лист1!$F$2:$H$2</c:f>
              <c:strCache>
                <c:ptCount val="3"/>
                <c:pt idx="0">
                  <c:v>Умение осуществлять перевод текста в различные таблицы , схемы, модели.</c:v>
                </c:pt>
                <c:pt idx="1">
                  <c:v>Умение структурировать текст.</c:v>
                </c:pt>
                <c:pt idx="2">
                  <c:v>Умение определять тему и главную идею.</c:v>
                </c:pt>
              </c:strCache>
            </c:strRef>
          </c:cat>
          <c:val>
            <c:numRef>
              <c:f>Лист1!$F$3:$H$3</c:f>
              <c:numCache>
                <c:formatCode>General</c:formatCode>
                <c:ptCount val="3"/>
                <c:pt idx="0">
                  <c:v>45</c:v>
                </c:pt>
                <c:pt idx="1">
                  <c:v>43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Второе полугодие.</c:v>
                </c:pt>
              </c:strCache>
            </c:strRef>
          </c:tx>
          <c:cat>
            <c:strRef>
              <c:f>Лист1!$F$2:$H$2</c:f>
              <c:strCache>
                <c:ptCount val="3"/>
                <c:pt idx="0">
                  <c:v>Умение осуществлять перевод текста в различные таблицы , схемы, модели.</c:v>
                </c:pt>
                <c:pt idx="1">
                  <c:v>Умение структурировать текст.</c:v>
                </c:pt>
                <c:pt idx="2">
                  <c:v>Умение определять тему и главную идею.</c:v>
                </c:pt>
              </c:strCache>
            </c:strRef>
          </c:cat>
          <c:val>
            <c:numRef>
              <c:f>Лист1!$F$4:$H$4</c:f>
              <c:numCache>
                <c:formatCode>General</c:formatCode>
                <c:ptCount val="3"/>
                <c:pt idx="0">
                  <c:v>50</c:v>
                </c:pt>
                <c:pt idx="1">
                  <c:v>45</c:v>
                </c:pt>
                <c:pt idx="2">
                  <c:v>40</c:v>
                </c:pt>
              </c:numCache>
            </c:numRef>
          </c:val>
        </c:ser>
        <c:axId val="85924864"/>
        <c:axId val="85926656"/>
      </c:barChart>
      <c:catAx>
        <c:axId val="8592486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5926656"/>
        <c:crosses val="autoZero"/>
        <c:auto val="1"/>
        <c:lblAlgn val="ctr"/>
        <c:lblOffset val="100"/>
      </c:catAx>
      <c:valAx>
        <c:axId val="85926656"/>
        <c:scaling>
          <c:orientation val="minMax"/>
        </c:scaling>
        <c:axPos val="b"/>
        <c:majorGridlines/>
        <c:numFmt formatCode="General" sourceLinked="1"/>
        <c:tickLblPos val="nextTo"/>
        <c:crossAx val="8592486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63500" dist="50800" dir="16200000">
        <a:prstClr val="black">
          <a:alpha val="50000"/>
        </a:prstClr>
      </a:inn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Сравнительный анализ результатов Интернет -те</a:t>
            </a:r>
            <a:r>
              <a:rPr lang="en-US"/>
              <a:t>c</a:t>
            </a:r>
            <a:r>
              <a:rPr lang="ru-RU"/>
              <a:t>тирования по русскому языку учащихся 5 кл. (2012-2013 г.)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Лист5!$A$3</c:f>
              <c:strCache>
                <c:ptCount val="1"/>
                <c:pt idx="0">
                  <c:v>Успеваемость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Лист5!$B$2:$D$2</c:f>
              <c:strCache>
                <c:ptCount val="3"/>
                <c:pt idx="0">
                  <c:v>Ульяновская область.</c:v>
                </c:pt>
                <c:pt idx="1">
                  <c:v>Ульяновск.</c:v>
                </c:pt>
                <c:pt idx="2">
                  <c:v>МБОУ  "СОШ52"</c:v>
                </c:pt>
              </c:strCache>
            </c:strRef>
          </c:cat>
          <c:val>
            <c:numRef>
              <c:f>Лист5!$B$3:$D$3</c:f>
              <c:numCache>
                <c:formatCode>0%</c:formatCode>
                <c:ptCount val="3"/>
                <c:pt idx="0">
                  <c:v>0.88000000000000078</c:v>
                </c:pt>
                <c:pt idx="1">
                  <c:v>0.88000000000000078</c:v>
                </c:pt>
                <c:pt idx="2">
                  <c:v>0.89000000000000079</c:v>
                </c:pt>
              </c:numCache>
            </c:numRef>
          </c:val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Качество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Лист5!$B$2:$D$2</c:f>
              <c:strCache>
                <c:ptCount val="3"/>
                <c:pt idx="0">
                  <c:v>Ульяновская область.</c:v>
                </c:pt>
                <c:pt idx="1">
                  <c:v>Ульяновск.</c:v>
                </c:pt>
                <c:pt idx="2">
                  <c:v>МБОУ  "СОШ52"</c:v>
                </c:pt>
              </c:strCache>
            </c:strRef>
          </c:cat>
          <c:val>
            <c:numRef>
              <c:f>Лист5!$B$4:$D$4</c:f>
              <c:numCache>
                <c:formatCode>0%</c:formatCode>
                <c:ptCount val="3"/>
                <c:pt idx="0">
                  <c:v>0.51</c:v>
                </c:pt>
                <c:pt idx="1">
                  <c:v>0.5</c:v>
                </c:pt>
                <c:pt idx="2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СОУ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Val val="1"/>
          </c:dLbls>
          <c:cat>
            <c:strRef>
              <c:f>Лист5!$B$2:$D$2</c:f>
              <c:strCache>
                <c:ptCount val="3"/>
                <c:pt idx="0">
                  <c:v>Ульяновская область.</c:v>
                </c:pt>
                <c:pt idx="1">
                  <c:v>Ульяновск.</c:v>
                </c:pt>
                <c:pt idx="2">
                  <c:v>МБОУ  "СОШ52"</c:v>
                </c:pt>
              </c:strCache>
            </c:strRef>
          </c:cat>
          <c:val>
            <c:numRef>
              <c:f>Лист5!$B$5:$D$5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0.54</c:v>
                </c:pt>
                <c:pt idx="2">
                  <c:v>0.52</c:v>
                </c:pt>
              </c:numCache>
            </c:numRef>
          </c:val>
        </c:ser>
        <c:dLbls>
          <c:showVal val="1"/>
        </c:dLbls>
        <c:axId val="83507456"/>
        <c:axId val="83529728"/>
      </c:barChart>
      <c:catAx>
        <c:axId val="83507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529728"/>
        <c:crosses val="autoZero"/>
        <c:auto val="1"/>
        <c:lblAlgn val="ctr"/>
        <c:lblOffset val="100"/>
      </c:catAx>
      <c:valAx>
        <c:axId val="83529728"/>
        <c:scaling>
          <c:orientation val="minMax"/>
        </c:scaling>
        <c:axPos val="l"/>
        <c:majorGridlines/>
        <c:numFmt formatCode="0%" sourceLinked="1"/>
        <c:tickLblPos val="nextTo"/>
        <c:crossAx val="83507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63500" dist="50800" dir="16200000">
        <a:prstClr val="black">
          <a:alpha val="50000"/>
        </a:prstClr>
      </a:inn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317824867193225E-2"/>
          <c:y val="2.4863614562965212E-2"/>
          <c:w val="0.92568217513280759"/>
          <c:h val="0.58357118910775851"/>
        </c:manualLayout>
      </c:layout>
      <c:barChart>
        <c:barDir val="col"/>
        <c:grouping val="clustered"/>
        <c:ser>
          <c:idx val="0"/>
          <c:order val="0"/>
          <c:tx>
            <c:strRef>
              <c:f>Лист1!$C$8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Лист1!$B$9:$B$19</c:f>
              <c:strCache>
                <c:ptCount val="11"/>
                <c:pt idx="0">
                  <c:v>Русский язык     </c:v>
                </c:pt>
                <c:pt idx="1">
                  <c:v>Математика       </c:v>
                </c:pt>
                <c:pt idx="2">
                  <c:v>Литература        </c:v>
                </c:pt>
                <c:pt idx="3">
                  <c:v>История                            </c:v>
                </c:pt>
                <c:pt idx="4">
                  <c:v>Обществознание       </c:v>
                </c:pt>
                <c:pt idx="5">
                  <c:v>География                    </c:v>
                </c:pt>
                <c:pt idx="6">
                  <c:v>Биология                      </c:v>
                </c:pt>
                <c:pt idx="7">
                  <c:v>Физика              </c:v>
                </c:pt>
                <c:pt idx="8">
                  <c:v>Химия                  </c:v>
                </c:pt>
                <c:pt idx="9">
                  <c:v>Английский язык</c:v>
                </c:pt>
                <c:pt idx="10">
                  <c:v>Информатика  </c:v>
                </c:pt>
              </c:strCache>
            </c:strRef>
          </c:cat>
          <c:val>
            <c:numRef>
              <c:f>Лист1!$C$9:$C$19</c:f>
              <c:numCache>
                <c:formatCode>General</c:formatCode>
                <c:ptCount val="11"/>
                <c:pt idx="0">
                  <c:v>62.25</c:v>
                </c:pt>
                <c:pt idx="1">
                  <c:v>47.34</c:v>
                </c:pt>
                <c:pt idx="2">
                  <c:v>65</c:v>
                </c:pt>
                <c:pt idx="3">
                  <c:v>57.75</c:v>
                </c:pt>
                <c:pt idx="4">
                  <c:v>62.92</c:v>
                </c:pt>
                <c:pt idx="6">
                  <c:v>45</c:v>
                </c:pt>
                <c:pt idx="7">
                  <c:v>52.43</c:v>
                </c:pt>
                <c:pt idx="8">
                  <c:v>50</c:v>
                </c:pt>
                <c:pt idx="9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Лист1!$D$8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Лист1!$B$9:$B$19</c:f>
              <c:strCache>
                <c:ptCount val="11"/>
                <c:pt idx="0">
                  <c:v>Русский язык     </c:v>
                </c:pt>
                <c:pt idx="1">
                  <c:v>Математика       </c:v>
                </c:pt>
                <c:pt idx="2">
                  <c:v>Литература        </c:v>
                </c:pt>
                <c:pt idx="3">
                  <c:v>История                            </c:v>
                </c:pt>
                <c:pt idx="4">
                  <c:v>Обществознание       </c:v>
                </c:pt>
                <c:pt idx="5">
                  <c:v>География                    </c:v>
                </c:pt>
                <c:pt idx="6">
                  <c:v>Биология                      </c:v>
                </c:pt>
                <c:pt idx="7">
                  <c:v>Физика              </c:v>
                </c:pt>
                <c:pt idx="8">
                  <c:v>Химия                  </c:v>
                </c:pt>
                <c:pt idx="9">
                  <c:v>Английский язык</c:v>
                </c:pt>
                <c:pt idx="10">
                  <c:v>Информатика  </c:v>
                </c:pt>
              </c:strCache>
            </c:strRef>
          </c:cat>
          <c:val>
            <c:numRef>
              <c:f>Лист1!$D$9:$D$19</c:f>
              <c:numCache>
                <c:formatCode>General</c:formatCode>
                <c:ptCount val="11"/>
                <c:pt idx="0">
                  <c:v>62.82</c:v>
                </c:pt>
                <c:pt idx="1">
                  <c:v>44.220000000000013</c:v>
                </c:pt>
                <c:pt idx="2">
                  <c:v>64</c:v>
                </c:pt>
                <c:pt idx="3">
                  <c:v>42.41</c:v>
                </c:pt>
                <c:pt idx="4">
                  <c:v>59</c:v>
                </c:pt>
                <c:pt idx="5">
                  <c:v>50</c:v>
                </c:pt>
                <c:pt idx="6">
                  <c:v>65</c:v>
                </c:pt>
                <c:pt idx="7">
                  <c:v>54.07</c:v>
                </c:pt>
                <c:pt idx="8">
                  <c:v>60</c:v>
                </c:pt>
                <c:pt idx="9">
                  <c:v>53</c:v>
                </c:pt>
                <c:pt idx="10">
                  <c:v>40.5</c:v>
                </c:pt>
              </c:numCache>
            </c:numRef>
          </c:val>
        </c:ser>
        <c:ser>
          <c:idx val="2"/>
          <c:order val="2"/>
          <c:tx>
            <c:strRef>
              <c:f>Лист1!$E$8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Лист1!$B$9:$B$19</c:f>
              <c:strCache>
                <c:ptCount val="11"/>
                <c:pt idx="0">
                  <c:v>Русский язык     </c:v>
                </c:pt>
                <c:pt idx="1">
                  <c:v>Математика       </c:v>
                </c:pt>
                <c:pt idx="2">
                  <c:v>Литература        </c:v>
                </c:pt>
                <c:pt idx="3">
                  <c:v>История                            </c:v>
                </c:pt>
                <c:pt idx="4">
                  <c:v>Обществознание       </c:v>
                </c:pt>
                <c:pt idx="5">
                  <c:v>География                    </c:v>
                </c:pt>
                <c:pt idx="6">
                  <c:v>Биология                      </c:v>
                </c:pt>
                <c:pt idx="7">
                  <c:v>Физика              </c:v>
                </c:pt>
                <c:pt idx="8">
                  <c:v>Химия                  </c:v>
                </c:pt>
                <c:pt idx="9">
                  <c:v>Английский язык</c:v>
                </c:pt>
                <c:pt idx="10">
                  <c:v>Информатика  </c:v>
                </c:pt>
              </c:strCache>
            </c:strRef>
          </c:cat>
          <c:val>
            <c:numRef>
              <c:f>Лист1!$E$9:$E$19</c:f>
              <c:numCache>
                <c:formatCode>General</c:formatCode>
                <c:ptCount val="11"/>
                <c:pt idx="0">
                  <c:v>64.25</c:v>
                </c:pt>
                <c:pt idx="1">
                  <c:v>45.160000000000011</c:v>
                </c:pt>
                <c:pt idx="2">
                  <c:v>68</c:v>
                </c:pt>
                <c:pt idx="3">
                  <c:v>55.57</c:v>
                </c:pt>
                <c:pt idx="4">
                  <c:v>57.14</c:v>
                </c:pt>
                <c:pt idx="5">
                  <c:v>0</c:v>
                </c:pt>
                <c:pt idx="6">
                  <c:v>63.290000000000013</c:v>
                </c:pt>
                <c:pt idx="7">
                  <c:v>56.95</c:v>
                </c:pt>
                <c:pt idx="8">
                  <c:v>66.669999999999987</c:v>
                </c:pt>
                <c:pt idx="9">
                  <c:v>51</c:v>
                </c:pt>
                <c:pt idx="10">
                  <c:v>61</c:v>
                </c:pt>
              </c:numCache>
            </c:numRef>
          </c:val>
        </c:ser>
        <c:axId val="85602688"/>
        <c:axId val="85604224"/>
      </c:barChart>
      <c:catAx>
        <c:axId val="85602688"/>
        <c:scaling>
          <c:orientation val="minMax"/>
        </c:scaling>
        <c:axPos val="b"/>
        <c:tickLblPos val="nextTo"/>
        <c:crossAx val="85604224"/>
        <c:crosses val="autoZero"/>
        <c:auto val="1"/>
        <c:lblAlgn val="ctr"/>
        <c:lblOffset val="100"/>
        <c:tickLblSkip val="1"/>
      </c:catAx>
      <c:valAx>
        <c:axId val="85604224"/>
        <c:scaling>
          <c:orientation val="minMax"/>
        </c:scaling>
        <c:axPos val="l"/>
        <c:majorGridlines/>
        <c:numFmt formatCode="General" sourceLinked="1"/>
        <c:tickLblPos val="nextTo"/>
        <c:crossAx val="85602688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ЕГЭ по русскому</a:t>
            </a:r>
            <a:r>
              <a:rPr lang="ru-RU" baseline="0"/>
              <a:t> языку 2011 г.</a:t>
            </a:r>
            <a:endParaRPr lang="ru-RU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1"/>
          <c:order val="1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Лист1!$A$1:$A$3</c:f>
              <c:strCache>
                <c:ptCount val="3"/>
                <c:pt idx="0">
                  <c:v>норма</c:v>
                </c:pt>
                <c:pt idx="1">
                  <c:v>повышенный</c:v>
                </c:pt>
                <c:pt idx="2">
                  <c:v>высокий</c:v>
                </c:pt>
              </c:strCache>
            </c:strRef>
          </c:cat>
          <c:val>
            <c:numRef>
              <c:f>Лист1!$C$1:$C$3</c:f>
              <c:numCache>
                <c:formatCode>0%</c:formatCode>
                <c:ptCount val="3"/>
                <c:pt idx="0">
                  <c:v>0.34</c:v>
                </c:pt>
                <c:pt idx="1">
                  <c:v>0.52</c:v>
                </c:pt>
                <c:pt idx="2">
                  <c:v>0.14000000000000001</c:v>
                </c:pt>
              </c:numCache>
            </c:numRef>
          </c:val>
        </c:ser>
        <c:ser>
          <c:idx val="0"/>
          <c:order val="0"/>
          <c:dLbls>
            <c:dLblPos val="ctr"/>
            <c:showVal val="1"/>
          </c:dLbls>
          <c:cat>
            <c:strRef>
              <c:f>Лист1!$A$1:$A$3</c:f>
              <c:strCache>
                <c:ptCount val="3"/>
                <c:pt idx="0">
                  <c:v>норма</c:v>
                </c:pt>
                <c:pt idx="1">
                  <c:v>повышенный</c:v>
                </c:pt>
                <c:pt idx="2">
                  <c:v>высокий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</c:pie3DChart>
      <c:dTable>
        <c:showHorzBorder val="1"/>
        <c:showVertBorder val="1"/>
        <c:showOutline val="1"/>
        <c:showKeys val="1"/>
      </c:dTable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63500" dist="50800" dir="5400000">
        <a:prstClr val="black">
          <a:alpha val="50000"/>
        </a:prstClr>
      </a:innerShdw>
    </a:effec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1"/>
          <c:order val="1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Лист2!$A$1:$A$3</c:f>
              <c:strCache>
                <c:ptCount val="3"/>
                <c:pt idx="0">
                  <c:v>норма</c:v>
                </c:pt>
                <c:pt idx="1">
                  <c:v>повышенный</c:v>
                </c:pt>
                <c:pt idx="2">
                  <c:v>высокий</c:v>
                </c:pt>
              </c:strCache>
            </c:strRef>
          </c:cat>
          <c:val>
            <c:numRef>
              <c:f>Лист2!$C$1:$C$3</c:f>
              <c:numCache>
                <c:formatCode>0%</c:formatCode>
                <c:ptCount val="3"/>
                <c:pt idx="0">
                  <c:v>0.26</c:v>
                </c:pt>
                <c:pt idx="1">
                  <c:v>0.53571428571428559</c:v>
                </c:pt>
                <c:pt idx="2">
                  <c:v>0.2</c:v>
                </c:pt>
              </c:numCache>
            </c:numRef>
          </c:val>
        </c:ser>
        <c:ser>
          <c:idx val="0"/>
          <c:order val="0"/>
          <c:cat>
            <c:strRef>
              <c:f>Лист2!$A$1:$A$3</c:f>
              <c:strCache>
                <c:ptCount val="3"/>
                <c:pt idx="0">
                  <c:v>норма</c:v>
                </c:pt>
                <c:pt idx="1">
                  <c:v>повышенный</c:v>
                </c:pt>
                <c:pt idx="2">
                  <c:v>высокий</c:v>
                </c:pt>
              </c:strCache>
            </c:strRef>
          </c:cat>
          <c:val>
            <c:numRef>
              <c:f>Лист2!$B$1:$B$3</c:f>
              <c:numCache>
                <c:formatCode>General</c:formatCode>
                <c:ptCount val="3"/>
                <c:pt idx="0">
                  <c:v>18</c:v>
                </c:pt>
                <c:pt idx="1">
                  <c:v>30</c:v>
                </c:pt>
                <c:pt idx="2">
                  <c:v>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114300">
        <a:prstClr val="black"/>
      </a:innerShdw>
    </a:effectLst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Итоги ЕГЭ по русскому языку. </a:t>
            </a:r>
          </a:p>
        </c:rich>
      </c:tx>
      <c:layout>
        <c:manualLayout>
          <c:xMode val="edge"/>
          <c:yMode val="edge"/>
          <c:x val="0.22914393638997371"/>
          <c:y val="8.4752775486561044E-2"/>
        </c:manualLayout>
      </c:layout>
    </c:title>
    <c:plotArea>
      <c:layout>
        <c:manualLayout>
          <c:layoutTarget val="inner"/>
          <c:xMode val="edge"/>
          <c:yMode val="edge"/>
          <c:x val="8.7264568468531006E-2"/>
          <c:y val="0.11130696731090431"/>
          <c:w val="0.61526327537503567"/>
          <c:h val="0.77916428060128862"/>
        </c:manualLayout>
      </c:layout>
      <c:barChart>
        <c:barDir val="col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ЕГЭ по русскому языку 2011 г. </c:v>
                </c:pt>
              </c:strCache>
            </c:strRef>
          </c:tx>
          <c:cat>
            <c:strRef>
              <c:f>Лист4!$A$2:$A$4</c:f>
              <c:strCache>
                <c:ptCount val="3"/>
                <c:pt idx="0">
                  <c:v>норма</c:v>
                </c:pt>
                <c:pt idx="1">
                  <c:v>повышенный</c:v>
                </c:pt>
                <c:pt idx="2">
                  <c:v>высокий</c:v>
                </c:pt>
              </c:strCache>
            </c:strRef>
          </c:cat>
          <c:val>
            <c:numRef>
              <c:f>Лист4!$B$2:$B$4</c:f>
              <c:numCache>
                <c:formatCode>0%</c:formatCode>
                <c:ptCount val="3"/>
                <c:pt idx="0">
                  <c:v>0.34</c:v>
                </c:pt>
                <c:pt idx="1">
                  <c:v>0.52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ЕГЭ по русскому языку 2013 г.</c:v>
                </c:pt>
              </c:strCache>
            </c:strRef>
          </c:tx>
          <c:cat>
            <c:strRef>
              <c:f>Лист4!$A$2:$A$4</c:f>
              <c:strCache>
                <c:ptCount val="3"/>
                <c:pt idx="0">
                  <c:v>норма</c:v>
                </c:pt>
                <c:pt idx="1">
                  <c:v>повышенный</c:v>
                </c:pt>
                <c:pt idx="2">
                  <c:v>высокий</c:v>
                </c:pt>
              </c:strCache>
            </c:strRef>
          </c:cat>
          <c:val>
            <c:numRef>
              <c:f>Лист4!$C$2:$C$4</c:f>
              <c:numCache>
                <c:formatCode>0%</c:formatCode>
                <c:ptCount val="3"/>
                <c:pt idx="0">
                  <c:v>0.26</c:v>
                </c:pt>
                <c:pt idx="1">
                  <c:v>0.54</c:v>
                </c:pt>
                <c:pt idx="2">
                  <c:v>0.2</c:v>
                </c:pt>
              </c:numCache>
            </c:numRef>
          </c:val>
        </c:ser>
        <c:dLbls>
          <c:showVal val="1"/>
        </c:dLbls>
        <c:axId val="85582208"/>
        <c:axId val="85583744"/>
      </c:barChart>
      <c:catAx>
        <c:axId val="8558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5583744"/>
        <c:crosses val="autoZero"/>
        <c:auto val="1"/>
        <c:lblAlgn val="ctr"/>
        <c:lblOffset val="100"/>
      </c:catAx>
      <c:valAx>
        <c:axId val="85583744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85582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114300">
        <a:prstClr val="black"/>
      </a:innerShdw>
    </a:effectLst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Лист3!$A$2</c:f>
              <c:strCache>
                <c:ptCount val="1"/>
                <c:pt idx="0">
                  <c:v>Норма</c:v>
                </c:pt>
              </c:strCache>
            </c:strRef>
          </c:tx>
          <c:cat>
            <c:strRef>
              <c:f>Лист3!$B$1:$C$1</c:f>
              <c:strCache>
                <c:ptCount val="2"/>
                <c:pt idx="0">
                  <c:v>ЕГЭ по русскому языку 2011 г. </c:v>
                </c:pt>
                <c:pt idx="1">
                  <c:v>ЕГЭ по русскому языку 2013 г.</c:v>
                </c:pt>
              </c:strCache>
            </c:strRef>
          </c:cat>
          <c:val>
            <c:numRef>
              <c:f>Лист3!$B$2:$C$2</c:f>
              <c:numCache>
                <c:formatCode>0%</c:formatCode>
                <c:ptCount val="2"/>
                <c:pt idx="0">
                  <c:v>0.34</c:v>
                </c:pt>
                <c:pt idx="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Повышенный</c:v>
                </c:pt>
              </c:strCache>
            </c:strRef>
          </c:tx>
          <c:cat>
            <c:strRef>
              <c:f>Лист3!$B$1:$C$1</c:f>
              <c:strCache>
                <c:ptCount val="2"/>
                <c:pt idx="0">
                  <c:v>ЕГЭ по русскому языку 2011 г. </c:v>
                </c:pt>
                <c:pt idx="1">
                  <c:v>ЕГЭ по русскому языку 2013 г.</c:v>
                </c:pt>
              </c:strCache>
            </c:strRef>
          </c:cat>
          <c:val>
            <c:numRef>
              <c:f>Лист3!$B$3:$C$3</c:f>
              <c:numCache>
                <c:formatCode>0%</c:formatCode>
                <c:ptCount val="2"/>
                <c:pt idx="0">
                  <c:v>0.52</c:v>
                </c:pt>
                <c:pt idx="1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Лист3!$B$1:$C$1</c:f>
              <c:strCache>
                <c:ptCount val="2"/>
                <c:pt idx="0">
                  <c:v>ЕГЭ по русскому языку 2011 г. </c:v>
                </c:pt>
                <c:pt idx="1">
                  <c:v>ЕГЭ по русскому языку 2013 г.</c:v>
                </c:pt>
              </c:strCache>
            </c:strRef>
          </c:cat>
          <c:val>
            <c:numRef>
              <c:f>Лист3!$B$4:$C$4</c:f>
              <c:numCache>
                <c:formatCode>0%</c:formatCode>
                <c:ptCount val="2"/>
                <c:pt idx="0">
                  <c:v>0.14000000000000001</c:v>
                </c:pt>
                <c:pt idx="1">
                  <c:v>0.2</c:v>
                </c:pt>
              </c:numCache>
            </c:numRef>
          </c:val>
        </c:ser>
        <c:dLbls>
          <c:showVal val="1"/>
        </c:dLbls>
        <c:axId val="83444096"/>
        <c:axId val="83445632"/>
      </c:barChart>
      <c:catAx>
        <c:axId val="8344409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3445632"/>
        <c:crosses val="autoZero"/>
        <c:auto val="1"/>
        <c:lblAlgn val="ctr"/>
        <c:lblOffset val="100"/>
      </c:catAx>
      <c:valAx>
        <c:axId val="83445632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834440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Лист5!$A$2</c:f>
              <c:strCache>
                <c:ptCount val="1"/>
                <c:pt idx="0">
                  <c:v>Средний балл ЕГЭ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Лист5!$B$1:$C$1</c:f>
              <c:strCache>
                <c:ptCount val="2"/>
                <c:pt idx="0">
                  <c:v>ЕГЭ по русскому языку 2011 г. </c:v>
                </c:pt>
                <c:pt idx="1">
                  <c:v>ЕГЭ по русскому языку 2013 г.</c:v>
                </c:pt>
              </c:strCache>
            </c:strRef>
          </c:cat>
          <c:val>
            <c:numRef>
              <c:f>Лист5!$B$2:$C$2</c:f>
              <c:numCache>
                <c:formatCode>0%</c:formatCode>
                <c:ptCount val="2"/>
                <c:pt idx="0">
                  <c:v>0.56999999999999995</c:v>
                </c:pt>
                <c:pt idx="1">
                  <c:v>0.64040000000000064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Сравнительные</a:t>
            </a:r>
            <a:r>
              <a:rPr lang="ru-RU" baseline="0"/>
              <a:t> результаты ЕГЭ по русскому языку</a:t>
            </a:r>
            <a:endParaRPr lang="ru-RU"/>
          </a:p>
        </c:rich>
      </c:tx>
      <c:layout>
        <c:manualLayout>
          <c:xMode val="edge"/>
          <c:yMode val="edge"/>
          <c:x val="0.21414535289730147"/>
          <c:y val="4.2687250436226534E-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Лист2!$G$1</c:f>
              <c:strCache>
                <c:ptCount val="1"/>
                <c:pt idx="0">
                  <c:v>Итоги ЕГЭ по русскому языку 2011 г.</c:v>
                </c:pt>
              </c:strCache>
            </c:strRef>
          </c:tx>
          <c:marker>
            <c:symbol val="none"/>
          </c:marker>
          <c:val>
            <c:numRef>
              <c:f>Лист2!$G$2:$G$67</c:f>
              <c:numCache>
                <c:formatCode>General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47</c:v>
                </c:pt>
                <c:pt idx="4">
                  <c:v>48</c:v>
                </c:pt>
                <c:pt idx="5">
                  <c:v>48</c:v>
                </c:pt>
                <c:pt idx="6">
                  <c:v>50</c:v>
                </c:pt>
                <c:pt idx="7">
                  <c:v>50</c:v>
                </c:pt>
                <c:pt idx="8">
                  <c:v>51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53</c:v>
                </c:pt>
                <c:pt idx="13">
                  <c:v>53</c:v>
                </c:pt>
                <c:pt idx="14">
                  <c:v>54</c:v>
                </c:pt>
                <c:pt idx="15">
                  <c:v>54</c:v>
                </c:pt>
                <c:pt idx="16">
                  <c:v>54</c:v>
                </c:pt>
                <c:pt idx="17">
                  <c:v>54</c:v>
                </c:pt>
                <c:pt idx="18">
                  <c:v>55</c:v>
                </c:pt>
                <c:pt idx="19">
                  <c:v>56</c:v>
                </c:pt>
                <c:pt idx="20">
                  <c:v>56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57</c:v>
                </c:pt>
                <c:pt idx="26">
                  <c:v>58</c:v>
                </c:pt>
                <c:pt idx="27">
                  <c:v>58</c:v>
                </c:pt>
                <c:pt idx="28">
                  <c:v>59</c:v>
                </c:pt>
                <c:pt idx="29">
                  <c:v>59</c:v>
                </c:pt>
                <c:pt idx="30">
                  <c:v>59</c:v>
                </c:pt>
                <c:pt idx="31">
                  <c:v>60</c:v>
                </c:pt>
                <c:pt idx="32">
                  <c:v>60</c:v>
                </c:pt>
                <c:pt idx="33">
                  <c:v>60</c:v>
                </c:pt>
                <c:pt idx="34">
                  <c:v>60</c:v>
                </c:pt>
                <c:pt idx="35">
                  <c:v>61</c:v>
                </c:pt>
                <c:pt idx="36">
                  <c:v>61</c:v>
                </c:pt>
                <c:pt idx="37">
                  <c:v>61</c:v>
                </c:pt>
                <c:pt idx="38">
                  <c:v>61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67</c:v>
                </c:pt>
                <c:pt idx="46">
                  <c:v>67</c:v>
                </c:pt>
                <c:pt idx="47">
                  <c:v>68</c:v>
                </c:pt>
                <c:pt idx="48">
                  <c:v>69</c:v>
                </c:pt>
                <c:pt idx="49">
                  <c:v>70</c:v>
                </c:pt>
                <c:pt idx="50">
                  <c:v>71</c:v>
                </c:pt>
                <c:pt idx="51">
                  <c:v>71</c:v>
                </c:pt>
                <c:pt idx="52">
                  <c:v>72</c:v>
                </c:pt>
                <c:pt idx="53">
                  <c:v>72</c:v>
                </c:pt>
                <c:pt idx="54">
                  <c:v>72</c:v>
                </c:pt>
                <c:pt idx="55">
                  <c:v>72</c:v>
                </c:pt>
                <c:pt idx="56">
                  <c:v>73</c:v>
                </c:pt>
                <c:pt idx="57">
                  <c:v>73</c:v>
                </c:pt>
                <c:pt idx="58">
                  <c:v>76</c:v>
                </c:pt>
                <c:pt idx="59">
                  <c:v>76</c:v>
                </c:pt>
                <c:pt idx="60">
                  <c:v>79</c:v>
                </c:pt>
                <c:pt idx="61">
                  <c:v>79</c:v>
                </c:pt>
                <c:pt idx="62">
                  <c:v>81</c:v>
                </c:pt>
                <c:pt idx="63">
                  <c:v>84</c:v>
                </c:pt>
                <c:pt idx="64">
                  <c:v>84</c:v>
                </c:pt>
                <c:pt idx="65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Лист2!$H$1</c:f>
              <c:strCache>
                <c:ptCount val="1"/>
                <c:pt idx="0">
                  <c:v>Итоги ЕГЭ по русскому языку 2013 г.</c:v>
                </c:pt>
              </c:strCache>
            </c:strRef>
          </c:tx>
          <c:marker>
            <c:symbol val="none"/>
          </c:marker>
          <c:val>
            <c:numRef>
              <c:f>Лист2!$H$2:$H$67</c:f>
              <c:numCache>
                <c:formatCode>General</c:formatCode>
                <c:ptCount val="66"/>
                <c:pt idx="0">
                  <c:v>40</c:v>
                </c:pt>
                <c:pt idx="1">
                  <c:v>41</c:v>
                </c:pt>
                <c:pt idx="2">
                  <c:v>46</c:v>
                </c:pt>
                <c:pt idx="3">
                  <c:v>47</c:v>
                </c:pt>
                <c:pt idx="4">
                  <c:v>49</c:v>
                </c:pt>
                <c:pt idx="5">
                  <c:v>51</c:v>
                </c:pt>
                <c:pt idx="6">
                  <c:v>54</c:v>
                </c:pt>
                <c:pt idx="7">
                  <c:v>54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  <c:pt idx="12">
                  <c:v>57</c:v>
                </c:pt>
                <c:pt idx="13">
                  <c:v>57</c:v>
                </c:pt>
                <c:pt idx="14">
                  <c:v>58</c:v>
                </c:pt>
                <c:pt idx="15">
                  <c:v>58</c:v>
                </c:pt>
                <c:pt idx="16">
                  <c:v>58</c:v>
                </c:pt>
                <c:pt idx="17">
                  <c:v>58</c:v>
                </c:pt>
                <c:pt idx="18">
                  <c:v>59</c:v>
                </c:pt>
                <c:pt idx="19">
                  <c:v>59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61</c:v>
                </c:pt>
                <c:pt idx="24">
                  <c:v>61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64</c:v>
                </c:pt>
                <c:pt idx="32">
                  <c:v>64</c:v>
                </c:pt>
                <c:pt idx="33">
                  <c:v>64</c:v>
                </c:pt>
                <c:pt idx="34">
                  <c:v>65</c:v>
                </c:pt>
                <c:pt idx="35">
                  <c:v>65</c:v>
                </c:pt>
                <c:pt idx="36">
                  <c:v>66</c:v>
                </c:pt>
                <c:pt idx="37">
                  <c:v>66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68</c:v>
                </c:pt>
                <c:pt idx="43">
                  <c:v>68</c:v>
                </c:pt>
                <c:pt idx="44">
                  <c:v>70</c:v>
                </c:pt>
                <c:pt idx="45">
                  <c:v>70</c:v>
                </c:pt>
                <c:pt idx="46">
                  <c:v>73</c:v>
                </c:pt>
                <c:pt idx="47">
                  <c:v>76</c:v>
                </c:pt>
                <c:pt idx="48">
                  <c:v>82</c:v>
                </c:pt>
                <c:pt idx="49">
                  <c:v>84</c:v>
                </c:pt>
                <c:pt idx="50">
                  <c:v>84</c:v>
                </c:pt>
                <c:pt idx="51">
                  <c:v>87</c:v>
                </c:pt>
                <c:pt idx="52">
                  <c:v>87</c:v>
                </c:pt>
                <c:pt idx="53">
                  <c:v>90</c:v>
                </c:pt>
                <c:pt idx="54">
                  <c:v>90</c:v>
                </c:pt>
                <c:pt idx="55">
                  <c:v>95</c:v>
                </c:pt>
              </c:numCache>
            </c:numRef>
          </c:val>
        </c:ser>
        <c:marker val="1"/>
        <c:axId val="85877504"/>
        <c:axId val="85879040"/>
      </c:lineChart>
      <c:catAx>
        <c:axId val="85877504"/>
        <c:scaling>
          <c:orientation val="minMax"/>
        </c:scaling>
        <c:axPos val="b"/>
        <c:tickLblPos val="nextTo"/>
        <c:crossAx val="85879040"/>
        <c:crosses val="autoZero"/>
        <c:auto val="1"/>
        <c:lblAlgn val="ctr"/>
        <c:lblOffset val="100"/>
      </c:catAx>
      <c:valAx>
        <c:axId val="85879040"/>
        <c:scaling>
          <c:orientation val="minMax"/>
        </c:scaling>
        <c:axPos val="l"/>
        <c:numFmt formatCode="General" sourceLinked="1"/>
        <c:tickLblPos val="nextTo"/>
        <c:crossAx val="85877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spPr>
    <a:effectLst>
      <a:innerShdw blurRad="63500" dist="50800" dir="16200000">
        <a:prstClr val="black">
          <a:alpha val="50000"/>
        </a:prstClr>
      </a:innerShdw>
    </a:effectLst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15534-45CD-432B-B39C-DFCA8520C27C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91322E8-DCE5-42EA-84DC-5CB429E41E3F}">
      <dgm:prSet phldrT="[Текст]"/>
      <dgm:spPr>
        <a:solidFill>
          <a:srgbClr val="FFFF00">
            <a:alpha val="50000"/>
          </a:srgb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9FEE49C2-E6BE-4688-B432-40805DED0677}" type="parTrans" cxnId="{B6EE24A6-68ED-4C77-AF17-61E9F84ADA0C}">
      <dgm:prSet/>
      <dgm:spPr/>
      <dgm:t>
        <a:bodyPr/>
        <a:lstStyle/>
        <a:p>
          <a:endParaRPr lang="ru-RU"/>
        </a:p>
      </dgm:t>
    </dgm:pt>
    <dgm:pt modelId="{BDA7F37B-9841-47E4-852B-06701ABDE1A0}" type="sibTrans" cxnId="{B6EE24A6-68ED-4C77-AF17-61E9F84ADA0C}">
      <dgm:prSet/>
      <dgm:spPr/>
      <dgm:t>
        <a:bodyPr/>
        <a:lstStyle/>
        <a:p>
          <a:endParaRPr lang="ru-RU"/>
        </a:p>
      </dgm:t>
    </dgm:pt>
    <dgm:pt modelId="{1770D109-239C-4A52-947C-97E61A1F866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ru-RU" dirty="0"/>
            <a:t>метапредметные</a:t>
          </a:r>
        </a:p>
      </dgm:t>
    </dgm:pt>
    <dgm:pt modelId="{29886FA5-CF28-4E12-93E3-292B60839C47}" type="parTrans" cxnId="{F0D0E77F-A2AD-4394-9467-DD468393943C}">
      <dgm:prSet/>
      <dgm:spPr/>
      <dgm:t>
        <a:bodyPr/>
        <a:lstStyle/>
        <a:p>
          <a:endParaRPr lang="ru-RU"/>
        </a:p>
      </dgm:t>
    </dgm:pt>
    <dgm:pt modelId="{24936A2B-1866-492E-83D1-8E126DC4B567}" type="sibTrans" cxnId="{F0D0E77F-A2AD-4394-9467-DD468393943C}">
      <dgm:prSet/>
      <dgm:spPr/>
      <dgm:t>
        <a:bodyPr/>
        <a:lstStyle/>
        <a:p>
          <a:endParaRPr lang="ru-RU"/>
        </a:p>
      </dgm:t>
    </dgm:pt>
    <dgm:pt modelId="{BF93F7E2-1DF1-49FD-AC79-9FB8AD0DAE88}">
      <dgm:prSet phldrT="[Текст]"/>
      <dgm:spPr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ru-RU" dirty="0"/>
            <a:t>личностные</a:t>
          </a:r>
        </a:p>
      </dgm:t>
    </dgm:pt>
    <dgm:pt modelId="{B4BDECC3-5BB0-4F04-BD6D-C2D1634BAC88}" type="parTrans" cxnId="{D897CAEA-4BC7-40C3-AD30-2995E41A97ED}">
      <dgm:prSet/>
      <dgm:spPr/>
      <dgm:t>
        <a:bodyPr/>
        <a:lstStyle/>
        <a:p>
          <a:endParaRPr lang="ru-RU"/>
        </a:p>
      </dgm:t>
    </dgm:pt>
    <dgm:pt modelId="{04B9F6B8-A9B8-44C2-83EF-82977216AAC8}" type="sibTrans" cxnId="{D897CAEA-4BC7-40C3-AD30-2995E41A97ED}">
      <dgm:prSet/>
      <dgm:spPr/>
      <dgm:t>
        <a:bodyPr/>
        <a:lstStyle/>
        <a:p>
          <a:endParaRPr lang="ru-RU"/>
        </a:p>
      </dgm:t>
    </dgm:pt>
    <dgm:pt modelId="{44D7937D-1475-49F4-9999-64C7D8666106}" type="pres">
      <dgm:prSet presAssocID="{A5E15534-45CD-432B-B39C-DFCA8520C2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D2A4B-0997-43AD-880B-ED004E6687FA}" type="pres">
      <dgm:prSet presAssocID="{C91322E8-DCE5-42EA-84DC-5CB429E41E3F}" presName="circ1" presStyleLbl="vennNode1" presStyleIdx="0" presStyleCnt="3" custScaleX="131873" custScaleY="73407" custLinFactNeighborX="-95780" custLinFactNeighborY="14046"/>
      <dgm:spPr/>
      <dgm:t>
        <a:bodyPr/>
        <a:lstStyle/>
        <a:p>
          <a:endParaRPr lang="ru-RU"/>
        </a:p>
      </dgm:t>
    </dgm:pt>
    <dgm:pt modelId="{5B283837-1BDC-4E9D-8500-6433CE647137}" type="pres">
      <dgm:prSet presAssocID="{C91322E8-DCE5-42EA-84DC-5CB429E41E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CEF4D-0D96-4B17-8A85-DF23CCA6B661}" type="pres">
      <dgm:prSet presAssocID="{1770D109-239C-4A52-947C-97E61A1F866C}" presName="circ2" presStyleLbl="vennNode1" presStyleIdx="1" presStyleCnt="3" custFlipHor="1" custScaleX="133718" custScaleY="65972" custLinFactNeighborX="53157" custLinFactNeighborY="-44663"/>
      <dgm:spPr/>
      <dgm:t>
        <a:bodyPr/>
        <a:lstStyle/>
        <a:p>
          <a:endParaRPr lang="ru-RU"/>
        </a:p>
      </dgm:t>
    </dgm:pt>
    <dgm:pt modelId="{3F93A774-6F0B-4D67-B238-F24B7CDE15AE}" type="pres">
      <dgm:prSet presAssocID="{1770D109-239C-4A52-947C-97E61A1F86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9B89F-AE50-4ECC-9C15-0464E6B9F1D8}" type="pres">
      <dgm:prSet presAssocID="{BF93F7E2-1DF1-49FD-AC79-9FB8AD0DAE88}" presName="circ3" presStyleLbl="vennNode1" presStyleIdx="2" presStyleCnt="3" custScaleX="184997" custScaleY="64223" custLinFactNeighborX="9174" custLinFactNeighborY="42657"/>
      <dgm:spPr/>
      <dgm:t>
        <a:bodyPr/>
        <a:lstStyle/>
        <a:p>
          <a:endParaRPr lang="ru-RU"/>
        </a:p>
      </dgm:t>
    </dgm:pt>
    <dgm:pt modelId="{5FC6C282-C521-4CB9-A6B5-82E32B51DA36}" type="pres">
      <dgm:prSet presAssocID="{BF93F7E2-1DF1-49FD-AC79-9FB8AD0DAE8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22E773-445D-49C4-8B8E-EC1AA7DC4465}" type="presOf" srcId="{BF93F7E2-1DF1-49FD-AC79-9FB8AD0DAE88}" destId="{D209B89F-AE50-4ECC-9C15-0464E6B9F1D8}" srcOrd="0" destOrd="0" presId="urn:microsoft.com/office/officeart/2005/8/layout/venn1"/>
    <dgm:cxn modelId="{D897CAEA-4BC7-40C3-AD30-2995E41A97ED}" srcId="{A5E15534-45CD-432B-B39C-DFCA8520C27C}" destId="{BF93F7E2-1DF1-49FD-AC79-9FB8AD0DAE88}" srcOrd="2" destOrd="0" parTransId="{B4BDECC3-5BB0-4F04-BD6D-C2D1634BAC88}" sibTransId="{04B9F6B8-A9B8-44C2-83EF-82977216AAC8}"/>
    <dgm:cxn modelId="{9760FB70-DA72-433D-A9A2-9E608A3397DE}" type="presOf" srcId="{C91322E8-DCE5-42EA-84DC-5CB429E41E3F}" destId="{D7DD2A4B-0997-43AD-880B-ED004E6687FA}" srcOrd="0" destOrd="0" presId="urn:microsoft.com/office/officeart/2005/8/layout/venn1"/>
    <dgm:cxn modelId="{2EEE45D7-ED7B-4F4D-9520-B00CF0BB40E6}" type="presOf" srcId="{BF93F7E2-1DF1-49FD-AC79-9FB8AD0DAE88}" destId="{5FC6C282-C521-4CB9-A6B5-82E32B51DA36}" srcOrd="1" destOrd="0" presId="urn:microsoft.com/office/officeart/2005/8/layout/venn1"/>
    <dgm:cxn modelId="{B6EE24A6-68ED-4C77-AF17-61E9F84ADA0C}" srcId="{A5E15534-45CD-432B-B39C-DFCA8520C27C}" destId="{C91322E8-DCE5-42EA-84DC-5CB429E41E3F}" srcOrd="0" destOrd="0" parTransId="{9FEE49C2-E6BE-4688-B432-40805DED0677}" sibTransId="{BDA7F37B-9841-47E4-852B-06701ABDE1A0}"/>
    <dgm:cxn modelId="{F0D0E77F-A2AD-4394-9467-DD468393943C}" srcId="{A5E15534-45CD-432B-B39C-DFCA8520C27C}" destId="{1770D109-239C-4A52-947C-97E61A1F866C}" srcOrd="1" destOrd="0" parTransId="{29886FA5-CF28-4E12-93E3-292B60839C47}" sibTransId="{24936A2B-1866-492E-83D1-8E126DC4B567}"/>
    <dgm:cxn modelId="{F2A73F60-51CB-45B2-81A2-8FF576E48F33}" type="presOf" srcId="{1770D109-239C-4A52-947C-97E61A1F866C}" destId="{3F93A774-6F0B-4D67-B238-F24B7CDE15AE}" srcOrd="1" destOrd="0" presId="urn:microsoft.com/office/officeart/2005/8/layout/venn1"/>
    <dgm:cxn modelId="{03C552F4-C2E3-4E3A-9C84-F2D54B2B014F}" type="presOf" srcId="{C91322E8-DCE5-42EA-84DC-5CB429E41E3F}" destId="{5B283837-1BDC-4E9D-8500-6433CE647137}" srcOrd="1" destOrd="0" presId="urn:microsoft.com/office/officeart/2005/8/layout/venn1"/>
    <dgm:cxn modelId="{93FAE104-D78E-40FE-92C8-0FC9A553FD92}" type="presOf" srcId="{1770D109-239C-4A52-947C-97E61A1F866C}" destId="{5ACCEF4D-0D96-4B17-8A85-DF23CCA6B661}" srcOrd="0" destOrd="0" presId="urn:microsoft.com/office/officeart/2005/8/layout/venn1"/>
    <dgm:cxn modelId="{52DAD8D4-E72E-4AF3-9CF3-3E1BA023123E}" type="presOf" srcId="{A5E15534-45CD-432B-B39C-DFCA8520C27C}" destId="{44D7937D-1475-49F4-9999-64C7D8666106}" srcOrd="0" destOrd="0" presId="urn:microsoft.com/office/officeart/2005/8/layout/venn1"/>
    <dgm:cxn modelId="{F2A2244F-6641-4A5C-89CE-15BB15A20DDE}" type="presParOf" srcId="{44D7937D-1475-49F4-9999-64C7D8666106}" destId="{D7DD2A4B-0997-43AD-880B-ED004E6687FA}" srcOrd="0" destOrd="0" presId="urn:microsoft.com/office/officeart/2005/8/layout/venn1"/>
    <dgm:cxn modelId="{AA8A3CE8-3269-4377-8B4F-1195000BCEBE}" type="presParOf" srcId="{44D7937D-1475-49F4-9999-64C7D8666106}" destId="{5B283837-1BDC-4E9D-8500-6433CE647137}" srcOrd="1" destOrd="0" presId="urn:microsoft.com/office/officeart/2005/8/layout/venn1"/>
    <dgm:cxn modelId="{40BD1BB8-D37C-4554-A328-613CA4C2A59D}" type="presParOf" srcId="{44D7937D-1475-49F4-9999-64C7D8666106}" destId="{5ACCEF4D-0D96-4B17-8A85-DF23CCA6B661}" srcOrd="2" destOrd="0" presId="urn:microsoft.com/office/officeart/2005/8/layout/venn1"/>
    <dgm:cxn modelId="{C922830A-2F6C-4AD5-BA57-46A642BA557E}" type="presParOf" srcId="{44D7937D-1475-49F4-9999-64C7D8666106}" destId="{3F93A774-6F0B-4D67-B238-F24B7CDE15AE}" srcOrd="3" destOrd="0" presId="urn:microsoft.com/office/officeart/2005/8/layout/venn1"/>
    <dgm:cxn modelId="{98AF8C9E-0AAF-45D7-B561-B215C66C3F7C}" type="presParOf" srcId="{44D7937D-1475-49F4-9999-64C7D8666106}" destId="{D209B89F-AE50-4ECC-9C15-0464E6B9F1D8}" srcOrd="4" destOrd="0" presId="urn:microsoft.com/office/officeart/2005/8/layout/venn1"/>
    <dgm:cxn modelId="{7554EDDC-099E-410E-A651-962C0916DB59}" type="presParOf" srcId="{44D7937D-1475-49F4-9999-64C7D8666106}" destId="{5FC6C282-C521-4CB9-A6B5-82E32B51DA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DD2A4B-0997-43AD-880B-ED004E6687FA}">
      <dsp:nvSpPr>
        <dsp:cNvPr id="0" name=""/>
        <dsp:cNvSpPr/>
      </dsp:nvSpPr>
      <dsp:spPr>
        <a:xfrm>
          <a:off x="0" y="810986"/>
          <a:ext cx="3418527" cy="1902920"/>
        </a:xfrm>
        <a:prstGeom prst="ellipse">
          <a:avLst/>
        </a:prstGeom>
        <a:solidFill>
          <a:srgbClr val="FFFF00">
            <a:alpha val="50000"/>
          </a:srgbClr>
        </a:solidFill>
        <a:ln w="400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Предметные</a:t>
          </a:r>
          <a:endParaRPr lang="ru-RU" sz="2000" kern="1200" dirty="0"/>
        </a:p>
      </dsp:txBody>
      <dsp:txXfrm>
        <a:off x="455803" y="1143997"/>
        <a:ext cx="2506920" cy="856314"/>
      </dsp:txXfrm>
    </dsp:sp>
    <dsp:sp modelId="{5ACCEF4D-0D96-4B17-8A85-DF23CCA6B661}">
      <dsp:nvSpPr>
        <dsp:cNvPr id="0" name=""/>
        <dsp:cNvSpPr/>
      </dsp:nvSpPr>
      <dsp:spPr>
        <a:xfrm flipH="1">
          <a:off x="4022476" y="1005628"/>
          <a:ext cx="3466355" cy="1710184"/>
        </a:xfrm>
        <a:prstGeom prst="ellipse">
          <a:avLst/>
        </a:prstGeom>
        <a:solidFill>
          <a:schemeClr val="accent2"/>
        </a:solidFill>
        <a:ln w="400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метапредметные</a:t>
          </a:r>
        </a:p>
      </dsp:txBody>
      <dsp:txXfrm flipH="1">
        <a:off x="5082603" y="1447426"/>
        <a:ext cx="2079813" cy="940601"/>
      </dsp:txXfrm>
    </dsp:sp>
    <dsp:sp modelId="{D209B89F-AE50-4ECC-9C15-0464E6B9F1D8}">
      <dsp:nvSpPr>
        <dsp:cNvPr id="0" name=""/>
        <dsp:cNvSpPr/>
      </dsp:nvSpPr>
      <dsp:spPr>
        <a:xfrm>
          <a:off x="981345" y="2655634"/>
          <a:ext cx="4795655" cy="1664845"/>
        </a:xfrm>
        <a:prstGeom prst="ellipse">
          <a:avLst/>
        </a:prstGeom>
        <a:solidFill>
          <a:schemeClr val="accent3">
            <a:alpha val="50000"/>
            <a:hueOff val="1186571"/>
            <a:satOff val="22323"/>
            <a:lumOff val="5883"/>
            <a:alphaOff val="0"/>
          </a:schemeClr>
        </a:solidFill>
        <a:ln w="40000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личностные</a:t>
          </a:r>
        </a:p>
      </dsp:txBody>
      <dsp:txXfrm>
        <a:off x="1432936" y="3085719"/>
        <a:ext cx="2877393" cy="915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D28F-031C-4783-A556-6D7D84C6DD0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6FCD4-D00D-4523-901E-72B01F8A5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C5D97D-5A4E-4C33-9A5A-5346ED48C6FE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68D578-D0EE-4562-B041-80822357F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мониторинг - требование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0"/>
            <a:ext cx="6584776" cy="243408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260648"/>
          <a:ext cx="611060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2267744" y="3429000"/>
          <a:ext cx="54006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332657"/>
          <a:ext cx="754380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835696" y="3284984"/>
          <a:ext cx="61926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" name="Группа 1"/>
          <p:cNvGrpSpPr>
            <a:grpSpLocks/>
          </p:cNvGrpSpPr>
          <p:nvPr/>
        </p:nvGrpSpPr>
        <p:grpSpPr bwMode="auto">
          <a:xfrm>
            <a:off x="251520" y="836712"/>
            <a:ext cx="8568952" cy="5688651"/>
            <a:chOff x="1006" y="1156"/>
            <a:chExt cx="10274" cy="8184"/>
          </a:xfrm>
        </p:grpSpPr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2702" y="1156"/>
              <a:ext cx="6840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Оценка результатов освоения  (объект и   содержание оценки)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2420" y="1985"/>
              <a:ext cx="3441" cy="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Субъективные методы оценки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 (инструментарий, процедуры и критерии)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7140" y="2055"/>
              <a:ext cx="3441" cy="1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Объективные методы оценки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 (инструментарий, процедуры и критерии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341" y="2934"/>
              <a:ext cx="688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Практические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работы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093" y="2952"/>
              <a:ext cx="812" cy="6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Проекты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013" y="2957"/>
              <a:ext cx="1274" cy="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Контрольные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рабо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ты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398" y="2967"/>
              <a:ext cx="1076" cy="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Портфолио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583" y="2967"/>
              <a:ext cx="1205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Комплексн</a:t>
              </a:r>
              <a:r>
                <a:rPr lang="ru-RU" sz="12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err="1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</a:t>
              </a: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онтр.раб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750" y="3840"/>
              <a:ext cx="2199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Тестирование 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(стандартизированное)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9060" y="3840"/>
              <a:ext cx="2199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Анкетирование </a:t>
              </a: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(стандартизированное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421" y="4160"/>
              <a:ext cx="2880" cy="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Стартовый, текущий, промежуточный  и итоговый контроль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481" y="5094"/>
              <a:ext cx="2774" cy="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Итоговая аттестация учащихся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081" y="5094"/>
              <a:ext cx="2199" cy="6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Мониторинговые исследования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845" y="6471"/>
              <a:ext cx="287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Внутренняя оценка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7664" y="6486"/>
              <a:ext cx="2874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Courier New" pitchFamily="49" charset="0"/>
                </a:rPr>
                <a:t>Внешняя оценка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480" y="7420"/>
              <a:ext cx="3420" cy="19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Основные группы пользователей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(учащиеся, учителя, родители. учредитель)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Цели использования результатов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(принятия решений):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Переход на другую ступень обучения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Оценка качества образования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006" y="7372"/>
              <a:ext cx="3301" cy="19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Механизмы обеспечения качества оценки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–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Реалистичность требований и критериев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Уровневые требования к результатам образования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Открытость требований, процедур и критериев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Сочетание внешней и внутренней оценки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8001" y="7434"/>
              <a:ext cx="3269" cy="19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Риски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: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–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Искажение результатов оценки за счет </a:t>
              </a: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неразработанности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объективных критериев и процедур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Увеличение времени на оценку за счет активного времени обучения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–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 Перегруженность учителей и учащихся  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4729" y="6537"/>
              <a:ext cx="2912" cy="873"/>
              <a:chOff x="4729" y="6537"/>
              <a:chExt cx="2912" cy="873"/>
            </a:xfrm>
          </p:grpSpPr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>
                <a:off x="4729" y="6539"/>
                <a:ext cx="1260" cy="360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 rot="10800000">
                <a:off x="6381" y="6537"/>
                <a:ext cx="1260" cy="360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AutoShape 24"/>
              <p:cNvSpPr>
                <a:spLocks noChangeArrowheads="1"/>
              </p:cNvSpPr>
              <p:nvPr/>
            </p:nvSpPr>
            <p:spPr bwMode="auto">
              <a:xfrm rot="5400000">
                <a:off x="5902" y="6944"/>
                <a:ext cx="572" cy="360"/>
              </a:xfrm>
              <a:prstGeom prst="rightArrow">
                <a:avLst>
                  <a:gd name="adj1" fmla="val 50000"/>
                  <a:gd name="adj2" fmla="val 39722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81" y="1674"/>
              <a:ext cx="1080" cy="3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7818" y="1681"/>
              <a:ext cx="1082" cy="379"/>
            </a:xfrm>
            <a:custGeom>
              <a:avLst/>
              <a:gdLst>
                <a:gd name="T0" fmla="*/ 0 w 1082"/>
                <a:gd name="T1" fmla="*/ 0 h 379"/>
                <a:gd name="T2" fmla="*/ 1082 w 1082"/>
                <a:gd name="T3" fmla="*/ 379 h 3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2" h="379">
                  <a:moveTo>
                    <a:pt x="0" y="0"/>
                  </a:moveTo>
                  <a:lnTo>
                    <a:pt x="1082" y="37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1701" y="2574"/>
              <a:ext cx="1080" cy="3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483" y="2573"/>
              <a:ext cx="705" cy="382"/>
            </a:xfrm>
            <a:custGeom>
              <a:avLst/>
              <a:gdLst>
                <a:gd name="T0" fmla="*/ 705 w 705"/>
                <a:gd name="T1" fmla="*/ 0 h 382"/>
                <a:gd name="T2" fmla="*/ 0 w 705"/>
                <a:gd name="T3" fmla="*/ 382 h 3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5" h="382">
                  <a:moveTo>
                    <a:pt x="705" y="0"/>
                  </a:moveTo>
                  <a:lnTo>
                    <a:pt x="0" y="38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623" y="2565"/>
              <a:ext cx="1" cy="390"/>
            </a:xfrm>
            <a:custGeom>
              <a:avLst/>
              <a:gdLst>
                <a:gd name="T0" fmla="*/ 0 w 1"/>
                <a:gd name="T1" fmla="*/ 0 h 390"/>
                <a:gd name="T2" fmla="*/ 0 w 1"/>
                <a:gd name="T3" fmla="*/ 390 h 39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90">
                  <a:moveTo>
                    <a:pt x="0" y="0"/>
                  </a:moveTo>
                  <a:lnTo>
                    <a:pt x="0" y="39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221" y="2574"/>
              <a:ext cx="677" cy="389"/>
            </a:xfrm>
            <a:custGeom>
              <a:avLst/>
              <a:gdLst>
                <a:gd name="T0" fmla="*/ 0 w 677"/>
                <a:gd name="T1" fmla="*/ 0 h 389"/>
                <a:gd name="T2" fmla="*/ 677 w 677"/>
                <a:gd name="T3" fmla="*/ 389 h 3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77" h="389">
                  <a:moveTo>
                    <a:pt x="0" y="0"/>
                  </a:moveTo>
                  <a:lnTo>
                    <a:pt x="677" y="38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301" y="2574"/>
              <a:ext cx="1082" cy="379"/>
            </a:xfrm>
            <a:custGeom>
              <a:avLst/>
              <a:gdLst>
                <a:gd name="T0" fmla="*/ 0 w 1082"/>
                <a:gd name="T1" fmla="*/ 0 h 379"/>
                <a:gd name="T2" fmla="*/ 1082 w 1082"/>
                <a:gd name="T3" fmla="*/ 379 h 3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82" h="379">
                  <a:moveTo>
                    <a:pt x="0" y="0"/>
                  </a:moveTo>
                  <a:lnTo>
                    <a:pt x="1082" y="37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673" y="3615"/>
              <a:ext cx="960" cy="563"/>
            </a:xfrm>
            <a:custGeom>
              <a:avLst/>
              <a:gdLst>
                <a:gd name="T0" fmla="*/ 0 w 960"/>
                <a:gd name="T1" fmla="*/ 0 h 563"/>
                <a:gd name="T2" fmla="*/ 960 w 960"/>
                <a:gd name="T3" fmla="*/ 563 h 5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60" h="563">
                  <a:moveTo>
                    <a:pt x="0" y="0"/>
                  </a:moveTo>
                  <a:lnTo>
                    <a:pt x="960" y="56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460" y="3600"/>
              <a:ext cx="825" cy="585"/>
            </a:xfrm>
            <a:custGeom>
              <a:avLst/>
              <a:gdLst>
                <a:gd name="T0" fmla="*/ 0 w 825"/>
                <a:gd name="T1" fmla="*/ 0 h 585"/>
                <a:gd name="T2" fmla="*/ 825 w 825"/>
                <a:gd name="T3" fmla="*/ 585 h 5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" h="585">
                  <a:moveTo>
                    <a:pt x="0" y="0"/>
                  </a:moveTo>
                  <a:lnTo>
                    <a:pt x="825" y="5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 flipH="1" flipV="1">
              <a:off x="3645" y="3746"/>
              <a:ext cx="60" cy="278"/>
            </a:xfrm>
            <a:custGeom>
              <a:avLst/>
              <a:gdLst>
                <a:gd name="T0" fmla="*/ 2 w 2"/>
                <a:gd name="T1" fmla="*/ 0 h 602"/>
                <a:gd name="T2" fmla="*/ 0 w 2"/>
                <a:gd name="T3" fmla="*/ 602 h 6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02">
                  <a:moveTo>
                    <a:pt x="2" y="0"/>
                  </a:moveTo>
                  <a:lnTo>
                    <a:pt x="0" y="6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170" y="3593"/>
              <a:ext cx="780" cy="585"/>
            </a:xfrm>
            <a:custGeom>
              <a:avLst/>
              <a:gdLst>
                <a:gd name="T0" fmla="*/ 780 w 780"/>
                <a:gd name="T1" fmla="*/ 0 h 585"/>
                <a:gd name="T2" fmla="*/ 0 w 780"/>
                <a:gd name="T3" fmla="*/ 585 h 5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80" h="585">
                  <a:moveTo>
                    <a:pt x="780" y="0"/>
                  </a:moveTo>
                  <a:lnTo>
                    <a:pt x="0" y="58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5063" y="3585"/>
              <a:ext cx="1327" cy="600"/>
            </a:xfrm>
            <a:custGeom>
              <a:avLst/>
              <a:gdLst>
                <a:gd name="T0" fmla="*/ 1327 w 1327"/>
                <a:gd name="T1" fmla="*/ 0 h 600"/>
                <a:gd name="T2" fmla="*/ 0 w 1327"/>
                <a:gd name="T3" fmla="*/ 600 h 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27" h="600">
                  <a:moveTo>
                    <a:pt x="1327" y="0"/>
                  </a:moveTo>
                  <a:lnTo>
                    <a:pt x="0" y="60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790" y="3124"/>
              <a:ext cx="730" cy="716"/>
            </a:xfrm>
            <a:custGeom>
              <a:avLst/>
              <a:gdLst>
                <a:gd name="T0" fmla="*/ 730 w 730"/>
                <a:gd name="T1" fmla="*/ 0 h 1240"/>
                <a:gd name="T2" fmla="*/ 0 w 730"/>
                <a:gd name="T3" fmla="*/ 1240 h 12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0" h="1240">
                  <a:moveTo>
                    <a:pt x="730" y="0"/>
                  </a:moveTo>
                  <a:lnTo>
                    <a:pt x="0" y="12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9301" y="3124"/>
              <a:ext cx="809" cy="716"/>
            </a:xfrm>
            <a:custGeom>
              <a:avLst/>
              <a:gdLst>
                <a:gd name="T0" fmla="*/ 0 w 840"/>
                <a:gd name="T1" fmla="*/ 0 h 1240"/>
                <a:gd name="T2" fmla="*/ 840 w 840"/>
                <a:gd name="T3" fmla="*/ 1240 h 12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40" h="1240">
                  <a:moveTo>
                    <a:pt x="0" y="0"/>
                  </a:moveTo>
                  <a:lnTo>
                    <a:pt x="840" y="124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10219" y="4487"/>
              <a:ext cx="2" cy="602"/>
            </a:xfrm>
            <a:custGeom>
              <a:avLst/>
              <a:gdLst>
                <a:gd name="T0" fmla="*/ 2 w 2"/>
                <a:gd name="T1" fmla="*/ 0 h 602"/>
                <a:gd name="T2" fmla="*/ 0 w 2"/>
                <a:gd name="T3" fmla="*/ 602 h 60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02">
                  <a:moveTo>
                    <a:pt x="2" y="0"/>
                  </a:moveTo>
                  <a:lnTo>
                    <a:pt x="0" y="60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6788" y="4460"/>
              <a:ext cx="1012" cy="625"/>
            </a:xfrm>
            <a:custGeom>
              <a:avLst/>
              <a:gdLst>
                <a:gd name="T0" fmla="*/ 1012 w 1012"/>
                <a:gd name="T1" fmla="*/ 0 h 625"/>
                <a:gd name="T2" fmla="*/ 0 w 1012"/>
                <a:gd name="T3" fmla="*/ 625 h 6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12" h="625">
                  <a:moveTo>
                    <a:pt x="1012" y="0"/>
                  </a:moveTo>
                  <a:lnTo>
                    <a:pt x="0" y="62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8150" y="4470"/>
              <a:ext cx="1293" cy="615"/>
            </a:xfrm>
            <a:custGeom>
              <a:avLst/>
              <a:gdLst>
                <a:gd name="T0" fmla="*/ 0 w 1293"/>
                <a:gd name="T1" fmla="*/ 0 h 615"/>
                <a:gd name="T2" fmla="*/ 1293 w 1293"/>
                <a:gd name="T3" fmla="*/ 615 h 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3" h="615">
                  <a:moveTo>
                    <a:pt x="0" y="0"/>
                  </a:moveTo>
                  <a:lnTo>
                    <a:pt x="1293" y="61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611560" y="153601"/>
            <a:ext cx="72728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Модель  мониторинга оценки качества  результатов освоения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основной образовательной программы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ocs.google.com/viewer?url=http%3A%2F%2Fnsportal.ru%2Fsites%2Fdefault%2Ffiles%2F2012%2F1%2Fsistema_ocenki_dostizheniya_planiruemyh_rezultatov_osvoeniya_osnovnoy_obrazovatelnoy.ppt&amp;docid=1ea15eded7a37d400bc7b15696ea634d&amp;a=bi&amp;pagenumber=3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928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1" y="2132349"/>
            <a:ext cx="66247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20688"/>
            <a:ext cx="41727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Учебно-информационные умения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2132856"/>
            <a:ext cx="662473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определять тему и главную мысль в тексте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структурировать текст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осуществлять перевод текста в различные таблицы, схемы и модели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использовать различные источники при поиске информации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95300" algn="l"/>
              </a:tabLst>
            </a:pP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формулировать вопросы к тексту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59305"/>
            <a:ext cx="75963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чебно-коммуникативные умения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аргументировать свою позицию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формулировать вопрос в соответствии с коммуникативной ситуацией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чебно-организационные умения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работать по алгоритму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составлять простые алгоритмы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осуществлять оценку  действий </a:t>
            </a:r>
            <a:endParaRPr kumimoji="0" lang="ru-RU" sz="28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умение осуществлять контроль своих действий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196752"/>
            <a:ext cx="77048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en-US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учебно-логические умения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сравнивать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классифицировать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обобщать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систематизировать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конкретизировать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 делать вывод на основе несложных умозаключений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o5.mail.yandex.net/static/9e1ac229bfee4e909d9d2ba779c522e8/tmpCleBuo_html_3dd4b0f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4198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o5.mail.yandex.net/static/9e1ac229bfee4e909d9d2ba779c522e8/tmpCleBuo_html_md7e828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0324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1331640" y="188640"/>
          <a:ext cx="625981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Специфика мониторинговых исследований  развития УУД: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изучение уровней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ряда  учебных действий как  универсальных  на базе </a:t>
            </a:r>
            <a:r>
              <a:rPr lang="ru-RU" u="sng" dirty="0" smtClean="0"/>
              <a:t>нескольких предметных областей</a:t>
            </a:r>
            <a:endParaRPr lang="ru-RU" dirty="0" smtClean="0"/>
          </a:p>
          <a:p>
            <a:r>
              <a:rPr lang="ru-RU" dirty="0" smtClean="0"/>
              <a:t>осуществление </a:t>
            </a:r>
            <a:r>
              <a:rPr lang="ru-RU" u="sng" dirty="0" smtClean="0"/>
              <a:t>системности и преемственности</a:t>
            </a:r>
            <a:r>
              <a:rPr lang="ru-RU" dirty="0" smtClean="0"/>
              <a:t> в мониторинговых  заданиях на разных этапах обучения</a:t>
            </a:r>
          </a:p>
          <a:p>
            <a:r>
              <a:rPr lang="ru-RU" dirty="0" smtClean="0"/>
              <a:t>определение роли и места конкретного предмета в развитии  УНИВЕРСАЛЬНЫХ УЧЕБНЫХ ДЕЙСТВИЙ,   </a:t>
            </a:r>
          </a:p>
          <a:p>
            <a:r>
              <a:rPr lang="ru-RU" dirty="0" smtClean="0"/>
              <a:t>взаимовлияния УУД и ЗНАНИЙ</a:t>
            </a:r>
            <a:r>
              <a:rPr lang="en-US" dirty="0" smtClean="0"/>
              <a:t>,</a:t>
            </a:r>
            <a:r>
              <a:rPr lang="ru-RU" dirty="0" smtClean="0"/>
              <a:t>УМЕНИЙ.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mag.ru/upload/catalog/posob/1/2/1266_desc_content_picture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23962"/>
            <a:ext cx="864096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1.Государственная программа «Образование и развитие инновационной экономики: внедрение современной модели образования в 2009-2012 годах».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2.Елисеев В.В. Методические рекомендации по разработке Образовательной программы школы /Елисеев В.В., 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Основина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В.А. – Ульяновск: УИПКПРО, 2011. – 33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3.Елисеев В.В. Планирование работы школы в инновационном режиме на учебный год / Елисеев В.В. - Ульяновск: УИПКПРО, 2009. – 64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4.Основина В.А. Контрольно-диагностическая деятельность руководителя школы в условиях модернизации образования. Учебно-методическое пособие /</a:t>
            </a:r>
            <a:r>
              <a:rPr lang="ru-RU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Основина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В.А. – Ульяновск, 200</a:t>
            </a:r>
            <a:r>
              <a:rPr lang="en-US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084640" cy="61950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5</a:t>
            </a:r>
            <a:r>
              <a:rPr lang="ru-RU" dirty="0" smtClean="0"/>
              <a:t>.Третьяков П. И</a:t>
            </a:r>
            <a:r>
              <a:rPr lang="ru-RU" b="1" dirty="0" smtClean="0"/>
              <a:t>.  </a:t>
            </a:r>
            <a:r>
              <a:rPr lang="ru-RU" dirty="0" smtClean="0"/>
              <a:t>Оперативное управление качеством образования  в школе. Теория и практика.  Новые технологии /Третьяков П.И. – М.,  ООО «Издательство Скрипторий 2011», 2004.    </a:t>
            </a:r>
          </a:p>
          <a:p>
            <a:r>
              <a:rPr lang="ru-RU" dirty="0" smtClean="0"/>
              <a:t>6.Управление качеством образования: Практико-ориентированная монография и методическое пособие. / Под ред. Поташника М.М. – М.: </a:t>
            </a:r>
            <a:r>
              <a:rPr lang="ru-RU" dirty="0" err="1" smtClean="0"/>
              <a:t>Пед</a:t>
            </a:r>
            <a:r>
              <a:rPr lang="ru-RU" dirty="0" smtClean="0"/>
              <a:t>. общество России, 20</a:t>
            </a:r>
            <a:r>
              <a:rPr lang="en-US" dirty="0" smtClean="0"/>
              <a:t>10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7.Федеральный компонент государственного          стандарта общего образования. Части 1 и 2. – М., 2005– часть 1. – 221 с.;  часть 2. </a:t>
            </a:r>
          </a:p>
          <a:p>
            <a:r>
              <a:rPr lang="ru-RU" dirty="0" smtClean="0"/>
              <a:t>8. Шамова Т.И. Управление образовательным процессом в    адаптивной школе/ Шамова Т.И., </a:t>
            </a:r>
            <a:r>
              <a:rPr lang="ru-RU" dirty="0" err="1" smtClean="0"/>
              <a:t>Давыденко</a:t>
            </a:r>
            <a:r>
              <a:rPr lang="ru-RU" dirty="0" smtClean="0"/>
              <a:t> Т.М.- М.: </a:t>
            </a:r>
            <a:r>
              <a:rPr lang="ru-RU" dirty="0" err="1" smtClean="0"/>
              <a:t>Пед</a:t>
            </a:r>
            <a:r>
              <a:rPr lang="ru-RU" dirty="0" smtClean="0"/>
              <a:t>. общество России, 2011. </a:t>
            </a:r>
          </a:p>
          <a:p>
            <a:r>
              <a:rPr lang="ru-RU" dirty="0" smtClean="0"/>
              <a:t>9.Управление качеством образования: </a:t>
            </a:r>
            <a:r>
              <a:rPr lang="ru-RU" dirty="0" err="1" smtClean="0"/>
              <a:t>Практикоориентированная</a:t>
            </a:r>
            <a:r>
              <a:rPr lang="ru-RU" dirty="0" smtClean="0"/>
              <a:t> монография и методическое пособие. / Под ред. М.М. Поташника. – М.: Педагогическое общество России 2004.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1484784"/>
            <a:ext cx="728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Спасибо  за внимание!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196752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75656" y="476673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ОБРАЗОВАТЕЛЬНЫЕ      РЕЗУЛЬТАТЫ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94928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Развитие компетенции к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обновлению компетенций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42975" y="764704"/>
          <a:ext cx="6293322" cy="535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556792"/>
            <a:ext cx="3024336" cy="385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Внешняя оценка</a:t>
            </a:r>
          </a:p>
          <a:p>
            <a:endParaRPr lang="en-US" sz="2400" dirty="0" smtClean="0"/>
          </a:p>
          <a:p>
            <a:r>
              <a:rPr lang="ru-RU" sz="2400" dirty="0" smtClean="0"/>
              <a:t>-государственные</a:t>
            </a:r>
          </a:p>
          <a:p>
            <a:r>
              <a:rPr lang="ru-RU" sz="2400" dirty="0" smtClean="0"/>
              <a:t>службы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-организации,</a:t>
            </a:r>
            <a:endParaRPr lang="en-US" sz="2400" dirty="0" smtClean="0"/>
          </a:p>
          <a:p>
            <a:r>
              <a:rPr lang="ru-RU" sz="2400" dirty="0" smtClean="0"/>
              <a:t>проводящие</a:t>
            </a:r>
            <a:endParaRPr lang="en-US" sz="2400" dirty="0" smtClean="0"/>
          </a:p>
          <a:p>
            <a:r>
              <a:rPr lang="ru-RU" sz="2400" dirty="0" smtClean="0"/>
              <a:t>независимое</a:t>
            </a:r>
          </a:p>
          <a:p>
            <a:r>
              <a:rPr lang="ru-RU" sz="2400" dirty="0" smtClean="0"/>
              <a:t>тестирование</a:t>
            </a:r>
            <a:endParaRPr lang="ru-RU" sz="2400" dirty="0"/>
          </a:p>
        </p:txBody>
      </p:sp>
      <p:pic>
        <p:nvPicPr>
          <p:cNvPr id="51201" name="Picture 1" descr="http://player.myshared.ru/53261/data/images/im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38100"/>
          </a:xfrm>
          <a:prstGeom prst="rect">
            <a:avLst/>
          </a:prstGeom>
          <a:noFill/>
        </p:spPr>
      </p:pic>
      <p:pic>
        <p:nvPicPr>
          <p:cNvPr id="51202" name="Picture 2" descr="http://player.myshared.ru/53261/data/images/img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" cy="2124075"/>
          </a:xfrm>
          <a:prstGeom prst="rect">
            <a:avLst/>
          </a:prstGeom>
          <a:noFill/>
        </p:spPr>
      </p:pic>
      <p:pic>
        <p:nvPicPr>
          <p:cNvPr id="51203" name="Picture 3" descr="http://player.myshared.ru/53261/data/images/img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" cy="1685925"/>
          </a:xfrm>
          <a:prstGeom prst="rect">
            <a:avLst/>
          </a:prstGeom>
          <a:noFill/>
        </p:spPr>
      </p:pic>
      <p:pic>
        <p:nvPicPr>
          <p:cNvPr id="51204" name="Picture 4" descr="http://player.myshared.ru/53261/data/images/img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</p:spPr>
      </p:pic>
      <p:pic>
        <p:nvPicPr>
          <p:cNvPr id="51205" name="Picture 5" descr="http://player.myshared.ru/53261/data/images/img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8100" cy="1685925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899592" y="332656"/>
            <a:ext cx="66282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cs typeface="Arial" charset="0"/>
              </a:rPr>
              <a:t>Участники оценочной   деятельности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cs typeface="Arial" charset="0"/>
              </a:rPr>
              <a:t>   </a:t>
            </a:r>
          </a:p>
        </p:txBody>
      </p:sp>
      <p:pic>
        <p:nvPicPr>
          <p:cNvPr id="51207" name="Picture 7" descr="http://player.myshared.ru/53261/data/images/im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38100"/>
          </a:xfrm>
          <a:prstGeom prst="rect">
            <a:avLst/>
          </a:prstGeom>
          <a:noFill/>
        </p:spPr>
      </p:pic>
      <p:pic>
        <p:nvPicPr>
          <p:cNvPr id="51208" name="Picture 8" descr="http://player.myshared.ru/53261/data/images/img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7619" y="2124075"/>
            <a:ext cx="45719" cy="2548834"/>
          </a:xfrm>
          <a:prstGeom prst="rect">
            <a:avLst/>
          </a:prstGeom>
          <a:noFill/>
        </p:spPr>
      </p:pic>
      <p:pic>
        <p:nvPicPr>
          <p:cNvPr id="51209" name="Picture 9" descr="http://player.myshared.ru/53261/data/images/img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" cy="1685925"/>
          </a:xfrm>
          <a:prstGeom prst="rect">
            <a:avLst/>
          </a:prstGeom>
          <a:noFill/>
        </p:spPr>
      </p:pic>
      <p:pic>
        <p:nvPicPr>
          <p:cNvPr id="51210" name="Picture 10" descr="http://player.myshared.ru/53261/data/images/img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</p:spPr>
      </p:pic>
      <p:pic>
        <p:nvPicPr>
          <p:cNvPr id="51211" name="Picture 11" descr="http://player.myshared.ru/53261/data/images/img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8100" cy="16859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1340768"/>
            <a:ext cx="30243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charset="0"/>
                <a:cs typeface="Arial" charset="0"/>
              </a:rPr>
              <a:t>Внутренняя оценка  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cs typeface="Arial" charset="0"/>
              </a:rPr>
              <a:t>-</a:t>
            </a:r>
            <a:r>
              <a:rPr lang="ru-RU" sz="2400" dirty="0" smtClean="0">
                <a:latin typeface="Arial" charset="0"/>
                <a:cs typeface="Arial" charset="0"/>
              </a:rPr>
              <a:t>  образовательное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charset="0"/>
                <a:cs typeface="Arial" charset="0"/>
              </a:rPr>
              <a:t>учреждение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charset="0"/>
                <a:cs typeface="Arial" charset="0"/>
              </a:rPr>
              <a:t>- учитель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charset="0"/>
                <a:cs typeface="Arial" charset="0"/>
              </a:rPr>
              <a:t>- ученики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charset="0"/>
                <a:cs typeface="Arial" charset="0"/>
              </a:rPr>
              <a:t>- родители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66812" y="719137"/>
          <a:ext cx="6810376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316416" cy="5378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3528" y="1772816"/>
          <a:ext cx="592773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63688" y="415697"/>
            <a:ext cx="57606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балл по результатам сдачи экзаменов государственной (итоговой) аттестации в форме ЕГЭ за 2010-2013 гг.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967335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2010-2011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2011-2012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2012-2013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2555776" y="337499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ЕГЭ по русскому языку 20</a:t>
            </a:r>
            <a:r>
              <a:rPr lang="en-US" b="1" dirty="0" smtClean="0"/>
              <a:t>13</a:t>
            </a:r>
            <a:r>
              <a:rPr lang="ru-RU" b="1" dirty="0" smtClean="0"/>
              <a:t>г.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476673"/>
          <a:ext cx="5544616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979712" y="3284984"/>
          <a:ext cx="547260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642</Words>
  <Application>Microsoft Office PowerPoint</Application>
  <PresentationFormat>Экран (4:3)</PresentationFormat>
  <Paragraphs>131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Изящная</vt:lpstr>
      <vt:lpstr>мониторинг - требование ФГОС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Специфика мониторинговых исследований  развития УУД:  </vt:lpstr>
      <vt:lpstr>Литература 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- требование ФГОС</dc:title>
  <dc:creator>Sergej</dc:creator>
  <cp:lastModifiedBy>Sergej</cp:lastModifiedBy>
  <cp:revision>52</cp:revision>
  <dcterms:modified xsi:type="dcterms:W3CDTF">2013-10-26T09:41:00Z</dcterms:modified>
</cp:coreProperties>
</file>