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7" autoAdjust="0"/>
    <p:restoredTop sz="94660"/>
  </p:normalViewPr>
  <p:slideViewPr>
    <p:cSldViewPr>
      <p:cViewPr varScale="1">
        <p:scale>
          <a:sx n="70" d="100"/>
          <a:sy n="70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9E6541-5057-456C-9041-5DCCC562614C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7FB0A8-A7EE-413F-99C3-7194ECACEC2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824" y="188640"/>
            <a:ext cx="8229600" cy="110872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О вреде курения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novosibirsk-news.ru/material_photos/0052/8803/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585690"/>
            <a:ext cx="54578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941168"/>
            <a:ext cx="8229600" cy="1728192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FFFF00"/>
                </a:solidFill>
              </a:rPr>
              <a:t>Презентация к уроку здоровья в 8 классе</a:t>
            </a:r>
          </a:p>
          <a:p>
            <a:pPr algn="l"/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Козлов А.А.</a:t>
            </a:r>
          </a:p>
          <a:p>
            <a:pPr algn="l"/>
            <a:r>
              <a:rPr lang="ru-RU" sz="1600" dirty="0" smtClean="0">
                <a:solidFill>
                  <a:srgbClr val="FFFF00"/>
                </a:solidFill>
                <a:latin typeface="+mn-lt"/>
              </a:rPr>
              <a:t>Учитель биологии ГБОУ лицей №344 Невского района Санкт-Петербурга</a:t>
            </a:r>
            <a:endParaRPr lang="ru-RU" sz="1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13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0334" y="18052"/>
            <a:ext cx="8229600" cy="1143000"/>
          </a:xfrm>
        </p:spPr>
        <p:txBody>
          <a:bodyPr/>
          <a:lstStyle/>
          <a:p>
            <a:r>
              <a:rPr lang="ru-RU" dirty="0" smtClean="0"/>
              <a:t>Из чего состоит сигарета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33647" y="1105031"/>
            <a:ext cx="4040188" cy="3763963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Табак</a:t>
            </a:r>
            <a:r>
              <a:rPr lang="ru-RU" dirty="0" smtClean="0"/>
              <a:t> – однолетнее растение семейства пасленовых, в листьях которого содержится нейротоксический алкалоид </a:t>
            </a:r>
            <a:r>
              <a:rPr lang="ru-RU" b="1" dirty="0" smtClean="0">
                <a:solidFill>
                  <a:srgbClr val="FFFF00"/>
                </a:solidFill>
              </a:rPr>
              <a:t>никотин</a:t>
            </a:r>
            <a:r>
              <a:rPr lang="ru-RU" dirty="0" smtClean="0"/>
              <a:t>. В табачных изделиях содержится </a:t>
            </a:r>
            <a:r>
              <a:rPr lang="ru-RU" dirty="0"/>
              <a:t>б</a:t>
            </a:r>
            <a:r>
              <a:rPr lang="ru-RU" dirty="0" smtClean="0"/>
              <a:t>олее 30 ядовитых веществ: углекислый газ, окись углерода, синильная кислота, аммиак, смолистые вещества, органические кислоты и др. Ученые установили, что извлеченный из 5 сигарет никотин убивает кролика, а и из 100 – лошадь.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35" y="1196752"/>
            <a:ext cx="4104456" cy="273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50301" y="411160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Сигарета состоит из прессованного высушенного табака, в который добавляют </a:t>
            </a:r>
            <a:r>
              <a:rPr lang="ru-RU" b="1" dirty="0" err="1" smtClean="0">
                <a:solidFill>
                  <a:srgbClr val="FFFF00"/>
                </a:solidFill>
              </a:rPr>
              <a:t>ароматизаторы</a:t>
            </a:r>
            <a:r>
              <a:rPr lang="ru-RU" b="1" dirty="0" smtClean="0">
                <a:solidFill>
                  <a:srgbClr val="FFFF00"/>
                </a:solidFill>
              </a:rPr>
              <a:t> и различные добавки для увеличения горючести. «Фильтры», которые используют для уменьшения вредоносной концентрации вдыхаемых ядов, лишь в незначительной степени выполняют эту свою функцию. </a:t>
            </a:r>
          </a:p>
        </p:txBody>
      </p:sp>
      <p:pic>
        <p:nvPicPr>
          <p:cNvPr id="5122" name="Picture 2" descr="http://www.newkosmetic.ru/userdata/images/kosti/kureni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6" y="4681193"/>
            <a:ext cx="3375190" cy="201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НИКОТИНА НА ГОЛОВНОЙ МОЗГ ЧЕЛОВЕКА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33163" y="2990155"/>
            <a:ext cx="4211960" cy="3860543"/>
          </a:xfrm>
        </p:spPr>
        <p:txBody>
          <a:bodyPr>
            <a:normAutofit fontScale="62500" lnSpcReduction="20000"/>
          </a:bodyPr>
          <a:lstStyle/>
          <a:p>
            <a:pPr indent="411480" algn="just"/>
            <a:r>
              <a:rPr lang="ru-RU" dirty="0" smtClean="0"/>
              <a:t>Никотин поступает через альвеолы легких в кровь </a:t>
            </a:r>
            <a:r>
              <a:rPr lang="ru-RU" dirty="0" err="1" smtClean="0"/>
              <a:t>курильшика</a:t>
            </a:r>
            <a:r>
              <a:rPr lang="ru-RU" dirty="0" smtClean="0"/>
              <a:t>, а оттуда разносится по всему организму, поступая, в том числе, в </a:t>
            </a:r>
            <a:r>
              <a:rPr lang="ru-RU" dirty="0"/>
              <a:t>головной мозг. Действие никотина на мозг двухфазное: сначала происходит стимуляция головного мозга, а затем постепенное угнетение. </a:t>
            </a:r>
            <a:r>
              <a:rPr lang="ru-RU" dirty="0" smtClean="0"/>
              <a:t>В начале появляются </a:t>
            </a:r>
            <a:r>
              <a:rPr lang="ru-RU" dirty="0"/>
              <a:t>повышенная возбудимость, улучшение кратковременной памяти, снижается время реакции, улучшается внимание, пропадает чувство тревоги, снижается аппетит, наступает общее расслабление. </a:t>
            </a:r>
            <a:r>
              <a:rPr lang="ru-RU" dirty="0" smtClean="0"/>
              <a:t>Однако </a:t>
            </a:r>
            <a:r>
              <a:rPr lang="ru-RU" dirty="0"/>
              <a:t>все положительные моменты быстро сменяются на противоположные, после того, как концентрация никотина в головном мозге </a:t>
            </a:r>
            <a:r>
              <a:rPr lang="ru-RU" dirty="0" smtClean="0"/>
              <a:t>падает.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indent="411480" algn="just"/>
            <a:r>
              <a:rPr lang="ru-RU" dirty="0" smtClean="0"/>
              <a:t>Никотин начинает действовать на нейроны головного мозга уже через 8-20 секунд после затяжки.  При регулярном курении вещества, образующиеся в организме при действии никотина и создающие положительные эмоции, начинают вырабатываться только после курения. Развивается </a:t>
            </a:r>
            <a:r>
              <a:rPr lang="ru-RU" dirty="0"/>
              <a:t>зависимость, курение переходит в </a:t>
            </a:r>
            <a:r>
              <a:rPr lang="ru-RU" dirty="0" smtClean="0"/>
              <a:t>опасную привычку, которую в настоящее время рассматривают как психическое заболевание.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1908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leistungsoptimierung.ch/data/Fotolia_27633956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1799591" cy="13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96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СЕРДЕЧНО-СОСУДИСТУЮ СИСТЕМУ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-468560" y="2060037"/>
            <a:ext cx="4830688" cy="4525963"/>
          </a:xfrm>
        </p:spPr>
        <p:txBody>
          <a:bodyPr>
            <a:normAutofit fontScale="77500" lnSpcReduction="20000"/>
          </a:bodyPr>
          <a:lstStyle/>
          <a:p>
            <a:pPr indent="411480" algn="just"/>
            <a:r>
              <a:rPr lang="ru-RU" dirty="0"/>
              <a:t>При  курении в кровь поступает большое количество угарного </a:t>
            </a:r>
            <a:r>
              <a:rPr lang="ru-RU" dirty="0" smtClean="0"/>
              <a:t>газа СО, </a:t>
            </a:r>
            <a:r>
              <a:rPr lang="ru-RU" dirty="0"/>
              <a:t>который образует с гемоглобином карбоксигемоглобин - стойкое соединение, которое не участвует  в  транспорте  </a:t>
            </a:r>
            <a:r>
              <a:rPr lang="ru-RU" dirty="0" smtClean="0"/>
              <a:t>кислорода и способствует нарушению тканевого газообмена и формированию атеросклеротических бляшек и тромбов в кровеносных сосудах. Сосуды у курильщика постепенно становятся</a:t>
            </a:r>
            <a:r>
              <a:rPr lang="ru-RU" dirty="0"/>
              <a:t>  менее  эластичными, а просвет их </a:t>
            </a:r>
            <a:r>
              <a:rPr lang="ru-RU" dirty="0" smtClean="0"/>
              <a:t> - более узким. В результате развиваются инфаркты миокарда и облитерирующий эндартериит нижних конечностей -  одна из наиболее частых  причин ампутации ног у молодых людей.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88" y="2276872"/>
            <a:ext cx="428510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www.kvantmed.ru/images/ateroskleroz_rikt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24" y="0"/>
            <a:ext cx="1262876" cy="16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8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ЛЕГКИЕ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97548" y="288612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Влияние курения на легкие определяется следующими факторами:</a:t>
            </a:r>
          </a:p>
          <a:p>
            <a:r>
              <a:rPr lang="ru-RU" dirty="0" smtClean="0"/>
              <a:t>1) </a:t>
            </a:r>
            <a:r>
              <a:rPr lang="ru-RU" dirty="0"/>
              <a:t>В табачном дыму содержится много канцерогенных и других </a:t>
            </a:r>
            <a:r>
              <a:rPr lang="ru-RU" dirty="0" smtClean="0"/>
              <a:t>ядовитых </a:t>
            </a:r>
            <a:r>
              <a:rPr lang="ru-RU" dirty="0"/>
              <a:t>веществ, </a:t>
            </a:r>
            <a:r>
              <a:rPr lang="ru-RU" dirty="0" smtClean="0"/>
              <a:t>например, тяжелые </a:t>
            </a:r>
            <a:r>
              <a:rPr lang="ru-RU" dirty="0"/>
              <a:t>металлы (свинец, кадмий, хром и другие). </a:t>
            </a:r>
            <a:br>
              <a:rPr lang="ru-RU" dirty="0"/>
            </a:br>
            <a:r>
              <a:rPr lang="ru-RU" dirty="0"/>
              <a:t>2) Курение приводит к хроническому раздражению слизистой оболочки дыхательных путей, способствующее возникновению различных заболеваний.  </a:t>
            </a:r>
            <a:br>
              <a:rPr lang="ru-RU" dirty="0"/>
            </a:br>
            <a:r>
              <a:rPr lang="ru-RU" dirty="0"/>
              <a:t>3) Легкие курильщика покрываются смолой, состоящей из различных токсических веществ, которая оказывает отрицательное влияние на весь дыхательный процесс.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1484784"/>
            <a:ext cx="3079795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результате курильщики часто болеют </a:t>
            </a:r>
            <a:r>
              <a:rPr lang="ru-RU" dirty="0"/>
              <a:t>воспалением легких, бронхитом и хронической </a:t>
            </a:r>
            <a:r>
              <a:rPr lang="ru-RU" dirty="0" err="1"/>
              <a:t>обструктивной</a:t>
            </a:r>
            <a:r>
              <a:rPr lang="ru-RU" dirty="0"/>
              <a:t> болезнью </a:t>
            </a:r>
            <a:r>
              <a:rPr lang="ru-RU" dirty="0" smtClean="0"/>
              <a:t>легких. Кроме того, курение является доказанным фактором риска развития 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рака легких </a:t>
            </a:r>
            <a:r>
              <a:rPr lang="ru-RU" dirty="0" smtClean="0"/>
              <a:t>– одного из самых опасных злокачественных новообразований у человека. </a:t>
            </a:r>
            <a:endParaRPr lang="ru-RU" dirty="0"/>
          </a:p>
        </p:txBody>
      </p:sp>
      <p:pic>
        <p:nvPicPr>
          <p:cNvPr id="1028" name="Picture 4" descr="http://www.1tvnet.ru/images/news_pic_kseniya/640.1_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7519"/>
            <a:ext cx="2196972" cy="14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pigram.org.uk/wp-content/uploads/Raul-Lieberwirth-Smo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5078760"/>
            <a:ext cx="2232248" cy="17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98" y="1345543"/>
            <a:ext cx="19621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КОЖУ И ЗУБЫ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b="1" dirty="0">
                <a:solidFill>
                  <a:srgbClr val="FFFF00"/>
                </a:solidFill>
              </a:rPr>
              <a:t>Кожа курильщика </a:t>
            </a:r>
            <a:r>
              <a:rPr lang="ru-RU" dirty="0"/>
              <a:t>быстрее </a:t>
            </a:r>
            <a:r>
              <a:rPr lang="ru-RU" dirty="0" smtClean="0"/>
              <a:t>стареет вследствие образования при курении огромного </a:t>
            </a:r>
            <a:r>
              <a:rPr lang="ru-RU" dirty="0"/>
              <a:t>количества свободных радикалов, которые нарушают метаболизм в тканях, значительно замедляя процесс их восстановления, и повреждают белково-липидные структуры.</a:t>
            </a:r>
          </a:p>
          <a:p>
            <a:r>
              <a:rPr lang="ru-RU" dirty="0"/>
              <a:t>2) Также отрицательное влияние курения проявляется в сужении мелких кровяных сосудов, которые расположены в верхних слоях кожи, что способствует кислородному голоданию и значительному снижению уровня </a:t>
            </a:r>
            <a:r>
              <a:rPr lang="ru-RU" dirty="0" smtClean="0"/>
              <a:t>коллагена. На </a:t>
            </a:r>
            <a:r>
              <a:rPr lang="ru-RU" dirty="0"/>
              <a:t>коже курильщика раньше времени образуются </a:t>
            </a:r>
            <a:r>
              <a:rPr lang="ru-RU" b="1" dirty="0" smtClean="0">
                <a:solidFill>
                  <a:srgbClr val="FFFF00"/>
                </a:solidFill>
              </a:rPr>
              <a:t>морщины</a:t>
            </a:r>
            <a:r>
              <a:rPr lang="ru-RU" dirty="0" smtClean="0"/>
              <a:t>, она </a:t>
            </a:r>
            <a:r>
              <a:rPr lang="ru-RU" dirty="0"/>
              <a:t>теряет </a:t>
            </a:r>
            <a:r>
              <a:rPr lang="ru-RU" dirty="0" smtClean="0"/>
              <a:t>упругость и быстро стареет.</a:t>
            </a:r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9645" y="3284984"/>
            <a:ext cx="3538736" cy="183306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3) Компоненты табачного дыма накапливаются в эмали, вызывая </a:t>
            </a:r>
            <a:r>
              <a:rPr lang="ru-RU" b="1" dirty="0">
                <a:solidFill>
                  <a:srgbClr val="FFFF00"/>
                </a:solidFill>
              </a:rPr>
              <a:t>потемнение зубов</a:t>
            </a:r>
            <a:r>
              <a:rPr lang="ru-RU" dirty="0"/>
              <a:t>, а также нарушают кровообращение в деснах, способствуя развитию </a:t>
            </a:r>
            <a:r>
              <a:rPr lang="ru-RU" b="1" dirty="0">
                <a:solidFill>
                  <a:srgbClr val="FFFF00"/>
                </a:solidFill>
              </a:rPr>
              <a:t>гингивита и пародонтита</a:t>
            </a:r>
            <a:r>
              <a:rPr lang="ru-RU" dirty="0"/>
              <a:t>. В результате курильщики быстрее "теряют" зубы.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91388"/>
            <a:ext cx="3600400" cy="216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59744"/>
            <a:ext cx="2338001" cy="174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portal.radioiasi.ro/public/photos/large/11/photo_40615209_OB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22" y="1567527"/>
            <a:ext cx="2129691" cy="159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КУРЕНИЯ НА ПОЛОВУЮ СИСТЕМУ И ЗДОРОВЬЕ БУДУЩЕГО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844825"/>
            <a:ext cx="4680520" cy="338437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1) У </a:t>
            </a:r>
            <a:r>
              <a:rPr lang="ru-RU" b="1" dirty="0">
                <a:solidFill>
                  <a:srgbClr val="FFFF00"/>
                </a:solidFill>
              </a:rPr>
              <a:t>мужчин </a:t>
            </a:r>
            <a:r>
              <a:rPr lang="ru-RU" dirty="0"/>
              <a:t>курение имеет прямое отношение к развитию импотенции и бесплодия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2) </a:t>
            </a:r>
            <a:r>
              <a:rPr lang="ru-RU" b="1" dirty="0">
                <a:solidFill>
                  <a:srgbClr val="FFFF00"/>
                </a:solidFill>
              </a:rPr>
              <a:t>У женщин </a:t>
            </a:r>
            <a:r>
              <a:rPr lang="ru-RU" dirty="0"/>
              <a:t>курение может препятствовать зачатию, </a:t>
            </a:r>
            <a:r>
              <a:rPr lang="ru-RU" dirty="0" smtClean="0"/>
              <a:t>а во </a:t>
            </a:r>
            <a:r>
              <a:rPr lang="ru-RU" dirty="0"/>
              <a:t>время </a:t>
            </a:r>
            <a:r>
              <a:rPr lang="ru-RU" dirty="0" smtClean="0"/>
              <a:t>беременности оно </a:t>
            </a:r>
            <a:r>
              <a:rPr lang="ru-RU" dirty="0"/>
              <a:t>на 50% увеличивает риск иметь ребёнка с умственной отсталостью, а иногда оборачивается выкидышем, гибелью плода или внезапной смертью младенца. Особенно опасно курение в последние 6 месяцев: “всего” 1 пачка сигарет в день – и родившийся ребёнок почти обязательно (в 85% случаев) будет умственно отсталым, </a:t>
            </a:r>
            <a:r>
              <a:rPr lang="ru-RU" dirty="0" smtClean="0"/>
              <a:t>а, </a:t>
            </a:r>
            <a:r>
              <a:rPr lang="ru-RU" dirty="0"/>
              <a:t>может </a:t>
            </a:r>
            <a:r>
              <a:rPr lang="ru-RU" dirty="0" smtClean="0"/>
              <a:t>быть, </a:t>
            </a:r>
            <a:r>
              <a:rPr lang="ru-RU" dirty="0"/>
              <a:t>ещё и глухим.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3312368" cy="19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988840"/>
            <a:ext cx="2847619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 ПАССИВНОГО КУРЕНИЯ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517232"/>
          </a:xfrm>
        </p:spPr>
        <p:txBody>
          <a:bodyPr>
            <a:normAutofit fontScale="55000" lnSpcReduction="20000"/>
          </a:bodyPr>
          <a:lstStyle/>
          <a:p>
            <a:pPr marL="137160" indent="0" algn="ctr">
              <a:buNone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Краткосрочные последствия пассивного курения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некурящего человека, пробывшего 30 минут в накуренной комнате, количество антиоксидантов (в том числе </a:t>
            </a:r>
            <a:r>
              <a:rPr lang="ru-RU" dirty="0" smtClean="0"/>
              <a:t>витамина </a:t>
            </a:r>
            <a:r>
              <a:rPr lang="ru-RU" dirty="0"/>
              <a:t>С) падает до минимума. Это чревато резким повышением уровня холестерина в крови, уменьшением эластичности сосудов. Что, в свою очередь, может привести к гипертонии, ишемическим болезням сердца и инсультам.</a:t>
            </a:r>
          </a:p>
          <a:p>
            <a:r>
              <a:rPr lang="ru-RU" dirty="0"/>
              <a:t>Покраснение глаз, кашель, боль в горле, головная боль, тошнота и головокружение.</a:t>
            </a:r>
          </a:p>
          <a:p>
            <a:r>
              <a:rPr lang="ru-RU" dirty="0"/>
              <a:t>Ухудшение настроения, депрессивное состояние.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384679"/>
            <a:ext cx="4038600" cy="5445224"/>
          </a:xfrm>
        </p:spPr>
        <p:txBody>
          <a:bodyPr>
            <a:normAutofit fontScale="55000" lnSpcReduction="20000"/>
          </a:bodyPr>
          <a:lstStyle/>
          <a:p>
            <a:pPr marL="137160" indent="0" algn="ctr">
              <a:buNone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Долгосрочные последствия пассивного курения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Развитие рака легкого </a:t>
            </a:r>
            <a:r>
              <a:rPr lang="ru-RU" dirty="0" smtClean="0"/>
              <a:t>возможно при длительном воздействии табачного дыма в помещении.. </a:t>
            </a:r>
            <a:endParaRPr lang="ru-RU" dirty="0"/>
          </a:p>
          <a:p>
            <a:r>
              <a:rPr lang="ru-RU" b="1" dirty="0" smtClean="0">
                <a:solidFill>
                  <a:srgbClr val="FFFF00"/>
                </a:solidFill>
              </a:rPr>
              <a:t>Развитие сердечно </a:t>
            </a:r>
            <a:r>
              <a:rPr lang="ru-RU" b="1" dirty="0">
                <a:solidFill>
                  <a:srgbClr val="FFFF00"/>
                </a:solidFill>
              </a:rPr>
              <a:t>– </a:t>
            </a:r>
            <a:r>
              <a:rPr lang="ru-RU" b="1" dirty="0" smtClean="0">
                <a:solidFill>
                  <a:srgbClr val="FFFF00"/>
                </a:solidFill>
              </a:rPr>
              <a:t>сосудистых заболеваний</a:t>
            </a:r>
            <a:r>
              <a:rPr lang="ru-RU" dirty="0" smtClean="0"/>
              <a:t>. </a:t>
            </a:r>
            <a:r>
              <a:rPr lang="ru-RU" dirty="0"/>
              <a:t>Химические вещества, содержащиеся во вторичном табачном дыме, снижают работоспособность сердечной мышцы, ухудшают кровообращение.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Развитие инсульта</a:t>
            </a:r>
            <a:r>
              <a:rPr lang="ru-RU" dirty="0" smtClean="0"/>
              <a:t>. </a:t>
            </a:r>
            <a:r>
              <a:rPr lang="ru-RU" dirty="0"/>
              <a:t>Длительное пассивное курение на рабочем </a:t>
            </a:r>
            <a:r>
              <a:rPr lang="ru-RU" dirty="0" smtClean="0"/>
              <a:t> месте </a:t>
            </a:r>
            <a:r>
              <a:rPr lang="ru-RU" dirty="0"/>
              <a:t>и в быту может вызвать острое нарушение мозгового кровообращения – инсульт. Вероятность инсульта в таком случае на 42% выше, чем у людей с нормальной средой обитания.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Развитие астмы</a:t>
            </a:r>
            <a:r>
              <a:rPr lang="ru-RU" dirty="0" smtClean="0"/>
              <a:t>. </a:t>
            </a:r>
            <a:r>
              <a:rPr lang="ru-RU" dirty="0"/>
              <a:t>Результаты исследований, проведенных Государственным институтом раковых заболеваний США </a:t>
            </a:r>
            <a:r>
              <a:rPr lang="ru-RU" dirty="0" smtClean="0"/>
              <a:t>показали</a:t>
            </a:r>
            <a:r>
              <a:rPr lang="ru-RU" dirty="0"/>
              <a:t>, что некурящие, подвергающиеся длительному воздействию </a:t>
            </a:r>
            <a:r>
              <a:rPr lang="ru-RU" dirty="0" smtClean="0"/>
              <a:t>табачного дыма на </a:t>
            </a:r>
            <a:r>
              <a:rPr lang="ru-RU" dirty="0"/>
              <a:t>рабочем месте, болеют астмой в два раза чаще, чем другие. В домашней обстановке, где есть хоть один курящий человек, все члены семьи рискуют заболеть в пять раз чаще.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4" y="4365104"/>
            <a:ext cx="311676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93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СКАЖИТЕ КУРЕНИЮ «НЕТ»!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88640"/>
            <a:ext cx="8075240" cy="1374616"/>
          </a:xfrm>
        </p:spPr>
        <p:txBody>
          <a:bodyPr>
            <a:normAutofit fontScale="47500" lnSpcReduction="20000"/>
          </a:bodyPr>
          <a:lstStyle/>
          <a:p>
            <a:pPr marL="137160" indent="0" algn="ctr">
              <a:lnSpc>
                <a:spcPct val="170000"/>
              </a:lnSpc>
              <a:buNone/>
            </a:pPr>
            <a:r>
              <a:rPr lang="ru-RU" b="1" dirty="0">
                <a:solidFill>
                  <a:srgbClr val="FFFF00"/>
                </a:solidFill>
              </a:rPr>
              <a:t>По данным Всемирной Организации Здравоохранения (ВОЗ), с курением связано 87% ежегодной смертности от рака легких, 82% смертей от хронической легочной обструкции (бронхит, эмфизема), а также 21% смертей от сердечно-сосудистых заболеваний. Курение можно сравнить с эпидемией, которая забрала больше человеческих жизней, чем СПИД, войны и геноцид, вместе взятые.</a:t>
            </a:r>
          </a:p>
        </p:txBody>
      </p:sp>
      <p:pic>
        <p:nvPicPr>
          <p:cNvPr id="4101" name="Picture 5" descr="http://myvl.ru/uploads/images/00/05/11/2011/08/12/ea53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24944"/>
            <a:ext cx="3888432" cy="24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4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862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О вреде курения</vt:lpstr>
      <vt:lpstr>Из чего состоит сигарета</vt:lpstr>
      <vt:lpstr>ВЛИЯНИЕ НИКОТИНА НА ГОЛОВНОЙ МОЗГ ЧЕЛОВЕКА</vt:lpstr>
      <vt:lpstr>ВЛИЯНИЕ КУРЕНИЯ НА СЕРДЕЧНО-СОСУДИСТУЮ СИСТЕМУ</vt:lpstr>
      <vt:lpstr>ВЛИЯНИЕ КУРЕНИЯ НА ЛЕГКИЕ</vt:lpstr>
      <vt:lpstr>ВЛИЯНИЕ КУРЕНИЯ НА КОЖУ И ЗУБЫ</vt:lpstr>
      <vt:lpstr>ВЛИЯНИЕ КУРЕНИЯ НА ПОЛОВУЮ СИСТЕМУ И ЗДОРОВЬЕ БУДУЩЕГО РЕБЕНКА</vt:lpstr>
      <vt:lpstr>ВРЕД ПАССИВНОГО КУРЕНИЯ</vt:lpstr>
      <vt:lpstr>СКАЖИТЕ КУРЕНИЮ «НЕТ»!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24</cp:revision>
  <dcterms:created xsi:type="dcterms:W3CDTF">2013-02-24T18:41:42Z</dcterms:created>
  <dcterms:modified xsi:type="dcterms:W3CDTF">2014-09-04T10:25:19Z</dcterms:modified>
</cp:coreProperties>
</file>