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72" r:id="rId5"/>
    <p:sldId id="277" r:id="rId6"/>
    <p:sldId id="257" r:id="rId7"/>
    <p:sldId id="273" r:id="rId8"/>
    <p:sldId id="275" r:id="rId9"/>
    <p:sldId id="259" r:id="rId10"/>
    <p:sldId id="260" r:id="rId11"/>
    <p:sldId id="274" r:id="rId12"/>
    <p:sldId id="276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BF9"/>
    <a:srgbClr val="F9D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8999-C381-48CA-A716-CA7F99A3A8AD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CCB6-C32C-41DB-9471-4F07A3C89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7C39-B9D2-406F-8C42-C25A879F1D8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700C-3274-4493-9478-CF9AC2BD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D814-F18E-4045-85B8-E434F5DD860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0C0D-ABFD-40C3-ADFE-00E5DACE3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7E0D-A4A6-4638-8535-235999B109F6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BE17-724C-46A7-8911-F59E255D6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9A9A-E610-4C20-8E82-4A0038E560B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9CF1-9D34-4227-9AE7-CDE264671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928C-AED3-4103-8971-721B52230224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3B8C-076E-4DB2-955E-85B3A6436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2D89-4859-453D-8F2E-C967A1DE6733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4A0C-56DF-47F2-93E2-29D3DD2C8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BC09-5914-4BD9-BD8D-E3D8A6633105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89C1-770C-447D-B6FF-B36822DE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E61F-DCE7-46C3-995F-93500290FCD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A22F-D763-45F6-80DF-2F8B247A5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E92E-E3B8-4021-9948-AE6DA45D5E93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AF01-FCB1-419E-B6C1-66CAA68D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29CF-BF55-4C42-9A79-4B941DA276D4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D05B-0285-481C-9A40-75F80D6C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E75C-3533-4EFE-B66C-EF2ADE27AE9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9FFA-25D0-4B4B-AAC1-E37AABB4F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E829F-5977-4BCC-83BB-38E615B4AC05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AC6D6-871C-4A20-B3B4-480E0A358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600" b="1" smtClean="0">
                <a:solidFill>
                  <a:schemeClr val="accent1"/>
                </a:solidFill>
              </a:rPr>
              <a:t>Охраняемые растения Подмосковья.</a:t>
            </a:r>
          </a:p>
        </p:txBody>
      </p:sp>
      <p:pic>
        <p:nvPicPr>
          <p:cNvPr id="4" name="Рисунок 3" descr="oblog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9651" y="2277252"/>
            <a:ext cx="2670616" cy="3695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0" y="1571625"/>
            <a:ext cx="2957513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 </a:t>
            </a:r>
            <a:r>
              <a:rPr lang="ru-RU" sz="1800" b="1" u="sng" dirty="0" smtClean="0">
                <a:solidFill>
                  <a:srgbClr val="000000"/>
                </a:solidFill>
              </a:rPr>
              <a:t>Венерин башмачок</a:t>
            </a:r>
            <a:r>
              <a:rPr lang="ru-RU" sz="1800" dirty="0" smtClean="0">
                <a:solidFill>
                  <a:srgbClr val="000000"/>
                </a:solidFill>
              </a:rPr>
              <a:t>-многолетнее травянистое растение, широко распространённое в Евразии от Британский островов до 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Тихого океана.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Строение цветка в основном типично для орхидных, но крупная светло-жёлтая с крапинками губа имеет форму туфельки и закрыта щитковидным стаминодием под которым расположено рыльце.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750" y="214313"/>
            <a:ext cx="8135938" cy="11620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accent1"/>
                </a:solidFill>
              </a:rPr>
              <a:t>Класс однодольные</a:t>
            </a:r>
            <a:br>
              <a:rPr lang="ru-RU" sz="4000" b="1" smtClean="0">
                <a:solidFill>
                  <a:schemeClr val="accent1"/>
                </a:solidFill>
              </a:rPr>
            </a:br>
            <a:r>
              <a:rPr lang="ru-RU" sz="4000" b="1" smtClean="0">
                <a:solidFill>
                  <a:schemeClr val="accent1"/>
                </a:solidFill>
              </a:rPr>
              <a:t>Семейство «Орхидные»</a:t>
            </a:r>
          </a:p>
        </p:txBody>
      </p:sp>
      <p:pic>
        <p:nvPicPr>
          <p:cNvPr id="7" name="Содержимое 6" descr="165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7725"/>
          <a:stretch>
            <a:fillRect/>
          </a:stretch>
        </p:blipFill>
        <p:spPr>
          <a:xfrm rot="21228992">
            <a:off x="565150" y="1714500"/>
            <a:ext cx="4214813" cy="4087813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Класс двудольные </a:t>
            </a:r>
            <a:br>
              <a:rPr lang="ru-RU" sz="4000" smtClean="0"/>
            </a:br>
            <a:r>
              <a:rPr lang="ru-RU" sz="4000" smtClean="0"/>
              <a:t>Семейство злаковые</a:t>
            </a:r>
          </a:p>
        </p:txBody>
      </p:sp>
      <p:sp>
        <p:nvSpPr>
          <p:cNvPr id="24578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200" smtClean="0"/>
              <a:t>Ковыль красивейший</a:t>
            </a:r>
          </a:p>
        </p:txBody>
      </p:sp>
      <p:sp>
        <p:nvSpPr>
          <p:cNvPr id="24579" name="Rectangl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200" smtClean="0"/>
          </a:p>
        </p:txBody>
      </p:sp>
      <p:pic>
        <p:nvPicPr>
          <p:cNvPr id="24580" name="Picture 13" descr="Ковы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773238"/>
            <a:ext cx="47085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1008063" y="2298700"/>
            <a:ext cx="30591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/>
              <a:t>Лимитирующие факторы: Разрушение мест обитания </a:t>
            </a:r>
            <a:br>
              <a:rPr lang="ru-RU" sz="2000"/>
            </a:br>
            <a:r>
              <a:rPr lang="ru-RU" sz="2000"/>
              <a:t>в результате распашки степей и при интенсивном выпасе скота. </a:t>
            </a:r>
            <a:br>
              <a:rPr lang="ru-RU" sz="2000"/>
            </a:br>
            <a:r>
              <a:rPr lang="ru-RU" sz="2000"/>
              <a:t>Меры охраны: Сохранение мест обитания.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Класс однодольные</a:t>
            </a:r>
            <a:br>
              <a:rPr lang="ru-RU" sz="4000" smtClean="0"/>
            </a:br>
            <a:r>
              <a:rPr lang="ru-RU" sz="4000" smtClean="0"/>
              <a:t>Семейство орхидные</a:t>
            </a:r>
          </a:p>
        </p:txBody>
      </p:sp>
      <p:sp>
        <p:nvSpPr>
          <p:cNvPr id="25602" name="Rectangle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200" smtClean="0"/>
          </a:p>
        </p:txBody>
      </p:sp>
      <p:sp>
        <p:nvSpPr>
          <p:cNvPr id="25603" name="Rectangle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200" b="1" smtClean="0"/>
              <a:t>Ятрышник шлемовидный</a:t>
            </a:r>
          </a:p>
          <a:p>
            <a:pPr algn="ctr" eaLnBrk="1" hangingPunct="1"/>
            <a:endParaRPr lang="ru-RU" sz="2200" b="1" smtClean="0"/>
          </a:p>
          <a:p>
            <a:pPr algn="ctr" eaLnBrk="1" hangingPunct="1"/>
            <a:r>
              <a:rPr lang="ru-RU" sz="2200" smtClean="0"/>
              <a:t>Название растения в переводе с латинского языка означает «солдат» и данное растению за сходство цветков с шлемом.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smtClean="0"/>
              <a:t> </a:t>
            </a:r>
          </a:p>
          <a:p>
            <a:pPr algn="ctr" eaLnBrk="1" hangingPunct="1"/>
            <a:endParaRPr lang="ru-RU" sz="2200" smtClean="0"/>
          </a:p>
        </p:txBody>
      </p:sp>
      <p:pic>
        <p:nvPicPr>
          <p:cNvPr id="25604" name="Picture 17" descr="Ятрышник шлемонос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620689"/>
            <a:ext cx="4038600" cy="5703912"/>
          </a:xfrm>
        </p:spPr>
        <p:txBody>
          <a:bodyPr/>
          <a:lstStyle/>
          <a:p>
            <a:r>
              <a:rPr lang="de-DE" dirty="0"/>
              <a:t>К 1-й </a:t>
            </a:r>
            <a:r>
              <a:rPr lang="de-DE" dirty="0" err="1"/>
              <a:t>категории</a:t>
            </a:r>
            <a:r>
              <a:rPr lang="de-DE" dirty="0"/>
              <a:t> (</a:t>
            </a:r>
            <a:r>
              <a:rPr lang="de-DE" dirty="0" err="1"/>
              <a:t>находящиеся</a:t>
            </a:r>
            <a:r>
              <a:rPr lang="de-DE" dirty="0"/>
              <a:t> </a:t>
            </a:r>
            <a:r>
              <a:rPr lang="de-DE" dirty="0" err="1"/>
              <a:t>под</a:t>
            </a:r>
            <a:r>
              <a:rPr lang="de-DE" dirty="0"/>
              <a:t> </a:t>
            </a:r>
            <a:r>
              <a:rPr lang="de-DE" dirty="0" err="1"/>
              <a:t>угрозой</a:t>
            </a:r>
            <a:r>
              <a:rPr lang="de-DE" dirty="0"/>
              <a:t> </a:t>
            </a:r>
            <a:r>
              <a:rPr lang="de-DE" dirty="0" err="1"/>
              <a:t>исчезновения</a:t>
            </a:r>
            <a:r>
              <a:rPr lang="de-DE" dirty="0"/>
              <a:t>) </a:t>
            </a:r>
            <a:r>
              <a:rPr lang="de-DE" dirty="0" err="1"/>
              <a:t>отнесены</a:t>
            </a:r>
            <a:r>
              <a:rPr lang="de-DE" dirty="0"/>
              <a:t> 10 </a:t>
            </a:r>
            <a:r>
              <a:rPr lang="de-DE" dirty="0" err="1"/>
              <a:t>видов</a:t>
            </a:r>
            <a:r>
              <a:rPr lang="de-DE" dirty="0"/>
              <a:t>,  </a:t>
            </a:r>
            <a:r>
              <a:rPr lang="de-DE" dirty="0" err="1"/>
              <a:t>ко</a:t>
            </a:r>
            <a:r>
              <a:rPr lang="de-DE" dirty="0"/>
              <a:t> 2-й </a:t>
            </a:r>
            <a:r>
              <a:rPr lang="de-DE" dirty="0" err="1"/>
              <a:t>категории</a:t>
            </a:r>
            <a:r>
              <a:rPr lang="de-DE" dirty="0"/>
              <a:t> (</a:t>
            </a:r>
            <a:r>
              <a:rPr lang="de-DE" dirty="0" err="1"/>
              <a:t>сокращающиеся</a:t>
            </a:r>
            <a:r>
              <a:rPr lang="de-DE" dirty="0"/>
              <a:t> в </a:t>
            </a:r>
            <a:r>
              <a:rPr lang="de-DE" dirty="0" err="1"/>
              <a:t>численности</a:t>
            </a:r>
            <a:r>
              <a:rPr lang="de-DE" dirty="0"/>
              <a:t>) - 6 </a:t>
            </a:r>
            <a:r>
              <a:rPr lang="de-DE" dirty="0" err="1"/>
              <a:t>видов</a:t>
            </a:r>
            <a:r>
              <a:rPr lang="de-DE" dirty="0"/>
              <a:t>, к 4-й </a:t>
            </a:r>
            <a:r>
              <a:rPr lang="de-DE" dirty="0" err="1"/>
              <a:t>категории</a:t>
            </a:r>
            <a:r>
              <a:rPr lang="de-DE" dirty="0"/>
              <a:t> (</a:t>
            </a:r>
            <a:r>
              <a:rPr lang="de-DE" dirty="0" err="1"/>
              <a:t>неопределенного</a:t>
            </a:r>
            <a:r>
              <a:rPr lang="de-DE" dirty="0"/>
              <a:t> </a:t>
            </a:r>
            <a:r>
              <a:rPr lang="de-DE" dirty="0" err="1"/>
              <a:t>статуса</a:t>
            </a:r>
            <a:r>
              <a:rPr lang="de-DE" dirty="0"/>
              <a:t>) - 2 </a:t>
            </a:r>
            <a:r>
              <a:rPr lang="de-DE" dirty="0" err="1"/>
              <a:t>вида</a:t>
            </a:r>
            <a:r>
              <a:rPr lang="de-DE" dirty="0"/>
              <a:t>, </a:t>
            </a:r>
            <a:r>
              <a:rPr lang="de-DE" dirty="0" err="1"/>
              <a:t>один</a:t>
            </a:r>
            <a:r>
              <a:rPr lang="de-DE" dirty="0"/>
              <a:t> </a:t>
            </a:r>
            <a:r>
              <a:rPr lang="de-DE" dirty="0" err="1"/>
              <a:t>вид</a:t>
            </a:r>
            <a:r>
              <a:rPr lang="de-DE" dirty="0"/>
              <a:t> </a:t>
            </a:r>
            <a:r>
              <a:rPr lang="de-DE" dirty="0" err="1"/>
              <a:t>отнесен</a:t>
            </a:r>
            <a:r>
              <a:rPr lang="de-DE" dirty="0"/>
              <a:t> к 0-й </a:t>
            </a:r>
            <a:r>
              <a:rPr lang="de-DE" dirty="0" err="1"/>
              <a:t>категории</a:t>
            </a:r>
            <a:r>
              <a:rPr lang="de-DE" dirty="0"/>
              <a:t> (</a:t>
            </a:r>
            <a:r>
              <a:rPr lang="de-DE" dirty="0" err="1"/>
              <a:t>возможно</a:t>
            </a:r>
            <a:r>
              <a:rPr lang="de-DE" dirty="0"/>
              <a:t> </a:t>
            </a:r>
            <a:r>
              <a:rPr lang="de-DE" dirty="0" err="1"/>
              <a:t>исчезнувшие</a:t>
            </a:r>
            <a:r>
              <a:rPr lang="de-DE" dirty="0"/>
              <a:t>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680520" cy="5472608"/>
          </a:xfrm>
        </p:spPr>
      </p:pic>
    </p:spTree>
    <p:extLst>
      <p:ext uri="{BB962C8B-B14F-4D97-AF65-F5344CB8AC3E}">
        <p14:creationId xmlns:p14="http://schemas.microsoft.com/office/powerpoint/2010/main" val="14281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Вывод: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2200" smtClean="0"/>
              <a:t> В целом состояние видов, включенных в Красную книгу РФ, на территории Московской области вызывает тревогу. Все они нуждаются в особом внимании и специальных программах по их изучению и охране на территории области.</a:t>
            </a:r>
          </a:p>
        </p:txBody>
      </p:sp>
      <p:pic>
        <p:nvPicPr>
          <p:cNvPr id="26627" name="Picture 6" descr="C:\Documents and Settings\Администратор\Мои документы\Мои рисунки\blume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96975"/>
            <a:ext cx="1881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Documents and Settings\Администратор\Мои документы\Мои рисунки\3222756_883617_549795_541654_3203134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3429000"/>
            <a:ext cx="2009775" cy="242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r>
              <a:rPr lang="ru-RU" sz="3200" b="1" smtClean="0"/>
              <a:t>Охраняется «Красной книгой» </a:t>
            </a:r>
          </a:p>
          <a:p>
            <a:r>
              <a:rPr lang="ru-RU" sz="3200" b="1" smtClean="0"/>
              <a:t>Столько редких животных и птиц.</a:t>
            </a:r>
          </a:p>
          <a:p>
            <a:r>
              <a:rPr lang="ru-RU" sz="3200" b="1" smtClean="0"/>
              <a:t>Чтобы выжил простор многоликий, </a:t>
            </a:r>
          </a:p>
          <a:p>
            <a:r>
              <a:rPr lang="ru-RU" sz="3200" b="1" smtClean="0"/>
              <a:t>Ради света грядущих зарниц.</a:t>
            </a:r>
          </a:p>
          <a:p>
            <a:r>
              <a:rPr lang="ru-RU" sz="3200" b="1" smtClean="0"/>
              <a:t>Чтоб пустыни нагрянуть не смели, </a:t>
            </a:r>
          </a:p>
          <a:p>
            <a:r>
              <a:rPr lang="ru-RU" sz="3200" b="1" smtClean="0"/>
              <a:t>Чтобы души не стали пусты,</a:t>
            </a:r>
          </a:p>
          <a:p>
            <a:r>
              <a:rPr lang="ru-RU" sz="3200" b="1" smtClean="0"/>
              <a:t>Охраняются звери.</a:t>
            </a:r>
          </a:p>
          <a:p>
            <a:r>
              <a:rPr lang="ru-RU" sz="3200" b="1" smtClean="0"/>
              <a:t>Охраняются змеи.</a:t>
            </a:r>
          </a:p>
          <a:p>
            <a:r>
              <a:rPr lang="ru-RU" sz="3200" b="1" smtClean="0"/>
              <a:t>Охраняются и цветы.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Цель проекта:</a:t>
            </a:r>
          </a:p>
        </p:txBody>
      </p:sp>
      <p:sp>
        <p:nvSpPr>
          <p:cNvPr id="1536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chemeClr val="accent1"/>
                </a:solidFill>
              </a:rPr>
              <a:t>Формирование  бережного отношения к природе на основе  представления о </a:t>
            </a:r>
            <a:r>
              <a:rPr lang="ru-RU" sz="2800" smtClean="0">
                <a:solidFill>
                  <a:schemeClr val="accent1"/>
                </a:solidFill>
              </a:rPr>
              <a:t>растениях и  занесённых в Красную книгу </a:t>
            </a:r>
            <a:r>
              <a:rPr lang="de-DE" sz="2800" smtClean="0">
                <a:solidFill>
                  <a:schemeClr val="accent1"/>
                </a:solidFill>
              </a:rPr>
              <a:t> </a:t>
            </a:r>
            <a:r>
              <a:rPr lang="ru-RU" sz="2800" smtClean="0">
                <a:solidFill>
                  <a:schemeClr val="accent1"/>
                </a:solidFill>
              </a:rPr>
              <a:t>Московской области.</a:t>
            </a:r>
            <a:r>
              <a:rPr lang="de-DE" sz="2800" smtClean="0">
                <a:solidFill>
                  <a:schemeClr val="accent1"/>
                </a:solidFill>
              </a:rPr>
              <a:t> </a:t>
            </a:r>
            <a:endParaRPr lang="ru-RU" sz="2800" smtClean="0">
              <a:solidFill>
                <a:schemeClr val="accent1"/>
              </a:solidFill>
            </a:endParaRPr>
          </a:p>
        </p:txBody>
      </p:sp>
      <p:sp>
        <p:nvSpPr>
          <p:cNvPr id="15363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endParaRPr lang="ru-RU" sz="2200" smtClean="0"/>
          </a:p>
        </p:txBody>
      </p:sp>
      <p:pic>
        <p:nvPicPr>
          <p:cNvPr id="15364" name="Picture 12" descr="поляны Венериного башмачка. Подножье горы Ольховая. Лазовский район. |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49275"/>
            <a:ext cx="41624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/>
            <a:r>
              <a:rPr lang="ru-RU" b="1" smtClean="0">
                <a:solidFill>
                  <a:schemeClr val="accent2"/>
                </a:solidFill>
              </a:rPr>
              <a:t>Задачи:</a:t>
            </a:r>
          </a:p>
        </p:txBody>
      </p:sp>
      <p:sp>
        <p:nvSpPr>
          <p:cNvPr id="16386" name="Rectangle 5"/>
          <p:cNvSpPr>
            <a:spLocks noGrp="1"/>
          </p:cNvSpPr>
          <p:nvPr>
            <p:ph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endParaRPr lang="ru-RU" sz="2200" smtClean="0"/>
          </a:p>
        </p:txBody>
      </p:sp>
      <p:sp>
        <p:nvSpPr>
          <p:cNvPr id="1638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1"/>
                </a:solidFill>
              </a:rPr>
              <a:t>1. </a:t>
            </a:r>
            <a:r>
              <a:rPr lang="de-DE" sz="2800" smtClean="0">
                <a:solidFill>
                  <a:schemeClr val="accent1"/>
                </a:solidFill>
              </a:rPr>
              <a:t>Расширение кругозора</a:t>
            </a:r>
            <a:r>
              <a:rPr lang="ru-RU" sz="2800" smtClean="0">
                <a:solidFill>
                  <a:schemeClr val="accent1"/>
                </a:solidFill>
              </a:rPr>
              <a:t> знаний</a:t>
            </a:r>
            <a:r>
              <a:rPr lang="de-DE" sz="2800" smtClean="0">
                <a:solidFill>
                  <a:schemeClr val="accent1"/>
                </a:solidFill>
              </a:rPr>
              <a:t> о природе</a:t>
            </a:r>
            <a:r>
              <a:rPr lang="ru-RU" sz="2800" smtClean="0">
                <a:solidFill>
                  <a:schemeClr val="accent1"/>
                </a:solidFill>
              </a:rPr>
              <a:t> родного края.</a:t>
            </a:r>
          </a:p>
          <a:p>
            <a:pPr eaLnBrk="1" hangingPunct="1"/>
            <a:r>
              <a:rPr lang="ru-RU" sz="2800" smtClean="0">
                <a:solidFill>
                  <a:schemeClr val="accent1"/>
                </a:solidFill>
              </a:rPr>
              <a:t>2. Изучить лекарственные растения Подмосковья.</a:t>
            </a:r>
          </a:p>
        </p:txBody>
      </p:sp>
      <p:pic>
        <p:nvPicPr>
          <p:cNvPr id="16388" name="Picture 8" descr="image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32861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1"/>
                </a:solidFill>
              </a:rPr>
              <a:t>Страницы красной книги.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1"/>
                </a:solidFill>
              </a:rPr>
              <a:t>черная </a:t>
            </a:r>
            <a:r>
              <a:rPr lang="ru-RU" smtClean="0">
                <a:solidFill>
                  <a:schemeClr val="accent1"/>
                </a:solidFill>
              </a:rPr>
              <a:t>– содержит названия исчезнувших видов; </a:t>
            </a:r>
            <a:endParaRPr lang="ru-RU" b="1" smtClean="0">
              <a:solidFill>
                <a:schemeClr val="accent1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accent1"/>
                </a:solidFill>
              </a:rPr>
              <a:t>красная</a:t>
            </a:r>
            <a:r>
              <a:rPr lang="ru-RU" smtClean="0">
                <a:solidFill>
                  <a:schemeClr val="accent1"/>
                </a:solidFill>
              </a:rPr>
              <a:t> – находящихся на грани исчезновения;</a:t>
            </a:r>
          </a:p>
          <a:p>
            <a:pPr eaLnBrk="1" hangingPunct="1"/>
            <a:r>
              <a:rPr lang="ru-RU" smtClean="0">
                <a:solidFill>
                  <a:schemeClr val="accent1"/>
                </a:solidFill>
              </a:rPr>
              <a:t> </a:t>
            </a:r>
            <a:r>
              <a:rPr lang="ru-RU" b="1" smtClean="0">
                <a:solidFill>
                  <a:schemeClr val="accent1"/>
                </a:solidFill>
              </a:rPr>
              <a:t>желтая </a:t>
            </a:r>
            <a:r>
              <a:rPr lang="ru-RU" smtClean="0">
                <a:solidFill>
                  <a:schemeClr val="accent1"/>
                </a:solidFill>
              </a:rPr>
              <a:t>– названия видов, численность которых восстанавливается, благодаря вмешательству человека;</a:t>
            </a:r>
            <a:endParaRPr lang="ru-RU" b="1" smtClean="0">
              <a:solidFill>
                <a:schemeClr val="accent1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accent1"/>
                </a:solidFill>
              </a:rPr>
              <a:t> зеленая</a:t>
            </a:r>
            <a:r>
              <a:rPr lang="ru-RU" smtClean="0">
                <a:solidFill>
                  <a:schemeClr val="accent1"/>
                </a:solidFill>
              </a:rPr>
              <a:t> – перечень малоизученных видов;</a:t>
            </a:r>
          </a:p>
          <a:p>
            <a:pPr eaLnBrk="1" hangingPunct="1"/>
            <a:r>
              <a:rPr lang="ru-RU" smtClean="0">
                <a:solidFill>
                  <a:schemeClr val="accent1"/>
                </a:solidFill>
              </a:rPr>
              <a:t> </a:t>
            </a:r>
            <a:r>
              <a:rPr lang="ru-RU" b="1" smtClean="0">
                <a:solidFill>
                  <a:schemeClr val="accent1"/>
                </a:solidFill>
              </a:rPr>
              <a:t>белая </a:t>
            </a:r>
            <a:r>
              <a:rPr lang="ru-RU" smtClean="0">
                <a:solidFill>
                  <a:schemeClr val="accent1"/>
                </a:solidFill>
              </a:rPr>
              <a:t>– практически не изученных видов животных и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1"/>
                </a:solidFill>
              </a:rPr>
              <a:t>Московской области, приняты шесть категорий, в целом сходных с теми, что используются в Красной книге России:</a:t>
            </a:r>
          </a:p>
        </p:txBody>
      </p:sp>
      <p:sp>
        <p:nvSpPr>
          <p:cNvPr id="1843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de-DE" sz="2200" b="1" dirty="0" smtClean="0">
                <a:solidFill>
                  <a:schemeClr val="bg1"/>
                </a:solidFill>
              </a:rPr>
              <a:t>0</a:t>
            </a:r>
            <a:r>
              <a:rPr lang="de-DE" sz="2200" dirty="0" smtClean="0">
                <a:solidFill>
                  <a:schemeClr val="bg1"/>
                </a:solidFill>
              </a:rPr>
              <a:t> –  вероятно </a:t>
            </a:r>
            <a:r>
              <a:rPr lang="ru-RU" sz="2200" dirty="0" smtClean="0">
                <a:solidFill>
                  <a:schemeClr val="bg1"/>
                </a:solidFill>
              </a:rPr>
              <a:t>исчезнувшие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1</a:t>
            </a:r>
            <a:r>
              <a:rPr lang="de-DE" sz="2200" dirty="0" smtClean="0">
                <a:solidFill>
                  <a:schemeClr val="bg1"/>
                </a:solidFill>
              </a:rPr>
              <a:t> –  </a:t>
            </a:r>
            <a:r>
              <a:rPr lang="de-DE" sz="2200" dirty="0" err="1" smtClean="0">
                <a:solidFill>
                  <a:schemeClr val="bg1"/>
                </a:solidFill>
              </a:rPr>
              <a:t>находящиеся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под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угрозой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исчезновения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таксоны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2</a:t>
            </a:r>
            <a:r>
              <a:rPr lang="de-DE" sz="2200" dirty="0" smtClean="0">
                <a:solidFill>
                  <a:schemeClr val="bg1"/>
                </a:solidFill>
              </a:rPr>
              <a:t> –  </a:t>
            </a:r>
            <a:r>
              <a:rPr lang="de-DE" sz="2200" dirty="0" err="1" smtClean="0">
                <a:solidFill>
                  <a:schemeClr val="bg1"/>
                </a:solidFill>
              </a:rPr>
              <a:t>сокращающиеся</a:t>
            </a:r>
            <a:r>
              <a:rPr lang="de-DE" sz="2200" dirty="0" smtClean="0">
                <a:solidFill>
                  <a:schemeClr val="bg1"/>
                </a:solidFill>
              </a:rPr>
              <a:t> в </a:t>
            </a:r>
            <a:r>
              <a:rPr lang="de-DE" sz="2200" dirty="0" err="1" smtClean="0">
                <a:solidFill>
                  <a:schemeClr val="bg1"/>
                </a:solidFill>
              </a:rPr>
              <a:t>численности</a:t>
            </a:r>
            <a:r>
              <a:rPr lang="de-DE" sz="2200" dirty="0" smtClean="0">
                <a:solidFill>
                  <a:schemeClr val="bg1"/>
                </a:solidFill>
              </a:rPr>
              <a:t> (</a:t>
            </a:r>
            <a:r>
              <a:rPr lang="de-DE" sz="2200" dirty="0" err="1" smtClean="0">
                <a:solidFill>
                  <a:schemeClr val="bg1"/>
                </a:solidFill>
              </a:rPr>
              <a:t>уязвимые</a:t>
            </a:r>
            <a:r>
              <a:rPr lang="de-DE" sz="2200" dirty="0" smtClean="0">
                <a:solidFill>
                  <a:schemeClr val="bg1"/>
                </a:solidFill>
              </a:rPr>
              <a:t>)  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3</a:t>
            </a:r>
            <a:r>
              <a:rPr lang="de-DE" sz="2200" dirty="0" smtClean="0">
                <a:solidFill>
                  <a:schemeClr val="bg1"/>
                </a:solidFill>
              </a:rPr>
              <a:t> –  </a:t>
            </a:r>
            <a:r>
              <a:rPr lang="de-DE" sz="2200" dirty="0" err="1" smtClean="0">
                <a:solidFill>
                  <a:schemeClr val="bg1"/>
                </a:solidFill>
              </a:rPr>
              <a:t>редкие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характеризующиеся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dirty="0" err="1" smtClean="0">
                <a:solidFill>
                  <a:schemeClr val="bg1"/>
                </a:solidFill>
              </a:rPr>
              <a:t>повышенной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чувствительностью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4</a:t>
            </a:r>
            <a:r>
              <a:rPr lang="de-DE" sz="2200" dirty="0" smtClean="0">
                <a:solidFill>
                  <a:schemeClr val="bg1"/>
                </a:solidFill>
              </a:rPr>
              <a:t> –  </a:t>
            </a:r>
            <a:r>
              <a:rPr lang="de-DE" sz="2200" dirty="0" err="1" smtClean="0">
                <a:solidFill>
                  <a:schemeClr val="bg1"/>
                </a:solidFill>
              </a:rPr>
              <a:t>неопределенно</a:t>
            </a:r>
            <a:r>
              <a:rPr lang="ru-RU" sz="2200" dirty="0" smtClean="0">
                <a:solidFill>
                  <a:schemeClr val="bg1"/>
                </a:solidFill>
              </a:rPr>
              <a:t>е количество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  </a:t>
            </a:r>
            <a:r>
              <a:rPr lang="de-DE" sz="2200" b="1" dirty="0" smtClean="0">
                <a:solidFill>
                  <a:schemeClr val="bg1"/>
                </a:solidFill>
              </a:rPr>
              <a:t>5</a:t>
            </a:r>
            <a:r>
              <a:rPr lang="de-DE" sz="2200" dirty="0" smtClean="0">
                <a:solidFill>
                  <a:schemeClr val="bg1"/>
                </a:solidFill>
              </a:rPr>
              <a:t> –  </a:t>
            </a:r>
            <a:r>
              <a:rPr lang="de-DE" sz="2200" dirty="0" err="1" smtClean="0">
                <a:solidFill>
                  <a:schemeClr val="bg1"/>
                </a:solidFill>
              </a:rPr>
              <a:t>восстанавливающиеся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  <p:pic>
        <p:nvPicPr>
          <p:cNvPr id="18435" name="Содержимое 4" descr="Convallari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89138"/>
            <a:ext cx="4537075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000250" y="285750"/>
            <a:ext cx="5884863" cy="11620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accent2"/>
                </a:solidFill>
              </a:rPr>
              <a:t>Класс Двудольные</a:t>
            </a:r>
            <a:br>
              <a:rPr lang="ru-RU" sz="4000" b="1" smtClean="0">
                <a:solidFill>
                  <a:schemeClr val="accent2"/>
                </a:solidFill>
              </a:rPr>
            </a:br>
            <a:r>
              <a:rPr lang="ru-RU" sz="4000" b="1" smtClean="0">
                <a:solidFill>
                  <a:schemeClr val="accent2"/>
                </a:solidFill>
              </a:rPr>
              <a:t>Семейство«Розоцветные»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1844675"/>
            <a:ext cx="2928938" cy="295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chemeClr val="tx1"/>
                </a:solidFill>
              </a:rPr>
              <a:t>Кизильник алаунский или среднерусский</a:t>
            </a:r>
          </a:p>
          <a:p>
            <a:pPr algn="ctr" eaLnBrk="1" hangingPunct="1">
              <a:defRPr/>
            </a:pPr>
            <a:r>
              <a:rPr lang="ru-RU" sz="2400" b="1" smtClean="0">
                <a:solidFill>
                  <a:schemeClr val="tx1"/>
                </a:solidFill>
              </a:rPr>
              <a:t>Является эндемиком Средней полосы России.</a:t>
            </a:r>
          </a:p>
        </p:txBody>
      </p:sp>
      <p:pic>
        <p:nvPicPr>
          <p:cNvPr id="12" name="Содержимое 11" descr="post-22374-12496758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Класс двудольные </a:t>
            </a:r>
            <a:br>
              <a:rPr lang="ru-RU" sz="3600" b="1" smtClean="0"/>
            </a:br>
            <a:r>
              <a:rPr lang="ru-RU" sz="3600" b="1" smtClean="0"/>
              <a:t>Семейство кувшинковые</a:t>
            </a:r>
          </a:p>
        </p:txBody>
      </p:sp>
      <p:sp>
        <p:nvSpPr>
          <p:cNvPr id="20482" name="Rectang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200" smtClean="0"/>
          </a:p>
        </p:txBody>
      </p:sp>
      <p:sp>
        <p:nvSpPr>
          <p:cNvPr id="20483" name="Rectangle 6"/>
          <p:cNvSpPr>
            <a:spLocks noGrp="1"/>
          </p:cNvSpPr>
          <p:nvPr>
            <p:ph type="body" sz="half" idx="2"/>
          </p:nvPr>
        </p:nvSpPr>
        <p:spPr>
          <a:xfrm>
            <a:off x="5219700" y="1935163"/>
            <a:ext cx="3744913" cy="4389437"/>
          </a:xfrm>
        </p:spPr>
        <p:txBody>
          <a:bodyPr/>
          <a:lstStyle/>
          <a:p>
            <a:pPr algn="ctr" eaLnBrk="1" hangingPunct="1"/>
            <a:r>
              <a:rPr lang="ru-RU" sz="2200" b="1" smtClean="0"/>
              <a:t>Кувшинка  чистобелая или белоснежная (БЕЛАЯ ЛИЛИЯ)</a:t>
            </a:r>
            <a:r>
              <a:rPr lang="ru-RU" sz="2200" smtClean="0"/>
              <a:t> </a:t>
            </a:r>
          </a:p>
          <a:p>
            <a:pPr algn="ctr" eaLnBrk="1" hangingPunct="1"/>
            <a:r>
              <a:rPr lang="ru-RU" sz="2200" smtClean="0"/>
              <a:t>Цветки чистобелой кувшинки каждое утро всплывют на поверхность и раскрываются около 7 часов, а вечером закрываются и уходят под воду. </a:t>
            </a:r>
          </a:p>
        </p:txBody>
      </p:sp>
      <p:pic>
        <p:nvPicPr>
          <p:cNvPr id="20484" name="Picture 10" descr="50216a21b81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46799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Класс однодольные. </a:t>
            </a:r>
            <a:br>
              <a:rPr lang="ru-RU" sz="4000" smtClean="0"/>
            </a:br>
            <a:r>
              <a:rPr lang="ru-RU" sz="4000" smtClean="0"/>
              <a:t>Семейство касатиковые</a:t>
            </a:r>
          </a:p>
        </p:txBody>
      </p:sp>
      <p:sp>
        <p:nvSpPr>
          <p:cNvPr id="21506" name="Rectang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200" smtClean="0"/>
          </a:p>
        </p:txBody>
      </p:sp>
      <p:sp>
        <p:nvSpPr>
          <p:cNvPr id="21507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200" b="1" smtClean="0"/>
              <a:t>Ирис безлистный</a:t>
            </a:r>
          </a:p>
          <a:p>
            <a:pPr algn="ctr" eaLnBrk="1" hangingPunct="1"/>
            <a:r>
              <a:rPr lang="ru-RU" sz="2200" smtClean="0"/>
              <a:t>Многолетнее растение с тонким корневищем до 2 см толщиной. Листья линейно-мечевидные до 45 см длиной, часто серповидно изогнутые, на концах сужены в остроконечие. К зиме листья отмирают, за что вид был назван безлистным.  </a:t>
            </a:r>
          </a:p>
        </p:txBody>
      </p:sp>
      <p:pic>
        <p:nvPicPr>
          <p:cNvPr id="21508" name="Picture 8" descr="Ирис безлист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36718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11188" y="428625"/>
            <a:ext cx="7777162" cy="928688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chemeClr val="accent1"/>
                </a:solidFill>
              </a:rPr>
              <a:t>Класс однодольные</a:t>
            </a:r>
            <a:br>
              <a:rPr lang="ru-RU" sz="4400" b="1" smtClean="0">
                <a:solidFill>
                  <a:schemeClr val="accent1"/>
                </a:solidFill>
              </a:rPr>
            </a:br>
            <a:r>
              <a:rPr lang="ru-RU" sz="4400" b="1" smtClean="0">
                <a:solidFill>
                  <a:schemeClr val="accent1"/>
                </a:solidFill>
              </a:rPr>
              <a:t>Семейство «Лилейные»</a:t>
            </a:r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340768"/>
            <a:ext cx="4040188" cy="51133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Рябчик русский.</a:t>
            </a:r>
          </a:p>
          <a:p>
            <a:pPr marL="0" indent="0" algn="ctr"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  Данный вид находится на грани вымирания и занесен в Красную книгу.</a:t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Отдельные представители этого вида обитают в окрестностях      </a:t>
            </a:r>
          </a:p>
          <a:p>
            <a:pPr marL="0" indent="0" algn="ctr"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г. Протвино</a:t>
            </a:r>
          </a:p>
        </p:txBody>
      </p:sp>
      <p:pic>
        <p:nvPicPr>
          <p:cNvPr id="7" name="Содержимое 6" descr="post-17068-120619144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643050"/>
            <a:ext cx="3571900" cy="4757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336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Охраняемые растения Подмосковья.</vt:lpstr>
      <vt:lpstr>Цель проекта:</vt:lpstr>
      <vt:lpstr>Задачи:</vt:lpstr>
      <vt:lpstr>Страницы красной книги.</vt:lpstr>
      <vt:lpstr>Московской области, приняты шесть категорий, в целом сходных с теми, что используются в Красной книге России:</vt:lpstr>
      <vt:lpstr>Класс Двудольные Семейство«Розоцветные»</vt:lpstr>
      <vt:lpstr>Класс двудольные  Семейство кувшинковые</vt:lpstr>
      <vt:lpstr>Класс однодольные.  Семейство касатиковые</vt:lpstr>
      <vt:lpstr>Класс однодольные Семейство «Лилейные»</vt:lpstr>
      <vt:lpstr>Класс однодольные Семейство «Орхидные»</vt:lpstr>
      <vt:lpstr>Класс двудольные  Семейство злаковые</vt:lpstr>
      <vt:lpstr>Класс однодольные Семейство орхидные</vt:lpstr>
      <vt:lpstr>Презентация PowerPoint</vt:lpstr>
      <vt:lpstr>Вывод: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Московской области.</dc:title>
  <dc:creator>Serg</dc:creator>
  <cp:lastModifiedBy>ludash</cp:lastModifiedBy>
  <cp:revision>19</cp:revision>
  <dcterms:created xsi:type="dcterms:W3CDTF">2013-03-02T12:00:53Z</dcterms:created>
  <dcterms:modified xsi:type="dcterms:W3CDTF">2013-04-09T05:52:44Z</dcterms:modified>
</cp:coreProperties>
</file>