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96" r:id="rId2"/>
    <p:sldId id="297" r:id="rId3"/>
    <p:sldId id="274" r:id="rId4"/>
    <p:sldId id="276" r:id="rId5"/>
    <p:sldId id="277" r:id="rId6"/>
    <p:sldId id="278" r:id="rId7"/>
    <p:sldId id="279" r:id="rId8"/>
    <p:sldId id="280" r:id="rId9"/>
    <p:sldId id="294" r:id="rId10"/>
    <p:sldId id="293" r:id="rId11"/>
    <p:sldId id="286" r:id="rId12"/>
    <p:sldId id="287" r:id="rId13"/>
    <p:sldId id="288" r:id="rId14"/>
    <p:sldId id="292" r:id="rId15"/>
    <p:sldId id="29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8000"/>
    <a:srgbClr val="40458C"/>
    <a:srgbClr val="000000"/>
    <a:srgbClr val="FFAD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433" autoAdjust="0"/>
  </p:normalViewPr>
  <p:slideViewPr>
    <p:cSldViewPr snapToGrid="0">
      <p:cViewPr varScale="1">
        <p:scale>
          <a:sx n="94" d="100"/>
          <a:sy n="94" d="100"/>
        </p:scale>
        <p:origin x="-204" y="-108"/>
      </p:cViewPr>
      <p:guideLst>
        <p:guide orient="horz" pos="2123"/>
        <p:guide pos="2881"/>
      </p:guideLst>
    </p:cSldViewPr>
  </p:slideViewPr>
  <p:outlineViewPr>
    <p:cViewPr>
      <p:scale>
        <a:sx n="33" d="100"/>
        <a:sy n="33" d="100"/>
      </p:scale>
      <p:origin x="246" y="21312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866E36-9DB6-44CA-B941-5870F591B9AA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9051C1-5CAE-42AE-B815-1C1B5302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68E8-2318-424D-A136-E8DE4FE67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9FD1E-8E2F-4842-8B43-15CEF0559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0DC39-A678-4E03-97DB-3546E9F32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BD0B-5B33-41CA-9282-A4AB00A80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0214-9DC1-4DC4-9392-7DCB97E7B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158E0-EF3E-4B42-874B-00316CC26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6489E-CF31-46BE-8D6B-7044568D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E769-163D-4738-A4CA-D822EAC23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EF17A-72AB-400D-B4E8-CE04B9C11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20729-1CE1-4676-BE3E-803E15DB9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E0CD-53A8-4E5E-A734-BBCECEF25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0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5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0BD6C7-4BCD-4FEE-8974-EF9076095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териалы за 07.11.2009 &quot; ALLDAY - народный сайт о диза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198880"/>
            <a:ext cx="51206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Задачи на смекалку </a:t>
            </a:r>
          </a:p>
          <a:p>
            <a:pPr algn="ctr"/>
            <a:r>
              <a:rPr lang="ru-RU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5 – 6 класс</a:t>
            </a:r>
          </a:p>
          <a:p>
            <a:pPr algn="ctr"/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/>
            </a:r>
            <a:b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Интеллектуальное воспитание</a:t>
            </a:r>
          </a:p>
          <a:p>
            <a:pPr algn="ctr"/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/>
            </a:r>
            <a:b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Артеева Елена Сергеевна</a:t>
            </a:r>
            <a:b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учитель математики</a:t>
            </a:r>
            <a:b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МБОУ «Лицей № 1, г.Инты»</a:t>
            </a:r>
          </a:p>
          <a:p>
            <a:pPr algn="ctr"/>
            <a:endParaRPr lang="ru-RU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GothicC" pitchFamily="82" charset="0"/>
            </a:endParaRPr>
          </a:p>
          <a:p>
            <a:pPr algn="ctr"/>
            <a:endParaRPr lang="ru-RU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guiatGothicC" pitchFamily="82" charset="0"/>
            </a:endParaRPr>
          </a:p>
          <a:p>
            <a:pPr algn="ctr"/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/>
            </a:r>
            <a:b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sz="20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г.Инта</a:t>
            </a:r>
            <a:br>
              <a:rPr lang="ru-RU" sz="20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</a:br>
            <a:r>
              <a:rPr lang="ru-RU" sz="20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GothicC" pitchFamily="82" charset="0"/>
              </a:rPr>
              <a:t>2014г.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BenguiatGothicC" pitchFamily="82" charset="0"/>
              </a:rPr>
              <a:t>Используемые материалы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BenguiatGothicC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832" y="1769100"/>
            <a:ext cx="7841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И.Ф. </a:t>
            </a:r>
            <a:r>
              <a:rPr lang="ru-RU" dirty="0" err="1" smtClean="0"/>
              <a:t>Шарыгин</a:t>
            </a:r>
            <a:r>
              <a:rPr lang="ru-RU" dirty="0" smtClean="0"/>
              <a:t>, </a:t>
            </a:r>
            <a:r>
              <a:rPr lang="ru-RU" dirty="0" err="1" smtClean="0"/>
              <a:t>А.В.Шевкин</a:t>
            </a:r>
            <a:r>
              <a:rPr lang="ru-RU" dirty="0" smtClean="0"/>
              <a:t> «Задачи на смекалку 5-6 классы», Изд. «Просвещение», Москва,2014.</a:t>
            </a:r>
            <a:endParaRPr lang="ru-RU" dirty="0"/>
          </a:p>
        </p:txBody>
      </p:sp>
      <p:pic>
        <p:nvPicPr>
          <p:cNvPr id="4" name="Picture 12" descr="Обсуждение участника:ELENABEL - Wiki-Сибири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3148" y="3141406"/>
            <a:ext cx="3242452" cy="2431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2"/>
          <p:cNvGrpSpPr/>
          <p:nvPr/>
        </p:nvGrpSpPr>
        <p:grpSpPr>
          <a:xfrm>
            <a:off x="732902" y="304048"/>
            <a:ext cx="1896461" cy="1551201"/>
            <a:chOff x="928210" y="1759985"/>
            <a:chExt cx="1896461" cy="1551201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2586546" y="1844767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0</a:t>
              </a:r>
              <a:endParaRPr lang="ru-RU" sz="1600" dirty="0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556227" y="1857761"/>
              <a:ext cx="238126" cy="2460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7</a:t>
              </a:r>
              <a:endParaRPr lang="ru-RU" sz="1600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178173" y="1857761"/>
              <a:ext cx="238125" cy="2460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1</a:t>
              </a:r>
              <a:endParaRPr lang="ru-RU" sz="1600" dirty="0"/>
            </a:p>
          </p:txBody>
        </p:sp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970301" y="1848882"/>
              <a:ext cx="245940" cy="2817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400" dirty="0" smtClean="0"/>
                <a:t>3</a:t>
              </a:r>
              <a:endParaRPr lang="ru-RU" sz="14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06762" y="175998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+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801566" y="1777741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 dirty="0"/>
            </a:p>
          </p:txBody>
        </p:sp>
        <p:grpSp>
          <p:nvGrpSpPr>
            <p:cNvPr id="9" name="Группа 51"/>
            <p:cNvGrpSpPr/>
            <p:nvPr/>
          </p:nvGrpSpPr>
          <p:grpSpPr>
            <a:xfrm>
              <a:off x="928210" y="2354789"/>
              <a:ext cx="1479426" cy="956397"/>
              <a:chOff x="928210" y="2354789"/>
              <a:chExt cx="1479426" cy="956397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28210" y="2475082"/>
                <a:ext cx="246063" cy="246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2</a:t>
                </a:r>
                <a:endParaRPr lang="ru-RU" sz="1600" dirty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1565830" y="3061008"/>
                <a:ext cx="238125" cy="246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5</a:t>
                </a:r>
                <a:endParaRPr lang="ru-RU" sz="1600" dirty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2160958" y="3052130"/>
                <a:ext cx="238125" cy="2460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9</a:t>
                </a:r>
                <a:endParaRPr lang="ru-RU" sz="1600" dirty="0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962149" y="3065124"/>
                <a:ext cx="238125" cy="2460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4</a:t>
                </a:r>
                <a:endParaRPr lang="ru-RU" sz="1600" dirty="0"/>
              </a:p>
            </p:txBody>
          </p:sp>
          <p:sp>
            <p:nvSpPr>
              <p:cNvPr id="14" name="Rectangle 2"/>
              <p:cNvSpPr>
                <a:spLocks noChangeArrowheads="1"/>
              </p:cNvSpPr>
              <p:nvPr/>
            </p:nvSpPr>
            <p:spPr bwMode="auto">
              <a:xfrm>
                <a:off x="1565614" y="2479198"/>
                <a:ext cx="238125" cy="2460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6</a:t>
                </a:r>
                <a:endParaRPr lang="ru-RU" sz="1600" dirty="0"/>
              </a:p>
            </p:txBody>
          </p:sp>
          <p:sp>
            <p:nvSpPr>
              <p:cNvPr id="15" name="Rectangle 3"/>
              <p:cNvSpPr>
                <a:spLocks noChangeArrowheads="1"/>
              </p:cNvSpPr>
              <p:nvPr/>
            </p:nvSpPr>
            <p:spPr bwMode="auto">
              <a:xfrm>
                <a:off x="2169511" y="2470320"/>
                <a:ext cx="238125" cy="2460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8</a:t>
                </a:r>
                <a:endParaRPr lang="ru-RU" sz="1600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197884" y="23547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+</a:t>
                </a:r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819321" y="2372545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=</a:t>
                </a:r>
                <a:endParaRPr lang="ru-RU" dirty="0"/>
              </a:p>
            </p:txBody>
          </p:sp>
        </p:grpSp>
      </p:grpSp>
      <p:sp>
        <p:nvSpPr>
          <p:cNvPr id="146" name="Прямоугольник 145"/>
          <p:cNvSpPr/>
          <p:nvPr/>
        </p:nvSpPr>
        <p:spPr>
          <a:xfrm>
            <a:off x="1020331" y="152916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endParaRPr lang="ru-RU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1615134" y="15114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=</a:t>
            </a:r>
            <a:endParaRPr lang="ru-RU" dirty="0"/>
          </a:p>
        </p:txBody>
      </p:sp>
      <p:grpSp>
        <p:nvGrpSpPr>
          <p:cNvPr id="166" name="Группа 165"/>
          <p:cNvGrpSpPr/>
          <p:nvPr/>
        </p:nvGrpSpPr>
        <p:grpSpPr>
          <a:xfrm>
            <a:off x="4092606" y="328474"/>
            <a:ext cx="1988598" cy="1609092"/>
            <a:chOff x="2890175" y="259658"/>
            <a:chExt cx="1896461" cy="1677907"/>
          </a:xfrm>
        </p:grpSpPr>
        <p:grpSp>
          <p:nvGrpSpPr>
            <p:cNvPr id="34" name="Группа 52"/>
            <p:cNvGrpSpPr/>
            <p:nvPr/>
          </p:nvGrpSpPr>
          <p:grpSpPr>
            <a:xfrm>
              <a:off x="2890175" y="259658"/>
              <a:ext cx="1896461" cy="1551201"/>
              <a:chOff x="928210" y="1759985"/>
              <a:chExt cx="1896461" cy="1551201"/>
            </a:xfrm>
          </p:grpSpPr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2586546" y="1844767"/>
                <a:ext cx="238125" cy="322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0</a:t>
                </a:r>
                <a:endParaRPr lang="ru-RU" sz="1600" dirty="0"/>
              </a:p>
            </p:txBody>
          </p:sp>
          <p:sp>
            <p:nvSpPr>
              <p:cNvPr id="36" name="Rectangle 4"/>
              <p:cNvSpPr>
                <a:spLocks noChangeArrowheads="1"/>
              </p:cNvSpPr>
              <p:nvPr/>
            </p:nvSpPr>
            <p:spPr bwMode="auto">
              <a:xfrm>
                <a:off x="1556227" y="1857761"/>
                <a:ext cx="238126" cy="3002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6</a:t>
                </a:r>
                <a:endParaRPr lang="ru-RU" sz="1600" dirty="0"/>
              </a:p>
            </p:txBody>
          </p:sp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2178173" y="1857760"/>
                <a:ext cx="238125" cy="30954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600" dirty="0" smtClean="0"/>
                  <a:t>1</a:t>
                </a:r>
                <a:endParaRPr lang="ru-RU" sz="1600" dirty="0"/>
              </a:p>
            </p:txBody>
          </p:sp>
          <p:sp>
            <p:nvSpPr>
              <p:cNvPr id="38" name="Rectangle 1"/>
              <p:cNvSpPr>
                <a:spLocks noChangeArrowheads="1"/>
              </p:cNvSpPr>
              <p:nvPr/>
            </p:nvSpPr>
            <p:spPr bwMode="auto">
              <a:xfrm>
                <a:off x="970301" y="1848882"/>
                <a:ext cx="245940" cy="3276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u-RU" sz="1400" dirty="0" smtClean="0"/>
                  <a:t>4</a:t>
                </a:r>
                <a:endParaRPr lang="ru-RU" sz="1400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206762" y="1759985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+</a:t>
                </a:r>
                <a:endParaRPr lang="ru-RU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801566" y="1777741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=</a:t>
                </a:r>
                <a:endParaRPr lang="ru-RU" dirty="0"/>
              </a:p>
            </p:txBody>
          </p:sp>
          <p:grpSp>
            <p:nvGrpSpPr>
              <p:cNvPr id="41" name="Группа 51"/>
              <p:cNvGrpSpPr/>
              <p:nvPr/>
            </p:nvGrpSpPr>
            <p:grpSpPr>
              <a:xfrm>
                <a:off x="928210" y="2354789"/>
                <a:ext cx="1479426" cy="956397"/>
                <a:chOff x="928210" y="2354789"/>
                <a:chExt cx="1479426" cy="956397"/>
              </a:xfrm>
            </p:grpSpPr>
            <p:sp>
              <p:nvSpPr>
                <p:cNvPr id="42" name="Rectangle 7"/>
                <p:cNvSpPr>
                  <a:spLocks noChangeArrowheads="1"/>
                </p:cNvSpPr>
                <p:nvPr/>
              </p:nvSpPr>
              <p:spPr bwMode="auto">
                <a:xfrm>
                  <a:off x="928210" y="2475082"/>
                  <a:ext cx="246063" cy="2460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600" dirty="0" smtClean="0"/>
                    <a:t>3</a:t>
                  </a:r>
                  <a:endParaRPr lang="ru-RU" sz="1600" dirty="0"/>
                </a:p>
              </p:txBody>
            </p:sp>
            <p:sp>
              <p:nvSpPr>
                <p:cNvPr id="43" name="Rectangle 9"/>
                <p:cNvSpPr>
                  <a:spLocks noChangeArrowheads="1"/>
                </p:cNvSpPr>
                <p:nvPr/>
              </p:nvSpPr>
              <p:spPr bwMode="auto">
                <a:xfrm>
                  <a:off x="1565830" y="3061008"/>
                  <a:ext cx="238125" cy="2460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600" dirty="0" smtClean="0"/>
                    <a:t>7</a:t>
                  </a:r>
                  <a:endParaRPr lang="ru-RU" sz="1600" dirty="0"/>
                </a:p>
              </p:txBody>
            </p:sp>
            <p:sp>
              <p:nvSpPr>
                <p:cNvPr id="44" name="Rectangle 10"/>
                <p:cNvSpPr>
                  <a:spLocks noChangeArrowheads="1"/>
                </p:cNvSpPr>
                <p:nvPr/>
              </p:nvSpPr>
              <p:spPr bwMode="auto">
                <a:xfrm>
                  <a:off x="2160958" y="3052130"/>
                  <a:ext cx="238125" cy="2460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600" dirty="0" smtClean="0"/>
                    <a:t>9</a:t>
                  </a:r>
                  <a:endParaRPr lang="ru-RU" sz="1600" dirty="0"/>
                </a:p>
              </p:txBody>
            </p:sp>
            <p:sp>
              <p:nvSpPr>
                <p:cNvPr id="45" name="Rectangle 6"/>
                <p:cNvSpPr>
                  <a:spLocks noChangeArrowheads="1"/>
                </p:cNvSpPr>
                <p:nvPr/>
              </p:nvSpPr>
              <p:spPr bwMode="auto">
                <a:xfrm>
                  <a:off x="962149" y="3065124"/>
                  <a:ext cx="238125" cy="2460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600" dirty="0" smtClean="0"/>
                    <a:t>2</a:t>
                  </a:r>
                  <a:endParaRPr lang="ru-RU" sz="1600" dirty="0"/>
                </a:p>
              </p:txBody>
            </p:sp>
            <p:sp>
              <p:nvSpPr>
                <p:cNvPr id="46" name="Rectangle 2"/>
                <p:cNvSpPr>
                  <a:spLocks noChangeArrowheads="1"/>
                </p:cNvSpPr>
                <p:nvPr/>
              </p:nvSpPr>
              <p:spPr bwMode="auto">
                <a:xfrm>
                  <a:off x="1565614" y="2479198"/>
                  <a:ext cx="238125" cy="2460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600" dirty="0" smtClean="0"/>
                    <a:t>5</a:t>
                  </a:r>
                  <a:endParaRPr lang="ru-RU" sz="1600" dirty="0"/>
                </a:p>
              </p:txBody>
            </p:sp>
            <p:sp>
              <p:nvSpPr>
                <p:cNvPr id="47" name="Rectangle 3"/>
                <p:cNvSpPr>
                  <a:spLocks noChangeArrowheads="1"/>
                </p:cNvSpPr>
                <p:nvPr/>
              </p:nvSpPr>
              <p:spPr bwMode="auto">
                <a:xfrm>
                  <a:off x="2169511" y="2470320"/>
                  <a:ext cx="238125" cy="2460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600" dirty="0" smtClean="0"/>
                    <a:t>8</a:t>
                  </a:r>
                  <a:endParaRPr lang="ru-RU" sz="1600" dirty="0"/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1197884" y="2354789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b="1" dirty="0" smtClean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+</a:t>
                  </a:r>
                  <a:endParaRPr lang="ru-RU" dirty="0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1819321" y="2372545"/>
                  <a:ext cx="3385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b="1" dirty="0" smtClean="0"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=</a:t>
                  </a:r>
                  <a:endParaRPr lang="ru-RU" dirty="0"/>
                </a:p>
              </p:txBody>
            </p:sp>
          </p:grpSp>
        </p:grpSp>
        <p:sp>
          <p:nvSpPr>
            <p:cNvPr id="164" name="Прямоугольник 163"/>
            <p:cNvSpPr/>
            <p:nvPr/>
          </p:nvSpPr>
          <p:spPr>
            <a:xfrm>
              <a:off x="3177604" y="147590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+</a:t>
              </a:r>
              <a:endParaRPr lang="ru-RU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3772408" y="14403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=</a:t>
              </a:r>
              <a:endParaRPr lang="ru-RU" dirty="0"/>
            </a:p>
          </p:txBody>
        </p:sp>
      </p:grpSp>
      <p:sp>
        <p:nvSpPr>
          <p:cNvPr id="167" name="Прямоугольник 166"/>
          <p:cNvSpPr/>
          <p:nvPr/>
        </p:nvSpPr>
        <p:spPr>
          <a:xfrm>
            <a:off x="2924642" y="889973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  <p:grpSp>
        <p:nvGrpSpPr>
          <p:cNvPr id="168" name="Группа 167"/>
          <p:cNvGrpSpPr/>
          <p:nvPr/>
        </p:nvGrpSpPr>
        <p:grpSpPr>
          <a:xfrm>
            <a:off x="1917577" y="2396663"/>
            <a:ext cx="3586579" cy="1222607"/>
            <a:chOff x="3604334" y="1864002"/>
            <a:chExt cx="3586579" cy="1222607"/>
          </a:xfrm>
        </p:grpSpPr>
        <p:sp>
          <p:nvSpPr>
            <p:cNvPr id="169" name="Rectangle 8"/>
            <p:cNvSpPr>
              <a:spLocks noChangeArrowheads="1"/>
            </p:cNvSpPr>
            <p:nvPr/>
          </p:nvSpPr>
          <p:spPr bwMode="auto">
            <a:xfrm>
              <a:off x="4017331" y="1872880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3</a:t>
              </a:r>
              <a:endParaRPr lang="ru-RU" sz="1600" dirty="0"/>
            </a:p>
          </p:txBody>
        </p:sp>
        <p:sp>
          <p:nvSpPr>
            <p:cNvPr id="170" name="Rectangle 8"/>
            <p:cNvSpPr>
              <a:spLocks noChangeArrowheads="1"/>
            </p:cNvSpPr>
            <p:nvPr/>
          </p:nvSpPr>
          <p:spPr bwMode="auto">
            <a:xfrm>
              <a:off x="4407948" y="1872880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9</a:t>
              </a:r>
              <a:endParaRPr lang="ru-RU" sz="1600" dirty="0"/>
            </a:p>
          </p:txBody>
        </p:sp>
        <p:sp>
          <p:nvSpPr>
            <p:cNvPr id="171" name="Rectangle 8"/>
            <p:cNvSpPr>
              <a:spLocks noChangeArrowheads="1"/>
            </p:cNvSpPr>
            <p:nvPr/>
          </p:nvSpPr>
          <p:spPr bwMode="auto">
            <a:xfrm>
              <a:off x="4407948" y="2325641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2</a:t>
              </a:r>
              <a:endParaRPr lang="ru-RU" sz="1600" dirty="0"/>
            </a:p>
          </p:txBody>
        </p:sp>
        <p:sp>
          <p:nvSpPr>
            <p:cNvPr id="172" name="Rectangle 8"/>
            <p:cNvSpPr>
              <a:spLocks noChangeArrowheads="1"/>
            </p:cNvSpPr>
            <p:nvPr/>
          </p:nvSpPr>
          <p:spPr bwMode="auto">
            <a:xfrm>
              <a:off x="6236748" y="1864002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1</a:t>
              </a:r>
              <a:endParaRPr lang="ru-RU" sz="1600" dirty="0"/>
            </a:p>
          </p:txBody>
        </p:sp>
        <p:sp>
          <p:nvSpPr>
            <p:cNvPr id="173" name="Rectangle 8"/>
            <p:cNvSpPr>
              <a:spLocks noChangeArrowheads="1"/>
            </p:cNvSpPr>
            <p:nvPr/>
          </p:nvSpPr>
          <p:spPr bwMode="auto">
            <a:xfrm>
              <a:off x="6716142" y="1864002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5</a:t>
              </a:r>
              <a:endParaRPr lang="ru-RU" sz="1600" dirty="0"/>
            </a:p>
          </p:txBody>
        </p:sp>
        <p:sp>
          <p:nvSpPr>
            <p:cNvPr id="174" name="Rectangle 8"/>
            <p:cNvSpPr>
              <a:spLocks noChangeArrowheads="1"/>
            </p:cNvSpPr>
            <p:nvPr/>
          </p:nvSpPr>
          <p:spPr bwMode="auto">
            <a:xfrm>
              <a:off x="6707264" y="2281252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4</a:t>
              </a:r>
              <a:endParaRPr lang="ru-RU" sz="1600" dirty="0"/>
            </a:p>
          </p:txBody>
        </p:sp>
        <p:sp>
          <p:nvSpPr>
            <p:cNvPr id="175" name="Rectangle 8"/>
            <p:cNvSpPr>
              <a:spLocks noChangeArrowheads="1"/>
            </p:cNvSpPr>
            <p:nvPr/>
          </p:nvSpPr>
          <p:spPr bwMode="auto">
            <a:xfrm>
              <a:off x="3999575" y="2840546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7</a:t>
              </a:r>
              <a:endParaRPr lang="ru-RU" sz="1600" dirty="0"/>
            </a:p>
          </p:txBody>
        </p:sp>
        <p:sp>
          <p:nvSpPr>
            <p:cNvPr id="176" name="Rectangle 8"/>
            <p:cNvSpPr>
              <a:spLocks noChangeArrowheads="1"/>
            </p:cNvSpPr>
            <p:nvPr/>
          </p:nvSpPr>
          <p:spPr bwMode="auto">
            <a:xfrm>
              <a:off x="4390193" y="2831668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8</a:t>
              </a:r>
              <a:endParaRPr lang="ru-RU" sz="1600" dirty="0"/>
            </a:p>
          </p:txBody>
        </p:sp>
        <p:sp>
          <p:nvSpPr>
            <p:cNvPr id="177" name="Rectangle 8"/>
            <p:cNvSpPr>
              <a:spLocks noChangeArrowheads="1"/>
            </p:cNvSpPr>
            <p:nvPr/>
          </p:nvSpPr>
          <p:spPr bwMode="auto">
            <a:xfrm>
              <a:off x="6254503" y="2831668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6</a:t>
              </a:r>
              <a:endParaRPr lang="ru-RU" sz="1600" dirty="0"/>
            </a:p>
          </p:txBody>
        </p:sp>
        <p:sp>
          <p:nvSpPr>
            <p:cNvPr id="178" name="Rectangle 8"/>
            <p:cNvSpPr>
              <a:spLocks noChangeArrowheads="1"/>
            </p:cNvSpPr>
            <p:nvPr/>
          </p:nvSpPr>
          <p:spPr bwMode="auto">
            <a:xfrm>
              <a:off x="6689509" y="2813913"/>
              <a:ext cx="238125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600" dirty="0" smtClean="0"/>
                <a:t>0</a:t>
              </a:r>
              <a:endParaRPr lang="ru-RU" sz="1600" dirty="0"/>
            </a:p>
          </p:txBody>
        </p:sp>
        <p:cxnSp>
          <p:nvCxnSpPr>
            <p:cNvPr id="179" name="Прямая соединительная линия 178"/>
            <p:cNvCxnSpPr/>
            <p:nvPr/>
          </p:nvCxnSpPr>
          <p:spPr bwMode="auto">
            <a:xfrm flipV="1">
              <a:off x="6072326" y="2734322"/>
              <a:ext cx="1118587" cy="88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Прямая соединительная линия 179"/>
            <p:cNvCxnSpPr/>
            <p:nvPr/>
          </p:nvCxnSpPr>
          <p:spPr bwMode="auto">
            <a:xfrm flipV="1">
              <a:off x="3792245" y="2744679"/>
              <a:ext cx="1118587" cy="88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Умножение 181"/>
            <p:cNvSpPr/>
            <p:nvPr/>
          </p:nvSpPr>
          <p:spPr>
            <a:xfrm>
              <a:off x="3604334" y="2299318"/>
              <a:ext cx="266330" cy="221941"/>
            </a:xfrm>
            <a:prstGeom prst="mathMultiply">
              <a:avLst/>
            </a:prstGeom>
            <a:solidFill>
              <a:srgbClr val="000000"/>
            </a:solidFill>
            <a:ln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u="sng" dirty="0" smtClean="0"/>
            </a:p>
          </p:txBody>
        </p:sp>
        <p:sp>
          <p:nvSpPr>
            <p:cNvPr id="183" name="Умножение 182"/>
            <p:cNvSpPr/>
            <p:nvPr/>
          </p:nvSpPr>
          <p:spPr>
            <a:xfrm>
              <a:off x="5922886" y="2212021"/>
              <a:ext cx="266330" cy="221941"/>
            </a:xfrm>
            <a:prstGeom prst="mathMultiply">
              <a:avLst/>
            </a:prstGeom>
            <a:solidFill>
              <a:srgbClr val="000000"/>
            </a:solidFill>
            <a:ln cmpd="sng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u="sng" dirty="0" smtClean="0"/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889139" y="4734140"/>
            <a:ext cx="3434286" cy="832158"/>
            <a:chOff x="889139" y="4734140"/>
            <a:chExt cx="3434286" cy="832158"/>
          </a:xfrm>
        </p:grpSpPr>
        <p:sp>
          <p:nvSpPr>
            <p:cNvPr id="185" name="Rectangle 15"/>
            <p:cNvSpPr>
              <a:spLocks noChangeArrowheads="1"/>
            </p:cNvSpPr>
            <p:nvPr/>
          </p:nvSpPr>
          <p:spPr bwMode="auto">
            <a:xfrm>
              <a:off x="889139" y="5133634"/>
              <a:ext cx="282713" cy="388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86" name="Rectangle 16"/>
            <p:cNvSpPr>
              <a:spLocks noChangeArrowheads="1"/>
            </p:cNvSpPr>
            <p:nvPr/>
          </p:nvSpPr>
          <p:spPr bwMode="auto">
            <a:xfrm>
              <a:off x="1315267" y="5142512"/>
              <a:ext cx="291591" cy="388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87" name="Rectangle 17"/>
            <p:cNvSpPr>
              <a:spLocks noChangeArrowheads="1"/>
            </p:cNvSpPr>
            <p:nvPr/>
          </p:nvSpPr>
          <p:spPr bwMode="auto">
            <a:xfrm>
              <a:off x="1776906" y="5142513"/>
              <a:ext cx="273835" cy="4060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88" name="Rectangle 18"/>
            <p:cNvSpPr>
              <a:spLocks noChangeArrowheads="1"/>
            </p:cNvSpPr>
            <p:nvPr/>
          </p:nvSpPr>
          <p:spPr bwMode="auto">
            <a:xfrm>
              <a:off x="2211912" y="5142512"/>
              <a:ext cx="264957" cy="3971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-</a:t>
              </a:r>
              <a:endParaRPr lang="ru-RU" dirty="0"/>
            </a:p>
          </p:txBody>
        </p:sp>
        <p:sp>
          <p:nvSpPr>
            <p:cNvPr id="189" name="Rectangle 19"/>
            <p:cNvSpPr>
              <a:spLocks noChangeArrowheads="1"/>
            </p:cNvSpPr>
            <p:nvPr/>
          </p:nvSpPr>
          <p:spPr bwMode="auto">
            <a:xfrm>
              <a:off x="2575896" y="5133634"/>
              <a:ext cx="264958" cy="4060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90" name="Rectangle 20"/>
            <p:cNvSpPr>
              <a:spLocks noChangeArrowheads="1"/>
            </p:cNvSpPr>
            <p:nvPr/>
          </p:nvSpPr>
          <p:spPr bwMode="auto">
            <a:xfrm>
              <a:off x="2939881" y="5124757"/>
              <a:ext cx="282713" cy="423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91" name="Rectangle 21"/>
            <p:cNvSpPr>
              <a:spLocks noChangeArrowheads="1"/>
            </p:cNvSpPr>
            <p:nvPr/>
          </p:nvSpPr>
          <p:spPr bwMode="auto">
            <a:xfrm>
              <a:off x="3223966" y="4734140"/>
              <a:ext cx="273836" cy="4237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192" name="Rectangle 22"/>
            <p:cNvSpPr>
              <a:spLocks noChangeArrowheads="1"/>
            </p:cNvSpPr>
            <p:nvPr/>
          </p:nvSpPr>
          <p:spPr bwMode="auto">
            <a:xfrm>
              <a:off x="3641219" y="5124757"/>
              <a:ext cx="309344" cy="4415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=</a:t>
              </a:r>
              <a:endParaRPr lang="ru-RU" dirty="0"/>
            </a:p>
          </p:txBody>
        </p:sp>
        <p:sp>
          <p:nvSpPr>
            <p:cNvPr id="193" name="Rectangle 23"/>
            <p:cNvSpPr>
              <a:spLocks noChangeArrowheads="1"/>
            </p:cNvSpPr>
            <p:nvPr/>
          </p:nvSpPr>
          <p:spPr bwMode="auto">
            <a:xfrm>
              <a:off x="4058468" y="5115879"/>
              <a:ext cx="264957" cy="4415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</p:grpSp>
      <p:sp>
        <p:nvSpPr>
          <p:cNvPr id="195" name="Прямоугольник 194"/>
          <p:cNvSpPr/>
          <p:nvPr/>
        </p:nvSpPr>
        <p:spPr>
          <a:xfrm>
            <a:off x="0" y="108739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№1. </a:t>
            </a:r>
            <a:endParaRPr lang="ru-RU" dirty="0"/>
          </a:p>
        </p:txBody>
      </p:sp>
      <p:sp>
        <p:nvSpPr>
          <p:cNvPr id="196" name="Прямоугольник 195"/>
          <p:cNvSpPr/>
          <p:nvPr/>
        </p:nvSpPr>
        <p:spPr>
          <a:xfrm>
            <a:off x="165962" y="449430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№2. </a:t>
            </a:r>
            <a:endParaRPr lang="ru-RU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7214826" y="77456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3 </a:t>
            </a:r>
            <a:endParaRPr lang="ru-RU" dirty="0"/>
          </a:p>
        </p:txBody>
      </p:sp>
      <p:sp>
        <p:nvSpPr>
          <p:cNvPr id="198" name="Стрелка влево 197"/>
          <p:cNvSpPr/>
          <p:nvPr/>
        </p:nvSpPr>
        <p:spPr>
          <a:xfrm>
            <a:off x="6356411" y="648070"/>
            <a:ext cx="816746" cy="917079"/>
          </a:xfrm>
          <a:prstGeom prst="leftArrow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u="sng" dirty="0" smtClean="0"/>
          </a:p>
        </p:txBody>
      </p:sp>
      <p:sp>
        <p:nvSpPr>
          <p:cNvPr id="199" name="Стрелка влево 198"/>
          <p:cNvSpPr/>
          <p:nvPr/>
        </p:nvSpPr>
        <p:spPr>
          <a:xfrm>
            <a:off x="6383046" y="2496105"/>
            <a:ext cx="747204" cy="917079"/>
          </a:xfrm>
          <a:prstGeom prst="leftArrow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u="sng" dirty="0" smtClean="0"/>
          </a:p>
        </p:txBody>
      </p:sp>
      <p:sp>
        <p:nvSpPr>
          <p:cNvPr id="200" name="Прямоугольник 199"/>
          <p:cNvSpPr/>
          <p:nvPr/>
        </p:nvSpPr>
        <p:spPr>
          <a:xfrm>
            <a:off x="7262916" y="2718773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4</a:t>
            </a:r>
            <a:endParaRPr lang="ru-RU" dirty="0"/>
          </a:p>
        </p:txBody>
      </p:sp>
      <p:sp>
        <p:nvSpPr>
          <p:cNvPr id="201" name="Прямоугольник 200"/>
          <p:cNvSpPr/>
          <p:nvPr/>
        </p:nvSpPr>
        <p:spPr>
          <a:xfrm>
            <a:off x="7723631" y="6101166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" action="ppaction://hlinksldjump"/>
              </a:rPr>
              <a:t>назад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0151" y="2182004"/>
          <a:ext cx="771489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628"/>
                <a:gridCol w="1734628"/>
                <a:gridCol w="2037272"/>
                <a:gridCol w="22083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8126</a:t>
                      </a:r>
                    </a:p>
                    <a:p>
                      <a:r>
                        <a:rPr lang="ru-RU" sz="3200" b="1" u="sng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8126</a:t>
                      </a:r>
                      <a:endParaRPr lang="ru-RU" sz="32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16252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6823</a:t>
                      </a:r>
                    </a:p>
                    <a:p>
                      <a:r>
                        <a:rPr lang="ru-RU" sz="3200" b="1" u="sng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6823</a:t>
                      </a:r>
                      <a:endParaRPr lang="ru-RU" sz="32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13646</a:t>
                      </a:r>
                      <a:endParaRPr lang="ru-RU" sz="3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85679</a:t>
                      </a:r>
                    </a:p>
                    <a:p>
                      <a:r>
                        <a:rPr lang="ru-RU" sz="3200" b="1" u="sng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85679</a:t>
                      </a:r>
                      <a:endParaRPr lang="ru-RU" sz="32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171358	</a:t>
                      </a:r>
                    </a:p>
                    <a:p>
                      <a:endParaRPr lang="ru-RU" sz="3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НЕТ РЕШЕНИЯ</a:t>
                      </a:r>
                      <a:endParaRPr lang="ru-RU" sz="28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люс 2"/>
          <p:cNvSpPr/>
          <p:nvPr/>
        </p:nvSpPr>
        <p:spPr>
          <a:xfrm>
            <a:off x="845305" y="2561333"/>
            <a:ext cx="310718" cy="355106"/>
          </a:xfrm>
          <a:prstGeom prst="mathPlus">
            <a:avLst/>
          </a:prstGeom>
          <a:solidFill>
            <a:srgbClr val="40458C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2653977" y="2567084"/>
            <a:ext cx="310718" cy="355106"/>
          </a:xfrm>
          <a:prstGeom prst="mathPlus">
            <a:avLst/>
          </a:prstGeom>
          <a:solidFill>
            <a:srgbClr val="40458C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4402263" y="2581461"/>
            <a:ext cx="310718" cy="355106"/>
          </a:xfrm>
          <a:prstGeom prst="mathPlus">
            <a:avLst/>
          </a:prstGeom>
          <a:solidFill>
            <a:srgbClr val="40458C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49374" y="6193767"/>
            <a:ext cx="2044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НАЗАД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8792" y="284671"/>
            <a:ext cx="8617789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80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№1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.Начнем с конца. Как в результате можно получить 4л? – Из 5-литрового сосуда отлить 1л. Как это сделать? – Надо в 3-литровом сосуде иметь ровно 2л. Как их получить? – Из 5-литрового сосуда отлить 3л. Теперь запишем решение в виде таблицы.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80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8050" algn="l"/>
              </a:tabLst>
            </a:pPr>
            <a:endParaRPr lang="ru-RU" dirty="0" smtClean="0">
              <a:latin typeface="Arial" pitchFamily="34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80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80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Поиск решения можно было начать с действия 3 + 1: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8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71930" y="2165229"/>
          <a:ext cx="620970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700"/>
                <a:gridCol w="569672"/>
                <a:gridCol w="886467"/>
                <a:gridCol w="886467"/>
                <a:gridCol w="886467"/>
                <a:gridCol w="886467"/>
                <a:gridCol w="886467"/>
              </a:tblGrid>
              <a:tr h="1205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ХОДЫ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0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–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0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0329" y="4992462"/>
            <a:ext cx="1798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ЗАДАЧА №2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80558" y="2518913"/>
          <a:ext cx="6202393" cy="365760"/>
        </p:xfrm>
        <a:graphic>
          <a:graphicData uri="http://schemas.openxmlformats.org/drawingml/2006/table">
            <a:tbl>
              <a:tblPr/>
              <a:tblGrid>
                <a:gridCol w="6202393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03562" y="552042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189"/>
                <a:gridCol w="612475"/>
                <a:gridCol w="655608"/>
                <a:gridCol w="629728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ХОДЫ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8Л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5Л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21431" y="3726132"/>
          <a:ext cx="64813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3"/>
                <a:gridCol w="621102"/>
                <a:gridCol w="624933"/>
                <a:gridCol w="720146"/>
                <a:gridCol w="720146"/>
                <a:gridCol w="720146"/>
                <a:gridCol w="720146"/>
                <a:gridCol w="720146"/>
                <a:gridCol w="72014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ХОДЫ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0770" y="6366294"/>
            <a:ext cx="948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НАЗАД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475" y="428179"/>
            <a:ext cx="82209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ЗАДАЧА №1. </a:t>
            </a:r>
            <a:r>
              <a:rPr lang="ru-RU" sz="2000" dirty="0" smtClean="0"/>
              <a:t>Из условия следует, что на Беловой не белое платье, на Черновой не черное, на Красновой не красное. Поставим минусы в соответствующих клетках таблицы: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По условию задачи девочка в белом платье не Чернова – поставим минус в соответствующей клетке. Теперь очевидно, что белое платье может быть только на Красновой, - поставим в соответствующую клетку плюс и т.д.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27849" y="157815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Белое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Черное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Красное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Белова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–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Чернова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Краснова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+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–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6981" y="4667867"/>
            <a:ext cx="8186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ЗАДАЧА №2. </a:t>
            </a:r>
            <a:r>
              <a:rPr lang="ru-RU" sz="2000" dirty="0" smtClean="0"/>
              <a:t>Из первого и второго утверждения следует, что Коля занял третье место. Закончите решение самостоятельно.</a:t>
            </a:r>
            <a:endParaRPr lang="ru-RU" sz="20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341079" y="6288657"/>
            <a:ext cx="16648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НАЗАД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880" y="1635760"/>
            <a:ext cx="7772400" cy="3952240"/>
          </a:xfrm>
        </p:spPr>
        <p:txBody>
          <a:bodyPr/>
          <a:lstStyle/>
          <a:p>
            <a:r>
              <a:rPr lang="ru-RU" sz="3200" dirty="0" smtClean="0"/>
              <a:t>Задача №1.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Здесь придется использовать взвешенную крупу в качестве гири.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Задача №2.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Представим, что мы сняли с каждой чаши весов: по 3 яблока и 3 груши. Сделайте вывод сами.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3046" y="6002328"/>
            <a:ext cx="1103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692150" algn="l"/>
              </a:tabLst>
            </a:pPr>
            <a:r>
              <a:rPr lang="ru-RU" b="1" u="sng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1520" y="1717040"/>
            <a:ext cx="7772400" cy="313944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8000"/>
                </a:solidFill>
              </a:rPr>
              <a:t>Презентация может быть использована для проведения кружка по математике для учащихся 5 – 6 классов.</a:t>
            </a:r>
            <a:endParaRPr lang="ru-RU" sz="4000" dirty="0">
              <a:solidFill>
                <a:srgbClr val="008000"/>
              </a:solidFill>
            </a:endParaRPr>
          </a:p>
        </p:txBody>
      </p:sp>
      <p:pic>
        <p:nvPicPr>
          <p:cNvPr id="7" name="Picture 2" descr="Тематическое планирование по математике 1 класс фгос школа россии - Сетев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609" y="416560"/>
            <a:ext cx="2209031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latin typeface="BenguiatGothicC" pitchFamily="82" charset="0"/>
              </a:rPr>
              <a:t>Головоломки</a:t>
            </a:r>
            <a:endParaRPr lang="ru-RU" sz="4000" b="1" dirty="0">
              <a:solidFill>
                <a:schemeClr val="bg2">
                  <a:lumMod val="75000"/>
                </a:schemeClr>
              </a:solidFill>
              <a:latin typeface="BenguiatGothicC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9102" y="6214369"/>
            <a:ext cx="134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Calibri" pitchFamily="34" charset="0"/>
                <a:hlinkClick r:id="rId2" action="ppaction://hlinksldjump"/>
              </a:rPr>
              <a:t>ОТВЕТ</a:t>
            </a:r>
            <a:endParaRPr lang="ru-RU" b="1" u="sng" dirty="0">
              <a:latin typeface="Cambria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28210" y="2475082"/>
            <a:ext cx="246063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586546" y="1844767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565830" y="3061008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160958" y="3052130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56227" y="1857761"/>
            <a:ext cx="238126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78173" y="1857761"/>
            <a:ext cx="238125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62149" y="3065124"/>
            <a:ext cx="238125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70301" y="1848883"/>
            <a:ext cx="238126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65614" y="2479198"/>
            <a:ext cx="238125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169511" y="2470320"/>
            <a:ext cx="238125" cy="246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-292963" y="412812"/>
            <a:ext cx="58592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457200"/>
            <a:ext cx="1124026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0275" algn="l"/>
                <a:tab pos="116046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0275" algn="l"/>
                <a:tab pos="11604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457200"/>
            <a:ext cx="11240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0275" algn="l"/>
                <a:tab pos="1160463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6762" y="17599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97884" y="235478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97884" y="296734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01566" y="17777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19321" y="237254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2688" y="2991775"/>
            <a:ext cx="311320" cy="463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endParaRPr lang="ru-RU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017331" y="1872880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407948" y="1872880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407948" y="2325641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236748" y="1864002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716142" y="1864002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707264" y="2281252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999575" y="2840546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90193" y="2831668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254503" y="2831668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6689509" y="2813913"/>
            <a:ext cx="238125" cy="24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6072326" y="2734322"/>
            <a:ext cx="1118587" cy="887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V="1">
            <a:off x="3792245" y="2744679"/>
            <a:ext cx="1118587" cy="887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Умножение 38"/>
          <p:cNvSpPr/>
          <p:nvPr/>
        </p:nvSpPr>
        <p:spPr>
          <a:xfrm>
            <a:off x="3746377" y="2361460"/>
            <a:ext cx="914400" cy="914400"/>
          </a:xfrm>
          <a:prstGeom prst="mathMultiply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ru-RU" u="sng" dirty="0" smtClean="0"/>
          </a:p>
        </p:txBody>
      </p:sp>
      <p:sp>
        <p:nvSpPr>
          <p:cNvPr id="41" name="Умножение 40"/>
          <p:cNvSpPr/>
          <p:nvPr/>
        </p:nvSpPr>
        <p:spPr>
          <a:xfrm>
            <a:off x="3604334" y="2299318"/>
            <a:ext cx="266330" cy="221941"/>
          </a:xfrm>
          <a:prstGeom prst="mathMultiply">
            <a:avLst/>
          </a:prstGeom>
          <a:solidFill>
            <a:srgbClr val="000000"/>
          </a:solidFill>
          <a:ln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u="sng" dirty="0" smtClean="0"/>
          </a:p>
        </p:txBody>
      </p:sp>
      <p:sp>
        <p:nvSpPr>
          <p:cNvPr id="42" name="Умножение 41"/>
          <p:cNvSpPr/>
          <p:nvPr/>
        </p:nvSpPr>
        <p:spPr>
          <a:xfrm>
            <a:off x="5922886" y="2212021"/>
            <a:ext cx="266330" cy="221941"/>
          </a:xfrm>
          <a:prstGeom prst="mathMultiply">
            <a:avLst/>
          </a:prstGeom>
          <a:solidFill>
            <a:srgbClr val="000000"/>
          </a:solidFill>
          <a:ln cmpd="sng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u="sng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1062803" y="3311762"/>
            <a:ext cx="104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Рис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3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76614" y="3228837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Рис. 4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35873" y="5790582"/>
            <a:ext cx="282713" cy="388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262001" y="5799460"/>
            <a:ext cx="291591" cy="388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723640" y="5799461"/>
            <a:ext cx="273835" cy="406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158646" y="5799460"/>
            <a:ext cx="264957" cy="3971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522630" y="5790582"/>
            <a:ext cx="264958" cy="4060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886615" y="5781705"/>
            <a:ext cx="282713" cy="4237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3250599" y="5781705"/>
            <a:ext cx="273836" cy="4237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3587953" y="5781705"/>
            <a:ext cx="309344" cy="4415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4005202" y="5772827"/>
            <a:ext cx="264957" cy="4415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56948" y="4456590"/>
            <a:ext cx="7945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№2. Из карточек сложили неверное равенство. Как, передвинув лишь одну карточку, сделать его верным?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92090" y="1111916"/>
            <a:ext cx="8219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1.Впишите в квадраты цифры от 0 до 9 так,</a:t>
            </a:r>
          </a:p>
          <a:p>
            <a:r>
              <a:rPr lang="ru-RU" dirty="0" smtClean="0"/>
              <a:t>ч</a:t>
            </a:r>
            <a:r>
              <a:rPr lang="ru-RU" dirty="0" smtClean="0"/>
              <a:t>тобы получилось три верных примера 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сложение          и    два </a:t>
            </a:r>
            <a:r>
              <a:rPr lang="ru-RU" dirty="0" smtClean="0"/>
              <a:t>примера на умножение.</a:t>
            </a:r>
            <a:r>
              <a:rPr lang="ru-RU" dirty="0" smtClean="0"/>
              <a:t>                           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2" name="Picture 8" descr="http://www.kolomnochka.ru/local/images/kolomnalife/12345_jpg_137751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617" y="337916"/>
            <a:ext cx="1363944" cy="166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Числовые ребусы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38198" y="1904999"/>
          <a:ext cx="8029756" cy="185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94"/>
                <a:gridCol w="1966823"/>
                <a:gridCol w="2078966"/>
                <a:gridCol w="2277373"/>
              </a:tblGrid>
              <a:tr h="185611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УДАР</a:t>
                      </a:r>
                    </a:p>
                    <a:p>
                      <a:r>
                        <a:rPr lang="ru-RU" sz="3200" b="1" u="sng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УДАР</a:t>
                      </a:r>
                      <a:endParaRPr lang="ru-RU" sz="32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ДРАКА</a:t>
                      </a:r>
                      <a:endParaRPr lang="ru-RU" sz="3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ОДИН</a:t>
                      </a:r>
                    </a:p>
                    <a:p>
                      <a:r>
                        <a:rPr lang="ru-RU" sz="3200" b="1" u="sng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ОДИН</a:t>
                      </a:r>
                      <a:endParaRPr lang="ru-RU" sz="32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МНОГО</a:t>
                      </a:r>
                      <a:endParaRPr lang="ru-RU" sz="3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ВАГОН</a:t>
                      </a:r>
                    </a:p>
                    <a:p>
                      <a:r>
                        <a:rPr lang="ru-RU" sz="3200" b="1" u="sng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ВАГОН</a:t>
                      </a:r>
                      <a:endParaRPr lang="ru-RU" sz="32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СОСТАВ</a:t>
                      </a:r>
                      <a:endParaRPr lang="ru-RU" sz="3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ДЕТАЛЬ</a:t>
                      </a:r>
                    </a:p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3200" b="1" u="sng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ДЕТАЛЬ</a:t>
                      </a:r>
                      <a:endParaRPr lang="ru-RU" sz="3200" b="1" kern="1200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3200" b="1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ИЗДЕЛИЕ</a:t>
                      </a:r>
                      <a:endParaRPr lang="ru-RU" sz="3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17400" y="6072325"/>
            <a:ext cx="5113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ru-RU" b="1" u="sng" dirty="0" smtClean="0">
                <a:latin typeface="Calibri" pitchFamily="34" charset="0"/>
                <a:hlinkClick r:id="rId2" action="ppaction://hlinksldjump"/>
              </a:rPr>
              <a:t>ОТВЕТ</a:t>
            </a:r>
            <a:r>
              <a:rPr lang="ru-RU" u="sng" dirty="0" smtClean="0">
                <a:hlinkClick r:id="rId2" action="ppaction://hlinksldjump"/>
              </a:rPr>
              <a:t> </a:t>
            </a:r>
            <a:endParaRPr lang="ru-RU" u="sng" dirty="0"/>
          </a:p>
        </p:txBody>
      </p:sp>
      <p:sp>
        <p:nvSpPr>
          <p:cNvPr id="7" name="Плюс 6"/>
          <p:cNvSpPr/>
          <p:nvPr/>
        </p:nvSpPr>
        <p:spPr>
          <a:xfrm>
            <a:off x="828052" y="2268035"/>
            <a:ext cx="310718" cy="355106"/>
          </a:xfrm>
          <a:prstGeom prst="mathPlus">
            <a:avLst/>
          </a:prstGeom>
          <a:solidFill>
            <a:srgbClr val="40458C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2648226" y="2302541"/>
            <a:ext cx="310718" cy="355106"/>
          </a:xfrm>
          <a:prstGeom prst="mathPlus">
            <a:avLst/>
          </a:prstGeom>
          <a:solidFill>
            <a:srgbClr val="40458C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4546037" y="2302542"/>
            <a:ext cx="310718" cy="355106"/>
          </a:xfrm>
          <a:prstGeom prst="mathPlus">
            <a:avLst/>
          </a:prstGeom>
          <a:solidFill>
            <a:srgbClr val="40458C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6650883" y="2328421"/>
            <a:ext cx="310718" cy="355106"/>
          </a:xfrm>
          <a:prstGeom prst="mathPlus">
            <a:avLst/>
          </a:prstGeom>
          <a:solidFill>
            <a:srgbClr val="40458C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endParaRPr lang="ru-RU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6" descr="Результаты Олимпи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077" y="3510118"/>
            <a:ext cx="3677264" cy="271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Переливание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ЗАДАЧА №1. </a:t>
            </a:r>
            <a:r>
              <a:rPr lang="ru-RU" dirty="0" smtClean="0"/>
              <a:t>Имеются два сосуда вместимостью 3л и 5л. Как с помощью этих сосудов налить из водопроводного крана 4л воды?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ЗАДАЧА №2. </a:t>
            </a:r>
            <a:r>
              <a:rPr lang="ru-RU" dirty="0" smtClean="0"/>
              <a:t>Имеются два сосуда вместимостью 8л и 5л. Как с помощью этих сосудов налить из водопроводного крана 7л воды?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254815" y="6193766"/>
            <a:ext cx="101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215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ОТВЕТ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 descr="Ответы 5 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706" y="142240"/>
            <a:ext cx="1818694" cy="169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Взвешивание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ЗАДАЧА №1. У хозяйки есть рычажные весы и гиря в 100г. Как за три взвешивания она может отвесить 700 г. крупы?</a:t>
            </a:r>
          </a:p>
          <a:p>
            <a:pPr algn="just"/>
            <a:r>
              <a:rPr lang="ru-RU" sz="2800" dirty="0" smtClean="0"/>
              <a:t>ЗАДАЧА №2. На одной чашке весов лежат 6 одинаковых яблок и 3 одинаковые груши, на другой чашке – 3 таких же яблока и 5 таких же груш. Весы находятся в равновесии. Что легче: яблоко или груша?</a:t>
            </a:r>
          </a:p>
          <a:p>
            <a:pPr>
              <a:buNone/>
            </a:pPr>
            <a:r>
              <a:rPr lang="ru-RU" sz="2400" b="1" dirty="0" smtClean="0">
                <a:latin typeface="Calibri" pitchFamily="34" charset="0"/>
              </a:rPr>
              <a:t>                                                                                                   </a:t>
            </a:r>
            <a:r>
              <a:rPr lang="ru-RU" sz="2400" b="1" u="sng" dirty="0" smtClean="0">
                <a:latin typeface="Calibri" pitchFamily="34" charset="0"/>
                <a:hlinkClick r:id="rId2" action="ppaction://hlinksldjump"/>
              </a:rPr>
              <a:t>ОТВЕТ</a:t>
            </a:r>
            <a:endParaRPr lang="ru-RU" sz="2400" b="1" u="sng" dirty="0">
              <a:latin typeface="Calibri" pitchFamily="34" charset="0"/>
            </a:endParaRPr>
          </a:p>
        </p:txBody>
      </p:sp>
      <p:pic>
        <p:nvPicPr>
          <p:cNvPr id="8194" name="Picture 2" descr="Какие две гири оказались на одной чаше весов. - Оценок.н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1803" y="223837"/>
            <a:ext cx="2266561" cy="166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20151"/>
          </a:xfrm>
        </p:spPr>
        <p:txBody>
          <a:bodyPr/>
          <a:lstStyle/>
          <a:p>
            <a:r>
              <a:rPr lang="ru-RU" dirty="0" smtClean="0"/>
              <a:t>Логические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95887"/>
            <a:ext cx="7772400" cy="442391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ЗАДАЧА №1. </a:t>
            </a:r>
            <a:r>
              <a:rPr lang="ru-RU" sz="2400" dirty="0" smtClean="0"/>
              <a:t>Встретились три подруги – Белова, Краснова и Чернова. На одной из них было черное платье, на другой – красное, на третьей – белое. Девочка в белом платье говорит Черновой: «Нам надо поменяться платьями, а то у всех троих цвет платьев не соответствует фамилиям». Кто в каком платье?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ЗАДАЧА №2. </a:t>
            </a:r>
            <a:r>
              <a:rPr lang="ru-RU" sz="2400" dirty="0" smtClean="0"/>
              <a:t>Коля, Боря, Вова и Юра заняли первые четыре места в соревновании. На вопрос, какие места они заняли, трое из них ответили:1) Коля – ни первое, ни четвертое; 2) Боря – второе; 3) Вова не был последним. Какое место занял каждый мальчик?</a:t>
            </a:r>
          </a:p>
          <a:p>
            <a:pPr>
              <a:buNone/>
            </a:pPr>
            <a:r>
              <a:rPr lang="ru-RU" sz="1800" b="1" dirty="0" smtClean="0">
                <a:latin typeface="Calibri" pitchFamily="34" charset="0"/>
              </a:rPr>
              <a:t>                                                                                                                                  </a:t>
            </a:r>
            <a:r>
              <a:rPr lang="ru-RU" sz="2000" b="1" u="sng" dirty="0" smtClean="0">
                <a:latin typeface="Calibri" pitchFamily="34" charset="0"/>
                <a:hlinkClick r:id="rId2" action="ppaction://hlinksldjump"/>
              </a:rPr>
              <a:t>ОТВЕТ</a:t>
            </a:r>
            <a:r>
              <a:rPr lang="ru-RU" sz="1800" dirty="0" smtClean="0"/>
              <a:t>	</a:t>
            </a:r>
          </a:p>
          <a:p>
            <a:endParaRPr lang="ru-RU" dirty="0"/>
          </a:p>
        </p:txBody>
      </p:sp>
      <p:pic>
        <p:nvPicPr>
          <p:cNvPr id="4" name="Picture 14" descr="Презентации PowerPoint для маленьких всезнаек - скачать бесплатные презентации - Меню сайта - Бесплатные презентации, физминут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8649" y="195662"/>
            <a:ext cx="1698079" cy="1274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73502"/>
          </a:xfrm>
        </p:spPr>
        <p:txBody>
          <a:bodyPr/>
          <a:lstStyle/>
          <a:p>
            <a:pPr algn="ctr"/>
            <a:r>
              <a:rPr lang="ru-RU" dirty="0" smtClean="0"/>
              <a:t>   Задачи – шутки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0563" y="1525438"/>
            <a:ext cx="7772400" cy="4114800"/>
          </a:xfrm>
        </p:spPr>
        <p:txBody>
          <a:bodyPr/>
          <a:lstStyle/>
          <a:p>
            <a:pPr lvl="0"/>
            <a:r>
              <a:rPr lang="ru-RU" sz="2400" dirty="0" smtClean="0"/>
              <a:t>Сколько концов у трех палок? У четырех с половиной?</a:t>
            </a:r>
          </a:p>
          <a:p>
            <a:pPr lvl="0"/>
            <a:r>
              <a:rPr lang="ru-RU" sz="2400" dirty="0" smtClean="0"/>
              <a:t>Найдите: а) два в квадрате; б) ори в квадрате; в) угол в квадрате.</a:t>
            </a:r>
          </a:p>
          <a:p>
            <a:pPr lvl="0"/>
            <a:r>
              <a:rPr lang="ru-RU" sz="2400" dirty="0" smtClean="0"/>
              <a:t>Почему парикмахер в Женеве охотнее подстрижет двух французов, чем одного немца?</a:t>
            </a:r>
          </a:p>
          <a:p>
            <a:pPr lvl="0"/>
            <a:r>
              <a:rPr lang="ru-RU" sz="2400" dirty="0" smtClean="0"/>
              <a:t>По дереву ползет гусеница. За день она поднимается на 6м, а ночью опускается на 4м. За сколько дней она доползет до вершины, если высота дерева 14м?</a:t>
            </a:r>
          </a:p>
          <a:p>
            <a:pPr lvl="0"/>
            <a:r>
              <a:rPr lang="ru-RU" sz="2400" dirty="0" smtClean="0"/>
              <a:t>Горело пять свечей, две погасли. Сколько свечей осталось?</a:t>
            </a:r>
          </a:p>
          <a:p>
            <a:endParaRPr lang="ru-RU" sz="2400" dirty="0"/>
          </a:p>
        </p:txBody>
      </p:sp>
      <p:pic>
        <p:nvPicPr>
          <p:cNvPr id="4" name="Picture 10" descr="Русский язык ктп канакина по фгос 2 кл - Самые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22" y="137651"/>
            <a:ext cx="2052231" cy="131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пасибо за внимание - Презентация 6470/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552" y="1717993"/>
            <a:ext cx="7429288" cy="4225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u="sng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ZHURAVLEVALB</Template>
  <TotalTime>1583</TotalTime>
  <Words>813</Words>
  <Application>Microsoft Office PowerPoint</Application>
  <PresentationFormat>Экран (4:3)</PresentationFormat>
  <Paragraphs>244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Эскиз</vt:lpstr>
      <vt:lpstr>Слайд 1</vt:lpstr>
      <vt:lpstr>Презентация может быть использована для проведения кружка по математике для учащихся 5 – 6 классов.</vt:lpstr>
      <vt:lpstr>Головоломки</vt:lpstr>
      <vt:lpstr>Числовые ребусы</vt:lpstr>
      <vt:lpstr>Переливание</vt:lpstr>
      <vt:lpstr>        Взвешивание</vt:lpstr>
      <vt:lpstr>Логические задачи</vt:lpstr>
      <vt:lpstr>   Задачи – шутки </vt:lpstr>
      <vt:lpstr>Слайд 9</vt:lpstr>
      <vt:lpstr>Используемые материалы</vt:lpstr>
      <vt:lpstr>Слайд 11</vt:lpstr>
      <vt:lpstr>Слайд 12</vt:lpstr>
      <vt:lpstr>Слайд 13</vt:lpstr>
      <vt:lpstr>Слайд 14</vt:lpstr>
      <vt:lpstr>Задача №1. Здесь придется использовать взвешенную крупу в качестве гири.  Задача №2. Представим, что мы сняли с каждой чаши весов: по 3 яблока и 3 груши. Сделайте вывод сами.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Артеева Е. С.</cp:lastModifiedBy>
  <cp:revision>170</cp:revision>
  <dcterms:created xsi:type="dcterms:W3CDTF">2009-04-12T03:02:15Z</dcterms:created>
  <dcterms:modified xsi:type="dcterms:W3CDTF">2014-11-11T19:39:28Z</dcterms:modified>
</cp:coreProperties>
</file>