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58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8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0D7F3-DD8E-4B34-84D7-9DB4A87ABB57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9B7CF8-1F43-4A90-B91A-4B10A9428432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2800" b="1" dirty="0" smtClean="0"/>
            <a:t>Задачи:</a:t>
          </a:r>
          <a:endParaRPr lang="ru-RU" sz="2800" b="1" dirty="0"/>
        </a:p>
      </dgm:t>
    </dgm:pt>
    <dgm:pt modelId="{FA0A460E-EDEF-46C6-9616-7DBBE4417104}" type="parTrans" cxnId="{B97A23F7-AF70-4370-B613-79CC5162BC1C}">
      <dgm:prSet/>
      <dgm:spPr/>
      <dgm:t>
        <a:bodyPr/>
        <a:lstStyle/>
        <a:p>
          <a:endParaRPr lang="ru-RU"/>
        </a:p>
      </dgm:t>
    </dgm:pt>
    <dgm:pt modelId="{96B53325-B153-4E3F-801D-5041DC46DC51}" type="sibTrans" cxnId="{B97A23F7-AF70-4370-B613-79CC5162BC1C}">
      <dgm:prSet/>
      <dgm:spPr/>
      <dgm:t>
        <a:bodyPr/>
        <a:lstStyle/>
        <a:p>
          <a:endParaRPr lang="ru-RU"/>
        </a:p>
      </dgm:t>
    </dgm:pt>
    <dgm:pt modelId="{EE63EA70-A742-4BB9-907D-02E844689993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000" dirty="0" smtClean="0"/>
            <a:t>•	</a:t>
          </a:r>
          <a:r>
            <a:rPr lang="ru-RU" sz="1200" b="1" dirty="0" smtClean="0"/>
            <a:t>формировать осознанное восприятие обучающимися ценности своего здоровья, </a:t>
          </a:r>
          <a:endParaRPr lang="ru-RU" sz="1200" b="1" dirty="0"/>
        </a:p>
      </dgm:t>
    </dgm:pt>
    <dgm:pt modelId="{828EA059-7174-4D01-97B9-BDA511F9EC73}" type="parTrans" cxnId="{A0937D4E-14C7-4ED9-995E-C205DE951565}">
      <dgm:prSet/>
      <dgm:spPr/>
      <dgm:t>
        <a:bodyPr/>
        <a:lstStyle/>
        <a:p>
          <a:endParaRPr lang="ru-RU"/>
        </a:p>
      </dgm:t>
    </dgm:pt>
    <dgm:pt modelId="{65BB3B4A-DF48-45E2-B368-6EF3779982E2}" type="sibTrans" cxnId="{A0937D4E-14C7-4ED9-995E-C205DE951565}">
      <dgm:prSet/>
      <dgm:spPr/>
      <dgm:t>
        <a:bodyPr/>
        <a:lstStyle/>
        <a:p>
          <a:endParaRPr lang="ru-RU"/>
        </a:p>
      </dgm:t>
    </dgm:pt>
    <dgm:pt modelId="{F7918DC0-6657-433E-ACA7-305B73C2B81E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000" dirty="0" smtClean="0"/>
            <a:t>•	</a:t>
          </a:r>
          <a:r>
            <a:rPr lang="ru-RU" sz="1050" dirty="0" smtClean="0"/>
            <a:t>научить обладанию эмоционально-волевой регуляцией, необходимой для успешного достижения поставленных целей или отказа от нереальных планов; </a:t>
          </a:r>
          <a:endParaRPr lang="ru-RU" sz="1050" dirty="0"/>
        </a:p>
      </dgm:t>
    </dgm:pt>
    <dgm:pt modelId="{1C30B950-49E1-41E2-837D-ED3DBC8FB3B1}" type="parTrans" cxnId="{B041DD67-A5E4-4633-BF93-3FA7C541B8C0}">
      <dgm:prSet/>
      <dgm:spPr/>
      <dgm:t>
        <a:bodyPr/>
        <a:lstStyle/>
        <a:p>
          <a:endParaRPr lang="ru-RU"/>
        </a:p>
      </dgm:t>
    </dgm:pt>
    <dgm:pt modelId="{A8232B25-9711-4361-BDCB-8F100B473B66}" type="sibTrans" cxnId="{B041DD67-A5E4-4633-BF93-3FA7C541B8C0}">
      <dgm:prSet/>
      <dgm:spPr/>
      <dgm:t>
        <a:bodyPr/>
        <a:lstStyle/>
        <a:p>
          <a:endParaRPr lang="ru-RU"/>
        </a:p>
      </dgm:t>
    </dgm:pt>
    <dgm:pt modelId="{7B244765-53F6-4BC4-B83E-AA07ED1B6F0A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smtClean="0"/>
            <a:t>•	развивать основные физические способности, </a:t>
          </a:r>
          <a:endParaRPr lang="ru-RU"/>
        </a:p>
      </dgm:t>
    </dgm:pt>
    <dgm:pt modelId="{44D5C9CB-D981-4A08-B3CA-27ABF9488B9B}" type="parTrans" cxnId="{A21D5AA6-1D5B-49C0-A09F-BEBE00F97523}">
      <dgm:prSet/>
      <dgm:spPr/>
      <dgm:t>
        <a:bodyPr/>
        <a:lstStyle/>
        <a:p>
          <a:endParaRPr lang="ru-RU"/>
        </a:p>
      </dgm:t>
    </dgm:pt>
    <dgm:pt modelId="{0E4A113C-8A40-45B9-B9A7-B4E02603ABEB}" type="sibTrans" cxnId="{A21D5AA6-1D5B-49C0-A09F-BEBE00F97523}">
      <dgm:prSet/>
      <dgm:spPr/>
      <dgm:t>
        <a:bodyPr/>
        <a:lstStyle/>
        <a:p>
          <a:endParaRPr lang="ru-RU"/>
        </a:p>
      </dgm:t>
    </dgm:pt>
    <dgm:pt modelId="{406C16FA-4AA5-4EA9-981D-BA07AA3AA1A3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•	укреплять здоровье воспитанников.</a:t>
          </a:r>
          <a:endParaRPr lang="ru-RU" dirty="0"/>
        </a:p>
      </dgm:t>
    </dgm:pt>
    <dgm:pt modelId="{103B5843-FEFD-4037-A30C-CD5D5D67554B}" type="parTrans" cxnId="{EC6118BD-BEF0-4762-86A0-1DFDB0C5D6F3}">
      <dgm:prSet/>
      <dgm:spPr/>
      <dgm:t>
        <a:bodyPr/>
        <a:lstStyle/>
        <a:p>
          <a:endParaRPr lang="ru-RU"/>
        </a:p>
      </dgm:t>
    </dgm:pt>
    <dgm:pt modelId="{EFBE6A42-2164-4173-BC28-28EB89C27CD5}" type="sibTrans" cxnId="{EC6118BD-BEF0-4762-86A0-1DFDB0C5D6F3}">
      <dgm:prSet/>
      <dgm:spPr/>
      <dgm:t>
        <a:bodyPr/>
        <a:lstStyle/>
        <a:p>
          <a:endParaRPr lang="ru-RU"/>
        </a:p>
      </dgm:t>
    </dgm:pt>
    <dgm:pt modelId="{755F775C-6D3B-4AD2-943A-FB1D8934CD04}" type="pres">
      <dgm:prSet presAssocID="{4970D7F3-DD8E-4B34-84D7-9DB4A87ABB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EF07D8-E729-4DC9-9793-29004982B045}" type="pres">
      <dgm:prSet presAssocID="{929B7CF8-1F43-4A90-B91A-4B10A94284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D56A3-2C49-477E-97C6-B31DA04E2592}" type="pres">
      <dgm:prSet presAssocID="{96B53325-B153-4E3F-801D-5041DC46DC5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64FC3AC-A7ED-4372-A1E4-E1524C4A0DB6}" type="pres">
      <dgm:prSet presAssocID="{96B53325-B153-4E3F-801D-5041DC46DC5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013E89E-539D-455D-A5DA-C07F47BF1530}" type="pres">
      <dgm:prSet presAssocID="{EE63EA70-A742-4BB9-907D-02E8446899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86E70-8F72-402D-BDCF-9ECA4409AE0F}" type="pres">
      <dgm:prSet presAssocID="{65BB3B4A-DF48-45E2-B368-6EF3779982E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9AC7B0E-FAAA-4E1A-847C-0A285298C7F9}" type="pres">
      <dgm:prSet presAssocID="{65BB3B4A-DF48-45E2-B368-6EF3779982E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18C95B7-8CBC-40C0-80A8-D26E23E870C5}" type="pres">
      <dgm:prSet presAssocID="{F7918DC0-6657-433E-ACA7-305B73C2B8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6B2D6-FEEE-4C6B-8643-3D879525ABA3}" type="pres">
      <dgm:prSet presAssocID="{A8232B25-9711-4361-BDCB-8F100B473B6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7C4F6FA-82BB-47C5-83E1-AC82C67E06A1}" type="pres">
      <dgm:prSet presAssocID="{A8232B25-9711-4361-BDCB-8F100B473B6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5455396-4F39-49AC-9AE7-7486661F0EB9}" type="pres">
      <dgm:prSet presAssocID="{7B244765-53F6-4BC4-B83E-AA07ED1B6F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6ED99-6198-4A8B-9AD8-1B03F43F3C8B}" type="pres">
      <dgm:prSet presAssocID="{0E4A113C-8A40-45B9-B9A7-B4E02603ABE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FDE858D-599B-4F68-B2D3-9D0F7C2EF791}" type="pres">
      <dgm:prSet presAssocID="{0E4A113C-8A40-45B9-B9A7-B4E02603ABE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26D3DAF-41CF-4568-9FA3-0E5B74303ED6}" type="pres">
      <dgm:prSet presAssocID="{406C16FA-4AA5-4EA9-981D-BA07AA3AA1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A23F7-AF70-4370-B613-79CC5162BC1C}" srcId="{4970D7F3-DD8E-4B34-84D7-9DB4A87ABB57}" destId="{929B7CF8-1F43-4A90-B91A-4B10A9428432}" srcOrd="0" destOrd="0" parTransId="{FA0A460E-EDEF-46C6-9616-7DBBE4417104}" sibTransId="{96B53325-B153-4E3F-801D-5041DC46DC51}"/>
    <dgm:cxn modelId="{28D9A832-5BF5-434F-902A-497CA0903FF3}" type="presOf" srcId="{0E4A113C-8A40-45B9-B9A7-B4E02603ABEB}" destId="{AB66ED99-6198-4A8B-9AD8-1B03F43F3C8B}" srcOrd="0" destOrd="0" presId="urn:microsoft.com/office/officeart/2005/8/layout/process5"/>
    <dgm:cxn modelId="{0139D4D2-6053-4010-9C53-86A6F6530421}" type="presOf" srcId="{4970D7F3-DD8E-4B34-84D7-9DB4A87ABB57}" destId="{755F775C-6D3B-4AD2-943A-FB1D8934CD04}" srcOrd="0" destOrd="0" presId="urn:microsoft.com/office/officeart/2005/8/layout/process5"/>
    <dgm:cxn modelId="{A21D5AA6-1D5B-49C0-A09F-BEBE00F97523}" srcId="{4970D7F3-DD8E-4B34-84D7-9DB4A87ABB57}" destId="{7B244765-53F6-4BC4-B83E-AA07ED1B6F0A}" srcOrd="3" destOrd="0" parTransId="{44D5C9CB-D981-4A08-B3CA-27ABF9488B9B}" sibTransId="{0E4A113C-8A40-45B9-B9A7-B4E02603ABEB}"/>
    <dgm:cxn modelId="{D2ABD566-C3B9-45C4-AA4C-B6EABE1E8817}" type="presOf" srcId="{929B7CF8-1F43-4A90-B91A-4B10A9428432}" destId="{7FEF07D8-E729-4DC9-9793-29004982B045}" srcOrd="0" destOrd="0" presId="urn:microsoft.com/office/officeart/2005/8/layout/process5"/>
    <dgm:cxn modelId="{89D876E0-4E6C-4424-871B-B73A2A23E7AA}" type="presOf" srcId="{96B53325-B153-4E3F-801D-5041DC46DC51}" destId="{A0FD56A3-2C49-477E-97C6-B31DA04E2592}" srcOrd="0" destOrd="0" presId="urn:microsoft.com/office/officeart/2005/8/layout/process5"/>
    <dgm:cxn modelId="{46E0395E-97C1-4EE5-A6A5-EA21DDB968FB}" type="presOf" srcId="{A8232B25-9711-4361-BDCB-8F100B473B66}" destId="{37C4F6FA-82BB-47C5-83E1-AC82C67E06A1}" srcOrd="1" destOrd="0" presId="urn:microsoft.com/office/officeart/2005/8/layout/process5"/>
    <dgm:cxn modelId="{C7F22B26-79ED-43E9-B395-8C964D009F6B}" type="presOf" srcId="{0E4A113C-8A40-45B9-B9A7-B4E02603ABEB}" destId="{9FDE858D-599B-4F68-B2D3-9D0F7C2EF791}" srcOrd="1" destOrd="0" presId="urn:microsoft.com/office/officeart/2005/8/layout/process5"/>
    <dgm:cxn modelId="{EC6118BD-BEF0-4762-86A0-1DFDB0C5D6F3}" srcId="{4970D7F3-DD8E-4B34-84D7-9DB4A87ABB57}" destId="{406C16FA-4AA5-4EA9-981D-BA07AA3AA1A3}" srcOrd="4" destOrd="0" parTransId="{103B5843-FEFD-4037-A30C-CD5D5D67554B}" sibTransId="{EFBE6A42-2164-4173-BC28-28EB89C27CD5}"/>
    <dgm:cxn modelId="{B041DD67-A5E4-4633-BF93-3FA7C541B8C0}" srcId="{4970D7F3-DD8E-4B34-84D7-9DB4A87ABB57}" destId="{F7918DC0-6657-433E-ACA7-305B73C2B81E}" srcOrd="2" destOrd="0" parTransId="{1C30B950-49E1-41E2-837D-ED3DBC8FB3B1}" sibTransId="{A8232B25-9711-4361-BDCB-8F100B473B66}"/>
    <dgm:cxn modelId="{B2F2B845-9D9D-4E80-BF2F-4AC0240CC596}" type="presOf" srcId="{96B53325-B153-4E3F-801D-5041DC46DC51}" destId="{C64FC3AC-A7ED-4372-A1E4-E1524C4A0DB6}" srcOrd="1" destOrd="0" presId="urn:microsoft.com/office/officeart/2005/8/layout/process5"/>
    <dgm:cxn modelId="{7D4F1439-36BE-4192-833F-5BEA71F6E354}" type="presOf" srcId="{A8232B25-9711-4361-BDCB-8F100B473B66}" destId="{AF86B2D6-FEEE-4C6B-8643-3D879525ABA3}" srcOrd="0" destOrd="0" presId="urn:microsoft.com/office/officeart/2005/8/layout/process5"/>
    <dgm:cxn modelId="{B2111AE5-403C-4EE8-B07C-9F0280FFA084}" type="presOf" srcId="{EE63EA70-A742-4BB9-907D-02E844689993}" destId="{D013E89E-539D-455D-A5DA-C07F47BF1530}" srcOrd="0" destOrd="0" presId="urn:microsoft.com/office/officeart/2005/8/layout/process5"/>
    <dgm:cxn modelId="{9DC10609-1AE6-4BCB-BCD0-A44B11D49D5F}" type="presOf" srcId="{406C16FA-4AA5-4EA9-981D-BA07AA3AA1A3}" destId="{026D3DAF-41CF-4568-9FA3-0E5B74303ED6}" srcOrd="0" destOrd="0" presId="urn:microsoft.com/office/officeart/2005/8/layout/process5"/>
    <dgm:cxn modelId="{66A9070F-7DFF-46A9-8C01-C0BCB2C84655}" type="presOf" srcId="{65BB3B4A-DF48-45E2-B368-6EF3779982E2}" destId="{19AC7B0E-FAAA-4E1A-847C-0A285298C7F9}" srcOrd="1" destOrd="0" presId="urn:microsoft.com/office/officeart/2005/8/layout/process5"/>
    <dgm:cxn modelId="{0351AB20-6C3C-425A-BFD1-8C300C9BEADC}" type="presOf" srcId="{7B244765-53F6-4BC4-B83E-AA07ED1B6F0A}" destId="{95455396-4F39-49AC-9AE7-7486661F0EB9}" srcOrd="0" destOrd="0" presId="urn:microsoft.com/office/officeart/2005/8/layout/process5"/>
    <dgm:cxn modelId="{267D8E28-9787-4BDE-82DC-3236A87E9D8C}" type="presOf" srcId="{65BB3B4A-DF48-45E2-B368-6EF3779982E2}" destId="{16B86E70-8F72-402D-BDCF-9ECA4409AE0F}" srcOrd="0" destOrd="0" presId="urn:microsoft.com/office/officeart/2005/8/layout/process5"/>
    <dgm:cxn modelId="{A0937D4E-14C7-4ED9-995E-C205DE951565}" srcId="{4970D7F3-DD8E-4B34-84D7-9DB4A87ABB57}" destId="{EE63EA70-A742-4BB9-907D-02E844689993}" srcOrd="1" destOrd="0" parTransId="{828EA059-7174-4D01-97B9-BDA511F9EC73}" sibTransId="{65BB3B4A-DF48-45E2-B368-6EF3779982E2}"/>
    <dgm:cxn modelId="{B4392880-5637-473B-849F-3979E9893D8A}" type="presOf" srcId="{F7918DC0-6657-433E-ACA7-305B73C2B81E}" destId="{C18C95B7-8CBC-40C0-80A8-D26E23E870C5}" srcOrd="0" destOrd="0" presId="urn:microsoft.com/office/officeart/2005/8/layout/process5"/>
    <dgm:cxn modelId="{5176B871-1BC8-43A2-9B96-CAE3E61C4974}" type="presParOf" srcId="{755F775C-6D3B-4AD2-943A-FB1D8934CD04}" destId="{7FEF07D8-E729-4DC9-9793-29004982B045}" srcOrd="0" destOrd="0" presId="urn:microsoft.com/office/officeart/2005/8/layout/process5"/>
    <dgm:cxn modelId="{9230A0D9-44AB-433E-A52F-B2A77B7D4D60}" type="presParOf" srcId="{755F775C-6D3B-4AD2-943A-FB1D8934CD04}" destId="{A0FD56A3-2C49-477E-97C6-B31DA04E2592}" srcOrd="1" destOrd="0" presId="urn:microsoft.com/office/officeart/2005/8/layout/process5"/>
    <dgm:cxn modelId="{4929D901-8FD2-4FDB-8AF7-9417DC25A6D0}" type="presParOf" srcId="{A0FD56A3-2C49-477E-97C6-B31DA04E2592}" destId="{C64FC3AC-A7ED-4372-A1E4-E1524C4A0DB6}" srcOrd="0" destOrd="0" presId="urn:microsoft.com/office/officeart/2005/8/layout/process5"/>
    <dgm:cxn modelId="{AE7DD1A1-8599-4A2B-B349-39450023B94E}" type="presParOf" srcId="{755F775C-6D3B-4AD2-943A-FB1D8934CD04}" destId="{D013E89E-539D-455D-A5DA-C07F47BF1530}" srcOrd="2" destOrd="0" presId="urn:microsoft.com/office/officeart/2005/8/layout/process5"/>
    <dgm:cxn modelId="{CFFADFF8-2941-4DCA-80ED-BFEE6FE882B6}" type="presParOf" srcId="{755F775C-6D3B-4AD2-943A-FB1D8934CD04}" destId="{16B86E70-8F72-402D-BDCF-9ECA4409AE0F}" srcOrd="3" destOrd="0" presId="urn:microsoft.com/office/officeart/2005/8/layout/process5"/>
    <dgm:cxn modelId="{F38BB4CB-28DF-4BA4-90E5-D8A34C016AE3}" type="presParOf" srcId="{16B86E70-8F72-402D-BDCF-9ECA4409AE0F}" destId="{19AC7B0E-FAAA-4E1A-847C-0A285298C7F9}" srcOrd="0" destOrd="0" presId="urn:microsoft.com/office/officeart/2005/8/layout/process5"/>
    <dgm:cxn modelId="{CB7D3782-37E5-4C08-B6EF-5166DCC4CEE9}" type="presParOf" srcId="{755F775C-6D3B-4AD2-943A-FB1D8934CD04}" destId="{C18C95B7-8CBC-40C0-80A8-D26E23E870C5}" srcOrd="4" destOrd="0" presId="urn:microsoft.com/office/officeart/2005/8/layout/process5"/>
    <dgm:cxn modelId="{90C9AF87-712B-4E91-9E76-1B0ADD804AAD}" type="presParOf" srcId="{755F775C-6D3B-4AD2-943A-FB1D8934CD04}" destId="{AF86B2D6-FEEE-4C6B-8643-3D879525ABA3}" srcOrd="5" destOrd="0" presId="urn:microsoft.com/office/officeart/2005/8/layout/process5"/>
    <dgm:cxn modelId="{88DABA8A-AD8E-4141-9F29-C3F45E13EC6D}" type="presParOf" srcId="{AF86B2D6-FEEE-4C6B-8643-3D879525ABA3}" destId="{37C4F6FA-82BB-47C5-83E1-AC82C67E06A1}" srcOrd="0" destOrd="0" presId="urn:microsoft.com/office/officeart/2005/8/layout/process5"/>
    <dgm:cxn modelId="{64C3ADAF-0D38-4B25-A6E4-0C274C6540E7}" type="presParOf" srcId="{755F775C-6D3B-4AD2-943A-FB1D8934CD04}" destId="{95455396-4F39-49AC-9AE7-7486661F0EB9}" srcOrd="6" destOrd="0" presId="urn:microsoft.com/office/officeart/2005/8/layout/process5"/>
    <dgm:cxn modelId="{B5B3494D-B4B4-4247-9961-7944F88A6A11}" type="presParOf" srcId="{755F775C-6D3B-4AD2-943A-FB1D8934CD04}" destId="{AB66ED99-6198-4A8B-9AD8-1B03F43F3C8B}" srcOrd="7" destOrd="0" presId="urn:microsoft.com/office/officeart/2005/8/layout/process5"/>
    <dgm:cxn modelId="{43A95540-59CB-4644-B662-56FEE50FFB33}" type="presParOf" srcId="{AB66ED99-6198-4A8B-9AD8-1B03F43F3C8B}" destId="{9FDE858D-599B-4F68-B2D3-9D0F7C2EF791}" srcOrd="0" destOrd="0" presId="urn:microsoft.com/office/officeart/2005/8/layout/process5"/>
    <dgm:cxn modelId="{2DF891A0-1793-453E-9284-C67302C79FBD}" type="presParOf" srcId="{755F775C-6D3B-4AD2-943A-FB1D8934CD04}" destId="{026D3DAF-41CF-4568-9FA3-0E5B74303ED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07D8-E729-4DC9-9793-29004982B045}">
      <dsp:nvSpPr>
        <dsp:cNvPr id="0" name=""/>
        <dsp:cNvSpPr/>
      </dsp:nvSpPr>
      <dsp:spPr>
        <a:xfrm>
          <a:off x="5949" y="562663"/>
          <a:ext cx="1778119" cy="106687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Задачи:</a:t>
          </a:r>
          <a:endParaRPr lang="ru-RU" sz="2800" b="1" kern="1200" dirty="0"/>
        </a:p>
      </dsp:txBody>
      <dsp:txXfrm>
        <a:off x="37197" y="593911"/>
        <a:ext cx="1715623" cy="1004375"/>
      </dsp:txXfrm>
    </dsp:sp>
    <dsp:sp modelId="{A0FD56A3-2C49-477E-97C6-B31DA04E2592}">
      <dsp:nvSpPr>
        <dsp:cNvPr id="0" name=""/>
        <dsp:cNvSpPr/>
      </dsp:nvSpPr>
      <dsp:spPr>
        <a:xfrm>
          <a:off x="1940543" y="875612"/>
          <a:ext cx="376961" cy="440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940543" y="963807"/>
        <a:ext cx="263873" cy="264583"/>
      </dsp:txXfrm>
    </dsp:sp>
    <dsp:sp modelId="{D013E89E-539D-455D-A5DA-C07F47BF1530}">
      <dsp:nvSpPr>
        <dsp:cNvPr id="0" name=""/>
        <dsp:cNvSpPr/>
      </dsp:nvSpPr>
      <dsp:spPr>
        <a:xfrm>
          <a:off x="2495316" y="562663"/>
          <a:ext cx="1778119" cy="106687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•	</a:t>
          </a:r>
          <a:r>
            <a:rPr lang="ru-RU" sz="1200" b="1" kern="1200" dirty="0" smtClean="0"/>
            <a:t>формировать осознанное восприятие обучающимися ценности своего здоровья, </a:t>
          </a:r>
          <a:endParaRPr lang="ru-RU" sz="1200" b="1" kern="1200" dirty="0"/>
        </a:p>
      </dsp:txBody>
      <dsp:txXfrm>
        <a:off x="2526564" y="593911"/>
        <a:ext cx="1715623" cy="1004375"/>
      </dsp:txXfrm>
    </dsp:sp>
    <dsp:sp modelId="{16B86E70-8F72-402D-BDCF-9ECA4409AE0F}">
      <dsp:nvSpPr>
        <dsp:cNvPr id="0" name=""/>
        <dsp:cNvSpPr/>
      </dsp:nvSpPr>
      <dsp:spPr>
        <a:xfrm>
          <a:off x="4429910" y="875612"/>
          <a:ext cx="376961" cy="440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429910" y="963807"/>
        <a:ext cx="263873" cy="264583"/>
      </dsp:txXfrm>
    </dsp:sp>
    <dsp:sp modelId="{C18C95B7-8CBC-40C0-80A8-D26E23E870C5}">
      <dsp:nvSpPr>
        <dsp:cNvPr id="0" name=""/>
        <dsp:cNvSpPr/>
      </dsp:nvSpPr>
      <dsp:spPr>
        <a:xfrm>
          <a:off x="4984683" y="562663"/>
          <a:ext cx="1778119" cy="106687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•	</a:t>
          </a:r>
          <a:r>
            <a:rPr lang="ru-RU" sz="1050" kern="1200" dirty="0" smtClean="0"/>
            <a:t>научить обладанию эмоционально-волевой регуляцией, необходимой для успешного достижения поставленных целей или отказа от нереальных планов; </a:t>
          </a:r>
          <a:endParaRPr lang="ru-RU" sz="1050" kern="1200" dirty="0"/>
        </a:p>
      </dsp:txBody>
      <dsp:txXfrm>
        <a:off x="5015931" y="593911"/>
        <a:ext cx="1715623" cy="1004375"/>
      </dsp:txXfrm>
    </dsp:sp>
    <dsp:sp modelId="{AF86B2D6-FEEE-4C6B-8643-3D879525ABA3}">
      <dsp:nvSpPr>
        <dsp:cNvPr id="0" name=""/>
        <dsp:cNvSpPr/>
      </dsp:nvSpPr>
      <dsp:spPr>
        <a:xfrm rot="5400000">
          <a:off x="5685262" y="1754003"/>
          <a:ext cx="376961" cy="440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5741451" y="1786009"/>
        <a:ext cx="264583" cy="263873"/>
      </dsp:txXfrm>
    </dsp:sp>
    <dsp:sp modelId="{95455396-4F39-49AC-9AE7-7486661F0EB9}">
      <dsp:nvSpPr>
        <dsp:cNvPr id="0" name=""/>
        <dsp:cNvSpPr/>
      </dsp:nvSpPr>
      <dsp:spPr>
        <a:xfrm>
          <a:off x="4984683" y="2340782"/>
          <a:ext cx="1778119" cy="106687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	развивать основные физические способности, </a:t>
          </a:r>
          <a:endParaRPr lang="ru-RU" sz="1500" kern="1200"/>
        </a:p>
      </dsp:txBody>
      <dsp:txXfrm>
        <a:off x="5015931" y="2372030"/>
        <a:ext cx="1715623" cy="1004375"/>
      </dsp:txXfrm>
    </dsp:sp>
    <dsp:sp modelId="{AB66ED99-6198-4A8B-9AD8-1B03F43F3C8B}">
      <dsp:nvSpPr>
        <dsp:cNvPr id="0" name=""/>
        <dsp:cNvSpPr/>
      </dsp:nvSpPr>
      <dsp:spPr>
        <a:xfrm rot="10800000">
          <a:off x="4451247" y="2653731"/>
          <a:ext cx="376961" cy="440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4564335" y="2741926"/>
        <a:ext cx="263873" cy="264583"/>
      </dsp:txXfrm>
    </dsp:sp>
    <dsp:sp modelId="{026D3DAF-41CF-4568-9FA3-0E5B74303ED6}">
      <dsp:nvSpPr>
        <dsp:cNvPr id="0" name=""/>
        <dsp:cNvSpPr/>
      </dsp:nvSpPr>
      <dsp:spPr>
        <a:xfrm>
          <a:off x="2495316" y="2340782"/>
          <a:ext cx="1778119" cy="106687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•	укреплять здоровье воспитанников.</a:t>
          </a:r>
          <a:endParaRPr lang="ru-RU" sz="1500" kern="1200" dirty="0"/>
        </a:p>
      </dsp:txBody>
      <dsp:txXfrm>
        <a:off x="2526564" y="2372030"/>
        <a:ext cx="1715623" cy="1004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0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2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6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5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7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61D8-C992-45F0-9005-AABFA7E7F6C2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A2B1-E223-4693-8D81-851F54AD7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2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010" y="859244"/>
            <a:ext cx="7772400" cy="5976664"/>
          </a:xfrm>
        </p:spPr>
        <p:txBody>
          <a:bodyPr>
            <a:normAutofit/>
          </a:bodyPr>
          <a:lstStyle/>
          <a:p>
            <a:pPr indent="544830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ПРОГРАММА 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ВОСПИТАТЕЛЬНОЙ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РАБОТЫ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Наши победы – здоровье нации,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 наши 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рекорды – спортивная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Россия»</a:t>
            </a:r>
            <a:b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rgbClr val="0070C0"/>
                </a:solidFill>
                <a:latin typeface="Times New Roman"/>
                <a:ea typeface="Times New Roman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г. Туран-2013 г.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550" y="0"/>
            <a:ext cx="7791449" cy="836712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cap="small" dirty="0">
                <a:solidFill>
                  <a:srgbClr val="0070C0"/>
                </a:solidFill>
                <a:latin typeface="Georgia"/>
                <a:ea typeface="Georgia"/>
                <a:cs typeface="Times New Roman"/>
              </a:rPr>
              <a:t>Муниципальное бюджетное образовательное учреждение дополнительного образования детей «</a:t>
            </a:r>
            <a:r>
              <a:rPr lang="ru-RU" b="1" u="sng" cap="small" dirty="0" err="1">
                <a:solidFill>
                  <a:srgbClr val="0070C0"/>
                </a:solidFill>
                <a:latin typeface="Georgia"/>
                <a:ea typeface="Georgia"/>
                <a:cs typeface="Times New Roman"/>
              </a:rPr>
              <a:t>Туранская</a:t>
            </a:r>
            <a:r>
              <a:rPr lang="ru-RU" b="1" u="sng" cap="small" dirty="0">
                <a:solidFill>
                  <a:srgbClr val="0070C0"/>
                </a:solidFill>
                <a:latin typeface="Georgia"/>
                <a:ea typeface="Georgia"/>
                <a:cs typeface="Times New Roman"/>
              </a:rPr>
              <a:t> ДЮСШ»</a:t>
            </a:r>
            <a:endParaRPr lang="ru-RU" b="1" dirty="0">
              <a:solidFill>
                <a:srgbClr val="0070C0"/>
              </a:solidFill>
              <a:latin typeface="Georgia"/>
              <a:ea typeface="Georgia"/>
              <a:cs typeface="Times New Roman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423" y="5393571"/>
            <a:ext cx="1403648" cy="141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2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7" y="4880291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44624"/>
            <a:ext cx="8172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ДЮСШ</a:t>
            </a:r>
          </a:p>
          <a:p>
            <a:r>
              <a:rPr lang="ru-RU" sz="1600" b="1" i="1" dirty="0"/>
              <a:t>Обеспечить условия реализации дополнительных программ </a:t>
            </a:r>
            <a:r>
              <a:rPr lang="ru-RU" sz="1600" b="1" i="1" dirty="0" smtClean="0"/>
              <a:t>физкультурно-спортивной </a:t>
            </a:r>
            <a:r>
              <a:rPr lang="ru-RU" sz="1600" b="1" i="1" dirty="0"/>
              <a:t>направленности, а также воспитательных и развивающих </a:t>
            </a:r>
            <a:r>
              <a:rPr lang="ru-RU" sz="1600" b="1" i="1" dirty="0" smtClean="0"/>
              <a:t>программ </a:t>
            </a:r>
            <a:r>
              <a:rPr lang="ru-RU" sz="1600" b="1" i="1" dirty="0"/>
              <a:t>и услуг, удовлетворяющих современные образовательные потребности детей, </a:t>
            </a:r>
            <a:r>
              <a:rPr lang="ru-RU" sz="1600" b="1" i="1" dirty="0" smtClean="0"/>
              <a:t>соответствующие </a:t>
            </a:r>
            <a:r>
              <a:rPr lang="ru-RU" sz="1600" b="1" i="1" dirty="0"/>
              <a:t>законам РФ, гармоничное включение в данный процесс детей, ориентацией на их собственный выбор, успешный рост личных достижений, </a:t>
            </a:r>
            <a:r>
              <a:rPr lang="ru-RU" sz="1600" b="1" i="1" dirty="0" smtClean="0"/>
              <a:t>развития </a:t>
            </a:r>
            <a:r>
              <a:rPr lang="ru-RU" sz="1600" b="1" i="1" dirty="0"/>
              <a:t>мотивации личности к познанию, творчества и профессионального </a:t>
            </a:r>
            <a:r>
              <a:rPr lang="ru-RU" sz="1600" b="1" i="1" dirty="0" smtClean="0"/>
              <a:t>самоопределения</a:t>
            </a:r>
            <a:r>
              <a:rPr lang="ru-RU" sz="1600" b="1" i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49694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«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Модель» выпускника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ДЮСШ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         </a:t>
            </a:r>
            <a:r>
              <a:rPr lang="ru-RU" sz="1600" b="1" i="1" dirty="0"/>
              <a:t>Модель выпускника ДЮСШ подразумевает предполагаемый результат совместной деятельности учреждения и семьи, характеризующий их представления о наиболее важных качествах личности ребенка, которыми должен обладать выпускник спортивной школы.</a:t>
            </a:r>
          </a:p>
          <a:p>
            <a:r>
              <a:rPr lang="ru-RU" sz="1600" b="1" i="1" dirty="0"/>
              <a:t>Основу модели выпускника ДЮСШ составляет система отношений </a:t>
            </a:r>
            <a:r>
              <a:rPr lang="ru-RU" sz="1600" b="1" i="1" dirty="0" smtClean="0"/>
              <a:t>личности </a:t>
            </a:r>
            <a:r>
              <a:rPr lang="ru-RU" sz="1600" b="1" i="1" dirty="0"/>
              <a:t>к таким ценностям, как Человек, Труд, Общество, Знание, Искусство, Природа и Мир. Данная система отношений имеет следующие ориентиры: </a:t>
            </a:r>
          </a:p>
          <a:p>
            <a:r>
              <a:rPr lang="ru-RU" sz="1600" b="1" i="1" dirty="0"/>
              <a:t>1.	Личность воспитанника выполняет интегрирующую роль в ДЮСШ (все-стороннее развитие, выявление способностей и одаренностей, их развитие);</a:t>
            </a:r>
          </a:p>
          <a:p>
            <a:r>
              <a:rPr lang="ru-RU" sz="1600" b="1" i="1" dirty="0"/>
              <a:t>2.	Личность выпускника является основой для разработки целевых программ, проектов, с учетом </a:t>
            </a:r>
            <a:r>
              <a:rPr lang="ru-RU" sz="1600" b="1" i="1" dirty="0" err="1"/>
              <a:t>воспитательно</a:t>
            </a:r>
            <a:r>
              <a:rPr lang="ru-RU" sz="1600" b="1" i="1" dirty="0"/>
              <a:t>-образовательного процесса ДЮСШ; </a:t>
            </a:r>
          </a:p>
          <a:p>
            <a:r>
              <a:rPr lang="ru-RU" sz="1600" b="1" i="1" dirty="0"/>
              <a:t>3.	Модель выпускника выступает в качестве основного критерия эффективности </a:t>
            </a:r>
            <a:r>
              <a:rPr lang="ru-RU" sz="1600" b="1" i="1" dirty="0" err="1"/>
              <a:t>воспитательно</a:t>
            </a:r>
            <a:r>
              <a:rPr lang="ru-RU" sz="1600" b="1" i="1" dirty="0"/>
              <a:t>-образовательного процесса, отражающая результативность образовательно-воспитательной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7120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937" y="4870450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709784"/>
            <a:ext cx="61926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</a:t>
            </a: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</a:t>
            </a: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2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i="1" dirty="0"/>
              <a:t>Финансовое обеспечение воспитательной и социальной деятельности с </a:t>
            </a:r>
            <a:r>
              <a:rPr lang="ru-RU" b="1" i="1" dirty="0" smtClean="0"/>
              <a:t>обучающимися  </a:t>
            </a:r>
            <a:r>
              <a:rPr lang="ru-RU" b="1" i="1" dirty="0"/>
              <a:t>производится :</a:t>
            </a:r>
          </a:p>
          <a:p>
            <a:r>
              <a:rPr lang="ru-RU" b="1" i="1" dirty="0"/>
              <a:t>•	из средств федерального бюджета, выделенных на организацию культурно-массовой, физкультурной и оздоровительной работы на основании утвержденной на календарный год сметы. </a:t>
            </a:r>
          </a:p>
          <a:p>
            <a:r>
              <a:rPr lang="ru-RU" b="1" i="1" dirty="0"/>
              <a:t>•	совместное финансирование мероприятий ДЮСШ и организациями, ответственными за проведение соревнований. </a:t>
            </a:r>
          </a:p>
          <a:p>
            <a:r>
              <a:rPr lang="ru-RU" b="1" i="1" dirty="0"/>
              <a:t>•	привлечение спонсорских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2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384" y="4868281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764704"/>
            <a:ext cx="65527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Основные проблемы и тенденции воспитания в </a:t>
            </a:r>
            <a:r>
              <a:rPr lang="ru-RU" b="1" dirty="0" smtClean="0">
                <a:solidFill>
                  <a:srgbClr val="0070C0"/>
                </a:solidFill>
              </a:rPr>
              <a:t>ДЮСШ</a:t>
            </a: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  <a:p>
            <a:r>
              <a:rPr lang="ru-RU" b="1" i="1" dirty="0" smtClean="0"/>
              <a:t>          Основные проблемы, </a:t>
            </a:r>
            <a:r>
              <a:rPr lang="ru-RU" b="1" i="1" dirty="0"/>
              <a:t>имеющие отношение к воспитанию </a:t>
            </a:r>
            <a:r>
              <a:rPr lang="ru-RU" b="1" i="1" dirty="0" smtClean="0"/>
              <a:t> </a:t>
            </a:r>
            <a:r>
              <a:rPr lang="ru-RU" b="1" i="1" dirty="0"/>
              <a:t>детей в ДЮСШ:</a:t>
            </a:r>
          </a:p>
          <a:p>
            <a:r>
              <a:rPr lang="ru-RU" b="1" i="1" dirty="0"/>
              <a:t>•	снижение жизненного уровня населения</a:t>
            </a:r>
          </a:p>
          <a:p>
            <a:r>
              <a:rPr lang="ru-RU" b="1" i="1" dirty="0"/>
              <a:t>•	снижение воспитательного воздействия семьи, общеобразовательной     школы, общественных организаций</a:t>
            </a:r>
          </a:p>
          <a:p>
            <a:r>
              <a:rPr lang="ru-RU" b="1" i="1" dirty="0"/>
              <a:t>•	постоянно ухудшающееся состояние здоровья детей</a:t>
            </a:r>
          </a:p>
          <a:p>
            <a:r>
              <a:rPr lang="ru-RU" b="1" i="1" dirty="0"/>
              <a:t>•	усиливающийся через СМИ поток низкопробной продукции                     пропагандирующее насилие, жестокость, преступность, секс, алкоголь, </a:t>
            </a:r>
            <a:r>
              <a:rPr lang="ru-RU" b="1" i="1" dirty="0" err="1"/>
              <a:t>табакокурение</a:t>
            </a:r>
            <a:r>
              <a:rPr lang="ru-RU" b="1" i="1" dirty="0"/>
              <a:t>, наркоманию.</a:t>
            </a:r>
          </a:p>
          <a:p>
            <a:r>
              <a:rPr lang="ru-RU" b="1" i="1" dirty="0"/>
              <a:t>В этих условиях возрастает роль воспитательной </a:t>
            </a:r>
            <a:r>
              <a:rPr lang="ru-RU" b="1" i="1" dirty="0" smtClean="0"/>
              <a:t>работы</a:t>
            </a:r>
          </a:p>
          <a:p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915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7" y="4840571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1" y="751344"/>
            <a:ext cx="74888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другими участниками воспитательного </a:t>
            </a:r>
          </a:p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rgbClr val="00B050"/>
                </a:solidFill>
              </a:rPr>
              <a:t>ДЮСШ работает в тесном контакте:</a:t>
            </a:r>
          </a:p>
          <a:p>
            <a:r>
              <a:rPr lang="ru-RU" b="1" i="1" dirty="0"/>
              <a:t>•	МБОУ СОШ №1, МБОУ СОШ №2, МБОУ СОШ с. Суш, МБОУ СОШ с. Сесерлиг, МБОУ СОШ с. </a:t>
            </a:r>
            <a:r>
              <a:rPr lang="ru-RU" b="1" i="1" dirty="0" err="1"/>
              <a:t>Уюк</a:t>
            </a:r>
            <a:r>
              <a:rPr lang="ru-RU" b="1" i="1" dirty="0"/>
              <a:t>, МБОУ СОШ с. </a:t>
            </a:r>
            <a:r>
              <a:rPr lang="ru-RU" b="1" i="1" dirty="0" err="1"/>
              <a:t>Аржаан</a:t>
            </a:r>
            <a:r>
              <a:rPr lang="ru-RU" b="1" i="1" dirty="0"/>
              <a:t>;</a:t>
            </a:r>
          </a:p>
          <a:p>
            <a:r>
              <a:rPr lang="ru-RU" b="1" i="1" dirty="0"/>
              <a:t>•	Федерации по видам спорта;</a:t>
            </a:r>
          </a:p>
          <a:p>
            <a:r>
              <a:rPr lang="ru-RU" b="1" i="1" dirty="0"/>
              <a:t>•	Училище олимпийского резерва;</a:t>
            </a:r>
          </a:p>
          <a:p>
            <a:r>
              <a:rPr lang="ru-RU" b="1" i="1" dirty="0"/>
              <a:t>•	Управление образования администрации</a:t>
            </a:r>
          </a:p>
          <a:p>
            <a:r>
              <a:rPr lang="ru-RU" b="1" i="1" dirty="0"/>
              <a:t>и способствует приобщению детей и подростков к регулярным занятиям физкультурой и спортом, формированию у них мировоззрения здорового образа жизни, занимаются вопросами развития национальных видов спорта, способствующих становлению духовного и нравственного воспитания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6911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747" y="4870450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2183129"/>
            <a:ext cx="5832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35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2195736" y="246435"/>
            <a:ext cx="4680520" cy="948289"/>
          </a:xfrm>
          <a:prstGeom prst="homePlat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75656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59431"/>
              </p:ext>
            </p:extLst>
          </p:nvPr>
        </p:nvGraphicFramePr>
        <p:xfrm>
          <a:off x="817318" y="1427163"/>
          <a:ext cx="7415118" cy="40900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1792940"/>
                <a:gridCol w="5622178"/>
              </a:tblGrid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целевой программы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Наши победы – здоровье нации, наши рекорды – спортивная        Россия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</a:tr>
              <a:tr h="50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Заказчик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МБОУ ДОД </a:t>
                      </a:r>
                      <a:r>
                        <a:rPr lang="ru-RU" sz="1400" dirty="0" err="1">
                          <a:effectLst/>
                        </a:rPr>
                        <a:t>Туранская</a:t>
                      </a:r>
                      <a:r>
                        <a:rPr lang="ru-RU" sz="1400" dirty="0">
                          <a:effectLst/>
                        </a:rPr>
                        <a:t> ДЮСШ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83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Разработчик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 – организатор </a:t>
                      </a:r>
                      <a:r>
                        <a:rPr lang="ru-RU" sz="1400" dirty="0" err="1">
                          <a:effectLst/>
                        </a:rPr>
                        <a:t>Арган-оол</a:t>
                      </a:r>
                      <a:r>
                        <a:rPr lang="ru-RU" sz="1400" dirty="0">
                          <a:effectLst/>
                        </a:rPr>
                        <a:t> А.С.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6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Цель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Поэтапное создание в школе условий для развития свободной, талантливой, физически здоровой личности ребенка, обогащенной знаниями, готовой к созидательной трудовой деятельности и нравственному поведению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 реализации программы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 2013 – май 2016 учебный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84617" y="447091"/>
            <a:ext cx="46805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ПРОГРАММЫ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75656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76369"/>
              </p:ext>
            </p:extLst>
          </p:nvPr>
        </p:nvGraphicFramePr>
        <p:xfrm>
          <a:off x="1115616" y="476672"/>
          <a:ext cx="6840760" cy="57378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96135"/>
                <a:gridCol w="2774315"/>
                <a:gridCol w="1970310"/>
              </a:tblGrid>
              <a:tr h="48840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 действий по реализации программы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Направления работы	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мероприятий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465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	Развитие нормативной базы	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Разработать нормативно – правовую документацию	2013г.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686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Организационные мероприятия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Изучение уровня воспитанности обучающихся.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2.Совершенствование коллективно - </a:t>
                      </a:r>
                      <a:r>
                        <a:rPr lang="ru-RU" sz="1400" dirty="0" smtClean="0">
                          <a:effectLst/>
                        </a:rPr>
                        <a:t>организаторской деятельности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воспитанников </a:t>
                      </a:r>
                      <a:r>
                        <a:rPr lang="ru-RU" sz="1400" dirty="0">
                          <a:effectLst/>
                        </a:rPr>
                        <a:t>через традиционные дела: день самоуправления, КТД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976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	</a:t>
                      </a:r>
                      <a:r>
                        <a:rPr lang="ru-RU" sz="2000" dirty="0">
                          <a:effectLst/>
                        </a:rPr>
                        <a:t>Создание материальной базы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школы массовыми мероприятиями по воспитательной работе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75656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479665"/>
              </p:ext>
            </p:extLst>
          </p:nvPr>
        </p:nvGraphicFramePr>
        <p:xfrm>
          <a:off x="1259632" y="188640"/>
          <a:ext cx="6696744" cy="5616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9240"/>
                <a:gridCol w="5077504"/>
              </a:tblGrid>
              <a:tr h="5616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Ожидаемые результаты реализации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Сохранение и укрепление здоровья и физического развития обучающихся.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Обеспечение доступности занятий физической культурой и спортом для всех категорий обучающихся.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Устойчивость интереса к учебно-тренировочным занятиям.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Детская активность и заинтересованность.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Наличие спортивного результата обучающихся.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Итоги выступления в спортивных соревнованиях разного уровня.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Высокий уровень социализации обучающихся (социальной грамотности, активности, устойчивости).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Высокий уровень нравственности обучающихся (культура поведения и построение отношений).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Формирование у молодого поколения гражданского патриотического мировоззрения и активной жизненной позиции.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Повышение качества организации и проведении массовой физкультурно-оздоровительной и спортивной работы с детьми и подростками.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Снижение уровня безнадзорности и профилактика правонарушений.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Формирование нравственных качеств личности: коллективизма, ответственности, забота о младших, окружающей природе;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Формирование модели выпускника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755304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71400" y="72946"/>
            <a:ext cx="748883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2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ВОСПИТАТЕЛЬНОЙ </a:t>
            </a:r>
            <a:r>
              <a:rPr lang="ru-RU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СИСТЕМЫ:</a:t>
            </a: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Поэтапное создание в школе условий для развития свободной, талантливой, физически здоровой личности ребенка, обогащенной знаниями, готовой к созидательной трудовой деятельности и </a:t>
            </a:r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  <a:t>нравственному </a:t>
            </a: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поведению.</a:t>
            </a:r>
          </a:p>
          <a:p>
            <a:endParaRPr lang="ru-RU" u="sng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71832939"/>
              </p:ext>
            </p:extLst>
          </p:nvPr>
        </p:nvGraphicFramePr>
        <p:xfrm>
          <a:off x="179512" y="2748983"/>
          <a:ext cx="6768752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5357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755304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63688" y="390415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НАПРАВЛЕНИЯ ВОСПИТАТЕЛЬНОЙ СИСТЕМЫ В ДЮСШ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909638"/>
            <a:ext cx="6324600" cy="50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684213"/>
            <a:ext cx="7013575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0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69160"/>
            <a:ext cx="2195736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332656"/>
            <a:ext cx="655272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Создание и развитие воспитательной системы школы происходит в               несколько этапов.</a:t>
            </a:r>
          </a:p>
          <a:p>
            <a:pPr algn="ctr"/>
            <a:r>
              <a:rPr lang="ru-RU" b="1" u="sng" dirty="0">
                <a:solidFill>
                  <a:srgbClr val="FF0000"/>
                </a:solidFill>
              </a:rPr>
              <a:t>Этапы </a:t>
            </a:r>
            <a:r>
              <a:rPr lang="ru-RU" b="1" u="sng" dirty="0" smtClean="0">
                <a:solidFill>
                  <a:srgbClr val="FF0000"/>
                </a:solidFill>
              </a:rPr>
              <a:t>построения:</a:t>
            </a:r>
            <a:endParaRPr lang="ru-RU" b="1" u="sng" dirty="0">
              <a:solidFill>
                <a:srgbClr val="FF0000"/>
              </a:solidFill>
            </a:endParaRPr>
          </a:p>
          <a:p>
            <a:pPr algn="ctr"/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этап - подготовительный, проектный 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сентябрь 2013 – июнь 2014г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algn="ctr"/>
            <a:r>
              <a:rPr lang="ru-RU" sz="1600" b="1" i="1" dirty="0" smtClean="0">
                <a:solidFill>
                  <a:srgbClr val="00B050"/>
                </a:solidFill>
              </a:rPr>
              <a:t> </a:t>
            </a:r>
            <a:r>
              <a:rPr lang="ru-RU" sz="1600" b="1" i="1" dirty="0">
                <a:solidFill>
                  <a:srgbClr val="00B050"/>
                </a:solidFill>
              </a:rPr>
              <a:t>Его цель: </a:t>
            </a:r>
            <a:r>
              <a:rPr lang="ru-RU" sz="1600" b="1" i="1" dirty="0"/>
              <a:t>пробудить творческую активность у педагогов (тренеров-преподавателей), обучающихся, родителей, выработать единую методическую тактику в школе, связать воедино звенья цепи: педагоги, обучающиеся, родители, общественность</a:t>
            </a:r>
            <a:r>
              <a:rPr lang="ru-RU" sz="1600" b="1" i="1" dirty="0" smtClean="0"/>
              <a:t>.</a:t>
            </a:r>
          </a:p>
          <a:p>
            <a:pPr algn="ctr"/>
            <a:endParaRPr lang="ru-RU" sz="1600" b="1" i="1" dirty="0"/>
          </a:p>
          <a:p>
            <a:pPr algn="ctr"/>
            <a:r>
              <a:rPr lang="ru-RU" sz="1600" b="1" i="1" dirty="0">
                <a:solidFill>
                  <a:srgbClr val="00B050"/>
                </a:solidFill>
              </a:rPr>
              <a:t>Основные направления деятельности.</a:t>
            </a:r>
          </a:p>
          <a:p>
            <a:r>
              <a:rPr lang="ru-RU" sz="1600" b="1" dirty="0"/>
              <a:t>•	создание и объединение детей в спортивные коллективы;</a:t>
            </a:r>
          </a:p>
          <a:p>
            <a:r>
              <a:rPr lang="ru-RU" sz="1600" b="1" dirty="0"/>
              <a:t>•	общешкольные мероприятия проводить по типу КТД;</a:t>
            </a:r>
          </a:p>
          <a:p>
            <a:r>
              <a:rPr lang="ru-RU" sz="1600" b="1" dirty="0"/>
              <a:t>•	изучение мнений, интересов детей, родителей, педагогов;</a:t>
            </a:r>
          </a:p>
          <a:p>
            <a:r>
              <a:rPr lang="ru-RU" sz="1600" b="1" dirty="0"/>
              <a:t>•	изучение состава учащихся, выявления ученического и родительского актива;</a:t>
            </a:r>
          </a:p>
          <a:p>
            <a:r>
              <a:rPr lang="ru-RU" sz="1600" b="1" dirty="0"/>
              <a:t>•	изучение социума.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7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0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39" y="4851513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3" y="13149"/>
            <a:ext cx="727280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практический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сентябрь 2014 г. - июнь 2015г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ru-RU" sz="1600" dirty="0"/>
          </a:p>
          <a:p>
            <a:pPr algn="ctr"/>
            <a:r>
              <a:rPr lang="ru-RU" dirty="0" smtClean="0"/>
              <a:t> </a:t>
            </a:r>
            <a:r>
              <a:rPr lang="ru-RU" b="1" dirty="0">
                <a:solidFill>
                  <a:srgbClr val="00B050"/>
                </a:solidFill>
              </a:rPr>
              <a:t>Его цель: </a:t>
            </a:r>
            <a:r>
              <a:rPr lang="ru-RU" sz="1600" b="1" i="1" dirty="0" smtClean="0"/>
              <a:t>определить </a:t>
            </a:r>
            <a:r>
              <a:rPr lang="ru-RU" sz="1600" b="1" i="1" dirty="0"/>
              <a:t>основные направления, формы и виды деятельности, т.е. стратегию и тактику развития и совершенствования воспитательной системы. </a:t>
            </a:r>
            <a:endParaRPr lang="ru-RU" sz="1600" b="1" dirty="0"/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Задачи: </a:t>
            </a:r>
          </a:p>
          <a:p>
            <a:r>
              <a:rPr lang="ru-RU" sz="1600" b="1" dirty="0"/>
              <a:t>•	</a:t>
            </a:r>
            <a:r>
              <a:rPr lang="ru-RU" sz="1600" b="1" i="1" dirty="0"/>
              <a:t>совершенствование всех задач первого этапа;</a:t>
            </a:r>
          </a:p>
          <a:p>
            <a:r>
              <a:rPr lang="ru-RU" sz="1600" b="1" i="1" dirty="0"/>
              <a:t>•	создание школьных традиций;</a:t>
            </a:r>
          </a:p>
          <a:p>
            <a:r>
              <a:rPr lang="ru-RU" sz="1600" b="1" i="1" dirty="0"/>
              <a:t>•	развитие в каждом ребенке самостоятельности,    инициативности, </a:t>
            </a:r>
            <a:r>
              <a:rPr lang="ru-RU" sz="1600" b="1" i="1" dirty="0" smtClean="0"/>
              <a:t>ответственности</a:t>
            </a:r>
            <a:r>
              <a:rPr lang="ru-RU" sz="1600" b="1" i="1" dirty="0"/>
              <a:t>, творчества</a:t>
            </a:r>
            <a:r>
              <a:rPr lang="ru-RU" sz="1600" b="1" i="1" dirty="0" smtClean="0"/>
              <a:t>.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</a:rPr>
              <a:t>Основные направления деятельности.</a:t>
            </a:r>
          </a:p>
          <a:p>
            <a:r>
              <a:rPr lang="ru-RU" sz="1600" b="1" i="1" dirty="0"/>
              <a:t>•	четкое планирование, как одна из важнейших предпосылок эффективности системы воспитательной работы. Стратегия и тактика развития и совершенствования воспитательной работы зависит от плана – ясной программы педагогических действий с содержательной и временной последовательностью.</a:t>
            </a:r>
          </a:p>
          <a:p>
            <a:r>
              <a:rPr lang="ru-RU" sz="1600" b="1" i="1" dirty="0"/>
              <a:t>•	воспитательная работа проходит через все виды и формы деятельности школы. Учебный процесс несет большой воспитательный заряд. Это подсистема связана с появлением новых программ, с формами и методами организации их восприятия (соревнования, конкурсы, фестивали, игровые формы, спартакиады, смотры, конкурсы).</a:t>
            </a:r>
          </a:p>
          <a:p>
            <a:r>
              <a:rPr lang="ru-RU" sz="1600" b="1" i="1" dirty="0" err="1"/>
              <a:t>внетренировочные</a:t>
            </a:r>
            <a:r>
              <a:rPr lang="ru-RU" sz="1600" b="1" i="1" dirty="0"/>
              <a:t> творческие мероприятия, участие в районных программах.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600" b="1" i="1" dirty="0"/>
              <a:t>•	работа в социуме с родителями.	</a:t>
            </a:r>
          </a:p>
          <a:p>
            <a:endParaRPr lang="ru-RU" sz="1600" b="1" i="1" dirty="0"/>
          </a:p>
          <a:p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9867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195513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3" y="-3797"/>
            <a:ext cx="13541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632768"/>
            <a:ext cx="6480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 – обобщающий (самый сложный по целям и задачам)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( сентябрь 2015г. – июнь 2016г.)</a:t>
            </a:r>
          </a:p>
          <a:p>
            <a:endParaRPr lang="ru-RU" dirty="0"/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Цель: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i="1" dirty="0" smtClean="0"/>
              <a:t>обеспечить </a:t>
            </a:r>
            <a:r>
              <a:rPr lang="ru-RU" b="1" i="1" dirty="0"/>
              <a:t>надежные качественные результаты образовательного и воспитательного процесса в условиях его вариативности.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Задачи: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i="1" dirty="0" smtClean="0"/>
              <a:t>создание </a:t>
            </a:r>
            <a:r>
              <a:rPr lang="ru-RU" b="1" i="1" dirty="0"/>
              <a:t>системы отношений, помогающей ребенку на каждом возрастном этапе успешно решать свои задачи в основных сферах </a:t>
            </a:r>
            <a:r>
              <a:rPr lang="ru-RU" b="1" i="1" dirty="0" smtClean="0"/>
              <a:t>деятельности</a:t>
            </a:r>
            <a:r>
              <a:rPr lang="ru-RU" b="1" i="1" dirty="0"/>
              <a:t>.</a:t>
            </a:r>
          </a:p>
          <a:p>
            <a:r>
              <a:rPr lang="ru-RU" b="1" i="1" dirty="0"/>
              <a:t>Педагогические условия: обучение и воспитание детей в интересах развития личности, семьи,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6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487</TotalTime>
  <Words>666</Words>
  <Application>Microsoft Office PowerPoint</Application>
  <PresentationFormat>Экран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ПРОГРАММА          ВОСПИТАТЕЛЬНОЙ РАБОТЫ:       «Наши победы – здоровье нации,        наши рекорды – спортивная Россия»   г. Туран-2013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ДЮСШ</cp:lastModifiedBy>
  <cp:revision>42</cp:revision>
  <cp:lastPrinted>2013-10-10T04:13:56Z</cp:lastPrinted>
  <dcterms:created xsi:type="dcterms:W3CDTF">2013-10-08T03:17:50Z</dcterms:created>
  <dcterms:modified xsi:type="dcterms:W3CDTF">2013-10-23T07:06:10Z</dcterms:modified>
</cp:coreProperties>
</file>