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DEE85-C8C4-403C-9170-0A3D657EF69F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614B4-8382-4CD2-B15B-5FAFCD9ECB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815290" cy="1357297"/>
          </a:xfrm>
        </p:spPr>
        <p:txBody>
          <a:bodyPr>
            <a:noAutofit/>
          </a:bodyPr>
          <a:lstStyle/>
          <a:p>
            <a:r>
              <a:rPr lang="ru-RU" sz="5400" dirty="0" smtClean="0"/>
              <a:t>Применение </a:t>
            </a:r>
            <a:r>
              <a:rPr lang="ru-RU" sz="4800" dirty="0" smtClean="0"/>
              <a:t>производной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Составление уравнения касательной к графику функции.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Нахождение промежутков возрастания и    убывания функции.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Определение критических точек функции.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Нахождение наибольшего и наименьшего     значения функции на отрезке.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Исследование  функции и построение графика.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Решение текстовых задач.</a:t>
            </a:r>
          </a:p>
          <a:p>
            <a:pPr marL="514350" indent="-514350" algn="l">
              <a:buAutoNum type="arabicPeriod"/>
            </a:pPr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marL="514350" indent="-514350"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Напишите уравнение касательной к графику </a:t>
            </a:r>
            <a:r>
              <a:rPr lang="en-US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точке с абсциссой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r>
              <a:rPr lang="ru-RU" sz="4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А: </a:t>
            </a:r>
            <a:r>
              <a:rPr lang="en-US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х</a:t>
            </a:r>
            <a:r>
              <a:rPr lang="ru-RU" sz="40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+ 3х – 1,		х</a:t>
            </a:r>
            <a:r>
              <a:rPr lang="ru-RU" sz="4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=2</a:t>
            </a:r>
            <a:b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В: </a:t>
            </a:r>
            <a:r>
              <a:rPr lang="en-US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</a:t>
            </a:r>
            <a:r>
              <a:rPr lang="ru-RU" sz="4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3х</a:t>
            </a:r>
            <a:r>
              <a:rPr lang="ru-RU" sz="40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+ 2		х</a:t>
            </a:r>
            <a:r>
              <a:rPr lang="ru-RU" sz="4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 -1 </a:t>
            </a:r>
            <a:b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6000" i="1" baseline="-1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С: </a:t>
            </a:r>
            <a:r>
              <a:rPr lang="en-US" sz="6000" i="1" baseline="-1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6000" i="1" baseline="-1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000" i="1" u="dbl" baseline="-1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6000" i="1" baseline="-1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3х + 1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	х</a:t>
            </a:r>
            <a:r>
              <a:rPr lang="ru-RU" sz="4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 3</a:t>
            </a:r>
            <a:b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	 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х-2</a:t>
            </a:r>
            <a:endParaRPr lang="ru-RU" sz="4000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1982783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А: </a:t>
            </a:r>
            <a:r>
              <a:rPr lang="ru-RU" i="1" dirty="0" smtClean="0">
                <a:solidFill>
                  <a:srgbClr val="7030A0"/>
                </a:solidFill>
              </a:rPr>
              <a:t>у = 7х – 5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В:  у = 7х + 5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С: у = – 7х + 31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214686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Найдите промежутки возрастания и убывания функции</a:t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А: 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2х + 5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В: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f(x)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2х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3х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+ 1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С: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f(x)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i="1" u="db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i="1" u="sng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36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+  </a:t>
            </a:r>
            <a:r>
              <a:rPr lang="ru-RU" sz="3600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</a:t>
            </a:r>
            <a:br>
              <a:rPr lang="ru-RU" sz="3600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     4     </a:t>
            </a:r>
            <a:r>
              <a:rPr lang="ru-RU" sz="36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endParaRPr lang="ru-RU" sz="3600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35718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А: функция убывает на промежутке (-∞; 1</a:t>
            </a:r>
            <a:r>
              <a:rPr lang="en-US" sz="2800" dirty="0" smtClean="0">
                <a:solidFill>
                  <a:srgbClr val="7030A0"/>
                </a:solidFill>
              </a:rPr>
              <a:t>]</a:t>
            </a:r>
          </a:p>
          <a:p>
            <a:pPr>
              <a:buNone/>
            </a:pP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smtClean="0">
                <a:solidFill>
                  <a:srgbClr val="7030A0"/>
                </a:solidFill>
              </a:rPr>
              <a:t>      </a:t>
            </a:r>
            <a:r>
              <a:rPr lang="ru-RU" sz="2800" dirty="0" smtClean="0">
                <a:solidFill>
                  <a:srgbClr val="7030A0"/>
                </a:solidFill>
              </a:rPr>
              <a:t>функция возрастает на промежутке </a:t>
            </a:r>
            <a:r>
              <a:rPr lang="en-US" sz="2800" dirty="0" smtClean="0">
                <a:solidFill>
                  <a:srgbClr val="7030A0"/>
                </a:solidFill>
              </a:rPr>
              <a:t>[</a:t>
            </a:r>
            <a:r>
              <a:rPr lang="ru-RU" sz="2800" dirty="0" smtClean="0">
                <a:solidFill>
                  <a:srgbClr val="7030A0"/>
                </a:solidFill>
              </a:rPr>
              <a:t>1; ∞)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В: функция убывает на промежутках (-∞; 0</a:t>
            </a:r>
            <a:r>
              <a:rPr lang="en-US" sz="2800" dirty="0" smtClean="0">
                <a:solidFill>
                  <a:srgbClr val="7030A0"/>
                </a:solidFill>
              </a:rPr>
              <a:t>]</a:t>
            </a:r>
            <a:r>
              <a:rPr lang="ru-RU" sz="2800" dirty="0" smtClean="0">
                <a:solidFill>
                  <a:srgbClr val="7030A0"/>
                </a:solidFill>
              </a:rPr>
              <a:t>; </a:t>
            </a:r>
            <a:r>
              <a:rPr lang="en-US" sz="2800" dirty="0" smtClean="0">
                <a:solidFill>
                  <a:srgbClr val="7030A0"/>
                </a:solidFill>
              </a:rPr>
              <a:t>[</a:t>
            </a:r>
            <a:r>
              <a:rPr lang="ru-RU" sz="2800" dirty="0" smtClean="0">
                <a:solidFill>
                  <a:srgbClr val="7030A0"/>
                </a:solidFill>
              </a:rPr>
              <a:t>1; ∞)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</a:t>
            </a:r>
            <a:r>
              <a:rPr lang="ru-RU" sz="2800" dirty="0" smtClean="0">
                <a:solidFill>
                  <a:srgbClr val="7030A0"/>
                </a:solidFill>
              </a:rPr>
              <a:t>функция возрастает на промежутке </a:t>
            </a:r>
            <a:r>
              <a:rPr lang="en-US" sz="2800" dirty="0" smtClean="0">
                <a:solidFill>
                  <a:srgbClr val="7030A0"/>
                </a:solidFill>
              </a:rPr>
              <a:t>[</a:t>
            </a:r>
            <a:r>
              <a:rPr lang="ru-RU" sz="2800" dirty="0" smtClean="0">
                <a:solidFill>
                  <a:srgbClr val="7030A0"/>
                </a:solidFill>
              </a:rPr>
              <a:t>0; 1</a:t>
            </a:r>
            <a:r>
              <a:rPr lang="en-US" sz="2800" dirty="0">
                <a:solidFill>
                  <a:srgbClr val="7030A0"/>
                </a:solidFill>
              </a:rPr>
              <a:t>]</a:t>
            </a:r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С:функция убывает на промежутках (-∞; -6</a:t>
            </a:r>
            <a:r>
              <a:rPr lang="en-US" sz="2800" dirty="0" smtClean="0">
                <a:solidFill>
                  <a:srgbClr val="7030A0"/>
                </a:solidFill>
              </a:rPr>
              <a:t>]</a:t>
            </a:r>
            <a:r>
              <a:rPr lang="ru-RU" sz="2800" dirty="0" smtClean="0">
                <a:solidFill>
                  <a:srgbClr val="7030A0"/>
                </a:solidFill>
              </a:rPr>
              <a:t>; </a:t>
            </a:r>
            <a:r>
              <a:rPr lang="en-US" sz="2800" dirty="0" smtClean="0">
                <a:solidFill>
                  <a:srgbClr val="7030A0"/>
                </a:solidFill>
              </a:rPr>
              <a:t>[</a:t>
            </a:r>
            <a:r>
              <a:rPr lang="ru-RU" sz="2800" dirty="0" smtClean="0">
                <a:solidFill>
                  <a:srgbClr val="7030A0"/>
                </a:solidFill>
              </a:rPr>
              <a:t>6; ∞)</a:t>
            </a:r>
            <a:endParaRPr lang="en-US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       </a:t>
            </a:r>
            <a:r>
              <a:rPr lang="ru-RU" sz="2800" dirty="0" smtClean="0">
                <a:solidFill>
                  <a:srgbClr val="7030A0"/>
                </a:solidFill>
              </a:rPr>
              <a:t>функция возрастает на промежутках </a:t>
            </a:r>
            <a:r>
              <a:rPr lang="en-US" sz="2800" dirty="0" smtClean="0">
                <a:solidFill>
                  <a:srgbClr val="7030A0"/>
                </a:solidFill>
              </a:rPr>
              <a:t>[</a:t>
            </a:r>
            <a:r>
              <a:rPr lang="ru-RU" sz="2800" dirty="0" smtClean="0">
                <a:solidFill>
                  <a:srgbClr val="7030A0"/>
                </a:solidFill>
              </a:rPr>
              <a:t>-6; </a:t>
            </a:r>
            <a:r>
              <a:rPr lang="ru-RU" sz="2800" dirty="0" smtClean="0">
                <a:solidFill>
                  <a:srgbClr val="7030A0"/>
                </a:solidFill>
              </a:rPr>
              <a:t>0); (0; </a:t>
            </a:r>
            <a:r>
              <a:rPr lang="ru-RU" sz="2800" dirty="0" smtClean="0">
                <a:solidFill>
                  <a:srgbClr val="7030A0"/>
                </a:solidFill>
              </a:rPr>
              <a:t>6</a:t>
            </a:r>
            <a:r>
              <a:rPr lang="ru-RU" sz="2800" dirty="0" smtClean="0">
                <a:solidFill>
                  <a:srgbClr val="7030A0"/>
                </a:solidFill>
              </a:rPr>
              <a:t>)</a:t>
            </a:r>
            <a:endParaRPr lang="ru-RU" sz="28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Найдите критические  точки функции. Экстремумы функции.</a:t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А: </a:t>
            </a:r>
            <a:r>
              <a:rPr lang="en-US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х</a:t>
            </a:r>
            <a:r>
              <a:rPr lang="ru-RU" sz="40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6х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В: </a:t>
            </a:r>
            <a:r>
              <a:rPr lang="en-US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х</a:t>
            </a:r>
            <a:r>
              <a:rPr lang="ru-RU" sz="40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4х</a:t>
            </a:r>
            <a:r>
              <a:rPr lang="ru-RU" sz="40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6000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С:</a:t>
            </a:r>
            <a:r>
              <a:rPr lang="en-US" sz="6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f(x)</a:t>
            </a:r>
            <a:r>
              <a:rPr lang="ru-RU" sz="6000" i="1" baseline="-25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 </a:t>
            </a:r>
            <a:r>
              <a:rPr lang="ru-RU" sz="6000" i="1" baseline="-25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r>
              <a:rPr lang="ru-RU" sz="6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6000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+ </a:t>
            </a:r>
            <a:r>
              <a:rPr lang="ru-RU" sz="4000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40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</a:t>
            </a:r>
            <a:r>
              <a:rPr lang="ru-RU" sz="40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62572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А: 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en-US" baseline="-25000" dirty="0" smtClean="0">
                <a:solidFill>
                  <a:srgbClr val="7030A0"/>
                </a:solidFill>
              </a:rPr>
              <a:t>min</a:t>
            </a:r>
            <a:r>
              <a:rPr lang="en-US" dirty="0" smtClean="0">
                <a:solidFill>
                  <a:srgbClr val="7030A0"/>
                </a:solidFill>
              </a:rPr>
              <a:t>=3            </a:t>
            </a:r>
            <a:r>
              <a:rPr lang="ru-RU" dirty="0" smtClean="0">
                <a:solidFill>
                  <a:srgbClr val="7030A0"/>
                </a:solidFill>
              </a:rPr>
              <a:t>у</a:t>
            </a:r>
            <a:r>
              <a:rPr lang="en-US" baseline="-25000" dirty="0" smtClean="0">
                <a:solidFill>
                  <a:srgbClr val="7030A0"/>
                </a:solidFill>
              </a:rPr>
              <a:t>min</a:t>
            </a:r>
            <a:r>
              <a:rPr lang="en-US" dirty="0" smtClean="0">
                <a:solidFill>
                  <a:srgbClr val="7030A0"/>
                </a:solidFill>
              </a:rPr>
              <a:t>=</a:t>
            </a:r>
            <a:r>
              <a:rPr lang="ru-RU" dirty="0" smtClean="0">
                <a:solidFill>
                  <a:srgbClr val="7030A0"/>
                </a:solidFill>
              </a:rPr>
              <a:t> -9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В: 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en-US" baseline="-25000" dirty="0" smtClean="0">
                <a:solidFill>
                  <a:srgbClr val="7030A0"/>
                </a:solidFill>
              </a:rPr>
              <a:t>min</a:t>
            </a:r>
            <a:r>
              <a:rPr lang="en-US" dirty="0" smtClean="0">
                <a:solidFill>
                  <a:srgbClr val="7030A0"/>
                </a:solidFill>
              </a:rPr>
              <a:t>=3            </a:t>
            </a:r>
            <a:r>
              <a:rPr lang="ru-RU" dirty="0" smtClean="0">
                <a:solidFill>
                  <a:srgbClr val="7030A0"/>
                </a:solidFill>
              </a:rPr>
              <a:t>у</a:t>
            </a:r>
            <a:r>
              <a:rPr lang="en-US" baseline="-25000" dirty="0" smtClean="0">
                <a:solidFill>
                  <a:srgbClr val="7030A0"/>
                </a:solidFill>
              </a:rPr>
              <a:t>min</a:t>
            </a:r>
            <a:r>
              <a:rPr lang="en-US" dirty="0" smtClean="0">
                <a:solidFill>
                  <a:srgbClr val="7030A0"/>
                </a:solidFill>
              </a:rPr>
              <a:t>=</a:t>
            </a:r>
            <a:r>
              <a:rPr lang="ru-RU" dirty="0" smtClean="0">
                <a:solidFill>
                  <a:srgbClr val="7030A0"/>
                </a:solidFill>
              </a:rPr>
              <a:t> -27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С: 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en-US" baseline="-25000" dirty="0" smtClean="0">
                <a:solidFill>
                  <a:srgbClr val="7030A0"/>
                </a:solidFill>
              </a:rPr>
              <a:t>min</a:t>
            </a:r>
            <a:r>
              <a:rPr lang="en-US" dirty="0" smtClean="0">
                <a:solidFill>
                  <a:srgbClr val="7030A0"/>
                </a:solidFill>
              </a:rPr>
              <a:t>=</a:t>
            </a:r>
            <a:r>
              <a:rPr lang="ru-RU" dirty="0" smtClean="0">
                <a:solidFill>
                  <a:srgbClr val="7030A0"/>
                </a:solidFill>
              </a:rPr>
              <a:t>1</a:t>
            </a:r>
            <a:r>
              <a:rPr lang="en-US" dirty="0" smtClean="0">
                <a:solidFill>
                  <a:srgbClr val="7030A0"/>
                </a:solidFill>
              </a:rPr>
              <a:t>            </a:t>
            </a:r>
            <a:r>
              <a:rPr lang="ru-RU" dirty="0" smtClean="0">
                <a:solidFill>
                  <a:srgbClr val="7030A0"/>
                </a:solidFill>
              </a:rPr>
              <a:t>у</a:t>
            </a:r>
            <a:r>
              <a:rPr lang="en-US" baseline="-25000" dirty="0" smtClean="0">
                <a:solidFill>
                  <a:srgbClr val="7030A0"/>
                </a:solidFill>
              </a:rPr>
              <a:t>min</a:t>
            </a:r>
            <a:r>
              <a:rPr lang="en-US" dirty="0" smtClean="0">
                <a:solidFill>
                  <a:srgbClr val="7030A0"/>
                </a:solidFill>
              </a:rPr>
              <a:t>=</a:t>
            </a:r>
            <a:r>
              <a:rPr lang="ru-RU" dirty="0" smtClean="0">
                <a:solidFill>
                  <a:srgbClr val="7030A0"/>
                </a:solidFill>
              </a:rPr>
              <a:t> 2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    </a:t>
            </a:r>
            <a:r>
              <a:rPr lang="ru-RU" dirty="0" err="1" smtClean="0">
                <a:solidFill>
                  <a:srgbClr val="7030A0"/>
                </a:solidFill>
              </a:rPr>
              <a:t>х</a:t>
            </a:r>
            <a:r>
              <a:rPr lang="en-US" baseline="-25000" dirty="0" smtClean="0">
                <a:solidFill>
                  <a:srgbClr val="7030A0"/>
                </a:solidFill>
              </a:rPr>
              <a:t>m</a:t>
            </a:r>
            <a:r>
              <a:rPr lang="ru-RU" baseline="-25000" dirty="0" smtClean="0">
                <a:solidFill>
                  <a:srgbClr val="7030A0"/>
                </a:solidFill>
              </a:rPr>
              <a:t>ах</a:t>
            </a:r>
            <a:r>
              <a:rPr lang="en-US" dirty="0" smtClean="0">
                <a:solidFill>
                  <a:srgbClr val="7030A0"/>
                </a:solidFill>
              </a:rPr>
              <a:t>=</a:t>
            </a:r>
            <a:r>
              <a:rPr lang="ru-RU" dirty="0" smtClean="0">
                <a:solidFill>
                  <a:srgbClr val="7030A0"/>
                </a:solidFill>
              </a:rPr>
              <a:t> -1</a:t>
            </a:r>
            <a:r>
              <a:rPr lang="en-US" dirty="0" smtClean="0">
                <a:solidFill>
                  <a:srgbClr val="7030A0"/>
                </a:solidFill>
              </a:rPr>
              <a:t>           </a:t>
            </a:r>
            <a:r>
              <a:rPr lang="ru-RU" dirty="0" smtClean="0">
                <a:solidFill>
                  <a:srgbClr val="7030A0"/>
                </a:solidFill>
              </a:rPr>
              <a:t>у</a:t>
            </a:r>
            <a:r>
              <a:rPr lang="en-US" baseline="-25000" dirty="0" smtClean="0">
                <a:solidFill>
                  <a:srgbClr val="7030A0"/>
                </a:solidFill>
              </a:rPr>
              <a:t>m</a:t>
            </a:r>
            <a:r>
              <a:rPr lang="ru-RU" baseline="-25000" dirty="0" smtClean="0">
                <a:solidFill>
                  <a:srgbClr val="7030A0"/>
                </a:solidFill>
              </a:rPr>
              <a:t>ах</a:t>
            </a:r>
            <a:r>
              <a:rPr lang="en-US" dirty="0" smtClean="0">
                <a:solidFill>
                  <a:srgbClr val="7030A0"/>
                </a:solidFill>
              </a:rPr>
              <a:t>=</a:t>
            </a:r>
            <a:r>
              <a:rPr lang="ru-RU" dirty="0" smtClean="0">
                <a:solidFill>
                  <a:srgbClr val="7030A0"/>
                </a:solidFill>
              </a:rPr>
              <a:t> -2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Найдите наибольшее и наименьшее значение функции на отрезке:</a:t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А: 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6х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+ 9 		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[0; 2]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В: 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f(x)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i="1" u="dbl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i="1" u="dbl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i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8х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[-1; 5]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4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С: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f(x)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(х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7х + 7) е </a:t>
            </a:r>
            <a:r>
              <a:rPr lang="ru-RU" sz="3600" i="1" baseline="300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</a:t>
            </a:r>
            <a:r>
              <a:rPr lang="ru-RU" sz="3600" i="1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– 5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;</a:t>
            </a:r>
            <a:r>
              <a:rPr lang="ru-RU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6</a:t>
            </a:r>
            <a:r>
              <a:rPr lang="en-US" sz="36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]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143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А: </a:t>
            </a:r>
            <a:r>
              <a:rPr lang="en-US" dirty="0" smtClean="0">
                <a:solidFill>
                  <a:srgbClr val="7030A0"/>
                </a:solidFill>
              </a:rPr>
              <a:t>max </a:t>
            </a:r>
            <a:r>
              <a:rPr lang="en-US" i="1" dirty="0" smtClean="0">
                <a:solidFill>
                  <a:srgbClr val="7030A0"/>
                </a:solidFill>
              </a:rPr>
              <a:t>f(x) = f(0)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9	min f(x)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f(2)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-7</a:t>
            </a:r>
          </a:p>
          <a:p>
            <a:pPr>
              <a:buNone/>
            </a:pPr>
            <a:r>
              <a:rPr lang="en-US" i="1" dirty="0">
                <a:solidFill>
                  <a:srgbClr val="7030A0"/>
                </a:solidFill>
              </a:rPr>
              <a:t>	</a:t>
            </a:r>
            <a:r>
              <a:rPr lang="en-US" i="1" dirty="0" smtClean="0">
                <a:solidFill>
                  <a:srgbClr val="7030A0"/>
                </a:solidFill>
              </a:rPr>
              <a:t>     [0;2]				[0;2]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В: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max </a:t>
            </a:r>
            <a:r>
              <a:rPr lang="en-US" i="1" dirty="0" smtClean="0">
                <a:solidFill>
                  <a:srgbClr val="7030A0"/>
                </a:solidFill>
              </a:rPr>
              <a:t>f(x) = f(0)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0		min f(x)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f(4)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-64</a:t>
            </a:r>
          </a:p>
          <a:p>
            <a:pPr>
              <a:buNone/>
            </a:pPr>
            <a:r>
              <a:rPr lang="en-US" i="1" dirty="0" smtClean="0">
                <a:solidFill>
                  <a:srgbClr val="7030A0"/>
                </a:solidFill>
              </a:rPr>
              <a:t>	     [0;2]				[0;2]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С:</a:t>
            </a:r>
            <a:r>
              <a:rPr lang="en-US" dirty="0" smtClean="0">
                <a:solidFill>
                  <a:srgbClr val="7030A0"/>
                </a:solidFill>
              </a:rPr>
              <a:t>max </a:t>
            </a:r>
            <a:r>
              <a:rPr lang="en-US" i="1" dirty="0" smtClean="0">
                <a:solidFill>
                  <a:srgbClr val="7030A0"/>
                </a:solidFill>
              </a:rPr>
              <a:t>f(x) = f(</a:t>
            </a:r>
            <a:r>
              <a:rPr lang="ru-RU" i="1" dirty="0" smtClean="0">
                <a:solidFill>
                  <a:srgbClr val="7030A0"/>
                </a:solidFill>
              </a:rPr>
              <a:t>6</a:t>
            </a:r>
            <a:r>
              <a:rPr lang="en-US" i="1" dirty="0" smtClean="0">
                <a:solidFill>
                  <a:srgbClr val="7030A0"/>
                </a:solidFill>
              </a:rPr>
              <a:t>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</a:t>
            </a:r>
            <a:r>
              <a:rPr lang="ru-RU" i="1" dirty="0" smtClean="0">
                <a:solidFill>
                  <a:srgbClr val="7030A0"/>
                </a:solidFill>
              </a:rPr>
              <a:t>е</a:t>
            </a:r>
            <a:r>
              <a:rPr lang="en-US" i="1" dirty="0" smtClean="0">
                <a:solidFill>
                  <a:srgbClr val="7030A0"/>
                </a:solidFill>
              </a:rPr>
              <a:t>	</a:t>
            </a:r>
            <a:r>
              <a:rPr lang="ru-RU" i="1" dirty="0" smtClean="0">
                <a:solidFill>
                  <a:srgbClr val="7030A0"/>
                </a:solidFill>
              </a:rPr>
              <a:t>	</a:t>
            </a:r>
            <a:r>
              <a:rPr lang="en-US" i="1" dirty="0" smtClean="0">
                <a:solidFill>
                  <a:srgbClr val="7030A0"/>
                </a:solidFill>
              </a:rPr>
              <a:t>min f(x)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en-US" i="1" dirty="0" smtClean="0">
                <a:solidFill>
                  <a:srgbClr val="7030A0"/>
                </a:solidFill>
              </a:rPr>
              <a:t>= -</a:t>
            </a:r>
            <a:r>
              <a:rPr lang="ru-RU" i="1" dirty="0" smtClean="0">
                <a:solidFill>
                  <a:srgbClr val="7030A0"/>
                </a:solidFill>
              </a:rPr>
              <a:t>3</a:t>
            </a:r>
            <a:endParaRPr lang="en-US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rgbClr val="7030A0"/>
                </a:solidFill>
              </a:rPr>
              <a:t>	     [</a:t>
            </a:r>
            <a:r>
              <a:rPr lang="ru-RU" i="1" dirty="0" smtClean="0">
                <a:solidFill>
                  <a:srgbClr val="7030A0"/>
                </a:solidFill>
              </a:rPr>
              <a:t>4</a:t>
            </a:r>
            <a:r>
              <a:rPr lang="en-US" i="1" dirty="0" smtClean="0">
                <a:solidFill>
                  <a:srgbClr val="7030A0"/>
                </a:solidFill>
              </a:rPr>
              <a:t>;</a:t>
            </a:r>
            <a:r>
              <a:rPr lang="ru-RU" i="1" dirty="0" smtClean="0">
                <a:solidFill>
                  <a:srgbClr val="7030A0"/>
                </a:solidFill>
              </a:rPr>
              <a:t>6</a:t>
            </a:r>
            <a:r>
              <a:rPr lang="en-US" i="1" dirty="0" smtClean="0">
                <a:solidFill>
                  <a:srgbClr val="7030A0"/>
                </a:solidFill>
              </a:rPr>
              <a:t>]			</a:t>
            </a:r>
            <a:r>
              <a:rPr lang="ru-RU" i="1" smtClean="0">
                <a:solidFill>
                  <a:srgbClr val="7030A0"/>
                </a:solidFill>
              </a:rPr>
              <a:t>	</a:t>
            </a:r>
            <a:r>
              <a:rPr lang="en-US" i="1" smtClean="0">
                <a:solidFill>
                  <a:srgbClr val="7030A0"/>
                </a:solidFill>
              </a:rPr>
              <a:t>[</a:t>
            </a:r>
            <a:r>
              <a:rPr lang="ru-RU" i="1" dirty="0" smtClean="0">
                <a:solidFill>
                  <a:srgbClr val="7030A0"/>
                </a:solidFill>
              </a:rPr>
              <a:t>4</a:t>
            </a:r>
            <a:r>
              <a:rPr lang="en-US" i="1" dirty="0" smtClean="0">
                <a:solidFill>
                  <a:srgbClr val="7030A0"/>
                </a:solidFill>
              </a:rPr>
              <a:t>;</a:t>
            </a:r>
            <a:r>
              <a:rPr lang="ru-RU" i="1" dirty="0" smtClean="0">
                <a:solidFill>
                  <a:srgbClr val="7030A0"/>
                </a:solidFill>
              </a:rPr>
              <a:t>6</a:t>
            </a:r>
            <a:r>
              <a:rPr lang="en-US" i="1" dirty="0" smtClean="0">
                <a:solidFill>
                  <a:srgbClr val="7030A0"/>
                </a:solidFill>
              </a:rPr>
              <a:t>]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>
                <a:alpha val="33000"/>
              </a:srgbClr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57694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			</a:t>
            </a:r>
            <a:r>
              <a:rPr lang="ru-RU" sz="3200" dirty="0" smtClean="0"/>
              <a:t>Подготовка к ЕГЭ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В 11 </a:t>
            </a:r>
            <a:br>
              <a:rPr lang="ru-RU" sz="3200" dirty="0" smtClean="0"/>
            </a:br>
            <a:r>
              <a:rPr lang="ru-RU" sz="3200" dirty="0" smtClean="0"/>
              <a:t>А: Найти наибольшее значение </a:t>
            </a:r>
            <a:r>
              <a:rPr lang="en-US" sz="3200" i="1" dirty="0" smtClean="0"/>
              <a:t>f(x)</a:t>
            </a:r>
            <a:r>
              <a:rPr lang="ru-RU" sz="3200" i="1" dirty="0" smtClean="0"/>
              <a:t> = х</a:t>
            </a:r>
            <a:r>
              <a:rPr lang="ru-RU" sz="3200" i="1" baseline="30000" dirty="0" smtClean="0"/>
              <a:t>4</a:t>
            </a:r>
            <a:r>
              <a:rPr lang="ru-RU" sz="3200" i="1" dirty="0" smtClean="0"/>
              <a:t> – 8х</a:t>
            </a:r>
            <a:r>
              <a:rPr lang="ru-RU" sz="3200" i="1" baseline="30000" dirty="0" smtClean="0"/>
              <a:t>2</a:t>
            </a:r>
            <a:r>
              <a:rPr lang="ru-RU" sz="3200" i="1" dirty="0" smtClean="0"/>
              <a:t> – 9 на </a:t>
            </a:r>
            <a:r>
              <a:rPr lang="en-US" sz="3200" i="1" dirty="0" smtClean="0"/>
              <a:t>[0; 3]</a:t>
            </a:r>
            <a:br>
              <a:rPr lang="en-US" sz="3200" i="1" dirty="0" smtClean="0"/>
            </a:br>
            <a:r>
              <a:rPr lang="ru-RU" sz="3200" dirty="0" smtClean="0"/>
              <a:t>В: Найти наименьшее значение функции </a:t>
            </a:r>
            <a:br>
              <a:rPr lang="ru-RU" sz="3200" dirty="0" smtClean="0"/>
            </a:br>
            <a:r>
              <a:rPr lang="en-US" sz="3200" i="1" dirty="0" smtClean="0"/>
              <a:t>f(x) = </a:t>
            </a:r>
            <a:r>
              <a:rPr lang="ru-RU" sz="3200" i="1" dirty="0" smtClean="0"/>
              <a:t>- х</a:t>
            </a:r>
            <a:r>
              <a:rPr lang="ru-RU" sz="3200" i="1" baseline="30000" dirty="0" smtClean="0"/>
              <a:t>3</a:t>
            </a:r>
            <a:r>
              <a:rPr lang="ru-RU" sz="3200" i="1" dirty="0" smtClean="0"/>
              <a:t> + 5х</a:t>
            </a:r>
            <a:r>
              <a:rPr lang="ru-RU" sz="3200" i="1" baseline="30000" dirty="0" smtClean="0"/>
              <a:t>2</a:t>
            </a:r>
            <a:r>
              <a:rPr lang="ru-RU" sz="3200" i="1" dirty="0" smtClean="0"/>
              <a:t> – 7х – 4 на </a:t>
            </a:r>
            <a:r>
              <a:rPr lang="en-US" sz="3200" i="1" dirty="0" smtClean="0"/>
              <a:t>[-2; 0]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en-US" sz="3200" dirty="0" smtClean="0"/>
              <a:t>C</a:t>
            </a:r>
            <a:r>
              <a:rPr lang="ru-RU" sz="3200" dirty="0" smtClean="0"/>
              <a:t>: Найти наибольшее значение функции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f(x) = 4√2 sin x</a:t>
            </a:r>
            <a:r>
              <a:rPr lang="ru-RU" sz="3200" i="1" dirty="0" smtClean="0"/>
              <a:t> – 4х + </a:t>
            </a:r>
            <a:r>
              <a:rPr lang="el-GR" sz="3200" i="1" dirty="0" smtClean="0"/>
              <a:t>π</a:t>
            </a:r>
            <a:r>
              <a:rPr lang="ru-RU" sz="3200" i="1" dirty="0" smtClean="0"/>
              <a:t> на </a:t>
            </a:r>
            <a:r>
              <a:rPr lang="en-US" sz="3200" i="1" dirty="0" smtClean="0"/>
              <a:t>[0; </a:t>
            </a:r>
            <a:r>
              <a:rPr lang="el-GR" sz="3200" i="1" dirty="0" smtClean="0"/>
              <a:t>π</a:t>
            </a:r>
            <a:r>
              <a:rPr lang="en-US" sz="3200" i="1" dirty="0" smtClean="0"/>
              <a:t>]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80"/>
            <a:ext cx="9144000" cy="27146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ru-RU" dirty="0" smtClean="0">
                <a:solidFill>
                  <a:srgbClr val="FFFF00"/>
                </a:solidFill>
              </a:rPr>
              <a:t>: </a:t>
            </a:r>
            <a:r>
              <a:rPr lang="en-US" dirty="0" smtClean="0">
                <a:solidFill>
                  <a:srgbClr val="FFFF00"/>
                </a:solidFill>
              </a:rPr>
              <a:t>max </a:t>
            </a:r>
            <a:r>
              <a:rPr lang="en-US" i="1" dirty="0" smtClean="0">
                <a:solidFill>
                  <a:srgbClr val="FFFF00"/>
                </a:solidFill>
              </a:rPr>
              <a:t>f(x)</a:t>
            </a:r>
            <a:r>
              <a:rPr lang="en-US" dirty="0" smtClean="0">
                <a:solidFill>
                  <a:srgbClr val="FFFF00"/>
                </a:solidFill>
              </a:rPr>
              <a:t> = </a:t>
            </a:r>
            <a:r>
              <a:rPr lang="en-US" i="1" dirty="0" smtClean="0">
                <a:solidFill>
                  <a:srgbClr val="FFFF00"/>
                </a:solidFill>
              </a:rPr>
              <a:t>f(3) = 0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[0;3]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В:</a:t>
            </a:r>
            <a:r>
              <a:rPr lang="en-US" dirty="0" smtClean="0">
                <a:solidFill>
                  <a:srgbClr val="FFFF00"/>
                </a:solidFill>
              </a:rPr>
              <a:t> min </a:t>
            </a:r>
            <a:r>
              <a:rPr lang="en-US" i="1" dirty="0" smtClean="0">
                <a:solidFill>
                  <a:srgbClr val="FFFF00"/>
                </a:solidFill>
              </a:rPr>
              <a:t>f(x) = f(0) = -4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[-2;0]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С:</a:t>
            </a:r>
            <a:r>
              <a:rPr lang="en-US" dirty="0" smtClean="0">
                <a:solidFill>
                  <a:srgbClr val="FFFF00"/>
                </a:solidFill>
              </a:rPr>
              <a:t> m</a:t>
            </a:r>
            <a:r>
              <a:rPr lang="ru-RU" smtClean="0">
                <a:solidFill>
                  <a:srgbClr val="FFFF00"/>
                </a:solidFill>
              </a:rPr>
              <a:t>ах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i="1" dirty="0" smtClean="0">
                <a:solidFill>
                  <a:srgbClr val="FFFF00"/>
                </a:solidFill>
              </a:rPr>
              <a:t>f(x) = 0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[0;</a:t>
            </a:r>
            <a:r>
              <a:rPr lang="el-GR" dirty="0" smtClean="0">
                <a:solidFill>
                  <a:srgbClr val="FFFF00"/>
                </a:solidFill>
              </a:rPr>
              <a:t>π</a:t>
            </a:r>
            <a:r>
              <a:rPr lang="en-US" dirty="0" smtClean="0">
                <a:solidFill>
                  <a:srgbClr val="FFFF00"/>
                </a:solidFill>
              </a:rPr>
              <a:t>]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278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Применение производной</vt:lpstr>
      <vt:lpstr>1. Напишите уравнение касательной к графику f(x) в точке с абсциссой х0. А: f(x) = х2 + 3х – 1,  х0=2 В: f(x) = х – 3х2 + 2  х0= -1  С: f(x)    3х + 1   х0= 3          х-2</vt:lpstr>
      <vt:lpstr>2. Найдите промежутки возрастания и убывания функции А: f(x) = х2 – 2х + 5 В: f(x) = 2х3 – 3х2 + 1 С: f(x)     х  +  9       4     х</vt:lpstr>
      <vt:lpstr>3. Найдите критические  точки функции. Экстремумы функции. А: f(x) = х2 – 6х В: f(x) = х4 – 4х3 С: f(x) = х + 1                      х</vt:lpstr>
      <vt:lpstr>4. Найдите наибольшее и наименьшее значение функции на отрезке: А: f(x) = х3 – 6х2 + 9   [0; 2] В: f(x)    1 х4 – 8х2   [-1; 5]               4 С: f(x) = (х2 – 7х + 7) е х – 5 [4; 6]</vt:lpstr>
      <vt:lpstr>   Подготовка к ЕГЭ В 11  А: Найти наибольшее значение f(x) = х4 – 8х2 – 9 на [0; 3] В: Найти наименьшее значение функции  f(x) = - х3 + 5х2 – 7х – 4 на [-2; 0] C: Найти наибольшее значение функции  f(x) = 4√2 sin x – 4х + π на [0; π]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производной</dc:title>
  <dc:creator>Your User Name</dc:creator>
  <cp:lastModifiedBy>Your User Name</cp:lastModifiedBy>
  <cp:revision>20</cp:revision>
  <dcterms:created xsi:type="dcterms:W3CDTF">2010-01-20T17:25:07Z</dcterms:created>
  <dcterms:modified xsi:type="dcterms:W3CDTF">2010-01-21T11:57:19Z</dcterms:modified>
</cp:coreProperties>
</file>