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70" r:id="rId4"/>
    <p:sldId id="271" r:id="rId5"/>
    <p:sldId id="258" r:id="rId6"/>
    <p:sldId id="259" r:id="rId7"/>
    <p:sldId id="272" r:id="rId8"/>
    <p:sldId id="273" r:id="rId9"/>
    <p:sldId id="274" r:id="rId10"/>
    <p:sldId id="275" r:id="rId11"/>
    <p:sldId id="276" r:id="rId12"/>
    <p:sldId id="277" r:id="rId13"/>
    <p:sldId id="278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24" autoAdjust="0"/>
    <p:restoredTop sz="94660"/>
  </p:normalViewPr>
  <p:slideViewPr>
    <p:cSldViewPr>
      <p:cViewPr varScale="1">
        <p:scale>
          <a:sx n="68" d="100"/>
          <a:sy n="68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229C6-609E-48C4-A506-BF8E73947DD4}" type="datetimeFigureOut">
              <a:rPr lang="ru-RU"/>
              <a:pPr>
                <a:defRPr/>
              </a:pPr>
              <a:t>25.01.2015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0AE8B-5438-404A-AFEB-F55627BA4A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52872-FD2D-4664-8EFF-B311B2971237}" type="datetimeFigureOut">
              <a:rPr lang="ru-RU"/>
              <a:pPr>
                <a:defRPr/>
              </a:pPr>
              <a:t>25.01.2015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D5A61-5BD1-45E4-8BC4-530B9FADC5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DB186-827E-47E2-A605-D670A9B40833}" type="datetimeFigureOut">
              <a:rPr lang="ru-RU"/>
              <a:pPr>
                <a:defRPr/>
              </a:pPr>
              <a:t>25.01.2015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022F4-E56F-4E3F-A0AD-2CF3338BB9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16396B-B9EB-4519-834B-03929144FEA7}" type="datetimeFigureOut">
              <a:rPr lang="ru-RU"/>
              <a:pPr>
                <a:defRPr/>
              </a:pPr>
              <a:t>25.01.2015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8FAF0-125A-42F7-946F-D7F3670DFC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52FAD-88C5-458F-970A-774EE7C67862}" type="datetimeFigureOut">
              <a:rPr lang="ru-RU"/>
              <a:pPr>
                <a:defRPr/>
              </a:pPr>
              <a:t>25.01.2015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7694F-3FFD-4DB2-BCA4-02784B17BD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2D0DF-2133-4705-8917-AD29B76DF86E}" type="datetimeFigureOut">
              <a:rPr lang="ru-RU"/>
              <a:pPr>
                <a:defRPr/>
              </a:pPr>
              <a:t>25.01.2015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FF52A-710A-4694-8B6D-91AA07059D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F7E4E-7A23-4166-B716-78B6A9944AF8}" type="datetimeFigureOut">
              <a:rPr lang="ru-RU"/>
              <a:pPr>
                <a:defRPr/>
              </a:pPr>
              <a:t>25.01.2015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E7112-67AE-4B5E-8994-007CE91721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8E37D-C54C-4951-BE92-B94215ABFB6B}" type="datetimeFigureOut">
              <a:rPr lang="ru-RU"/>
              <a:pPr>
                <a:defRPr/>
              </a:pPr>
              <a:t>25.01.2015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188F2-8164-4866-9DE8-B96AC6AAB7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2CEBD-AD77-476F-B436-9163D3E494ED}" type="datetimeFigureOut">
              <a:rPr lang="ru-RU"/>
              <a:pPr>
                <a:defRPr/>
              </a:pPr>
              <a:t>25.01.2015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E2B6E-F074-4FBC-830A-33AB32E4F9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8F480-E3AE-4539-875A-41662FCA0F39}" type="datetimeFigureOut">
              <a:rPr lang="ru-RU"/>
              <a:pPr>
                <a:defRPr/>
              </a:pPr>
              <a:t>25.01.2015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FE87-28B5-4C0B-B1A5-66B2049D90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F7F96-5F6F-4E27-BC5A-B347B110A954}" type="datetimeFigureOut">
              <a:rPr lang="ru-RU"/>
              <a:pPr>
                <a:defRPr/>
              </a:pPr>
              <a:t>25.01.2015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5994F7-55D2-4DD5-8EB2-4A0E60AF87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052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205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F8F33A5-AD35-4941-B3DC-C7F30B9F6CB8}" type="datetimeFigureOut">
              <a:rPr lang="ru-RU"/>
              <a:pPr>
                <a:defRPr/>
              </a:pPr>
              <a:t>25.01.2015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666B795-E96C-430C-9F0F-4ED6E94F28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2057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9" r:id="rId2"/>
    <p:sldLayoutId id="2147483708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9" r:id="rId9"/>
    <p:sldLayoutId id="2147483705" r:id="rId10"/>
    <p:sldLayoutId id="214748370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2786058"/>
            <a:ext cx="7772400" cy="147002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 класс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14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88" y="5214938"/>
            <a:ext cx="7643812" cy="1285875"/>
          </a:xfrm>
        </p:spPr>
        <p:txBody>
          <a:bodyPr/>
          <a:lstStyle/>
          <a:p>
            <a:pPr marR="0" algn="l"/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учитель математики Германова Анастасия Сергеевна </a:t>
            </a:r>
          </a:p>
        </p:txBody>
      </p:sp>
      <p:sp>
        <p:nvSpPr>
          <p:cNvPr id="6148" name="Прямоугольник 3"/>
          <p:cNvSpPr>
            <a:spLocks noChangeArrowheads="1"/>
          </p:cNvSpPr>
          <p:nvPr/>
        </p:nvSpPr>
        <p:spPr bwMode="auto">
          <a:xfrm>
            <a:off x="1214438" y="357188"/>
            <a:ext cx="74295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 МОУ  «Копейкинская СОШ»</a:t>
            </a:r>
          </a:p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Прямоугольник 1"/>
          <p:cNvSpPr>
            <a:spLocks noChangeArrowheads="1"/>
          </p:cNvSpPr>
          <p:nvPr/>
        </p:nvSpPr>
        <p:spPr bwMode="auto">
          <a:xfrm>
            <a:off x="285750" y="1285875"/>
            <a:ext cx="4071938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tabLst>
                <a:tab pos="647700" algn="l"/>
              </a:tabLst>
            </a:pPr>
            <a:r>
              <a:rPr lang="ru-RU" sz="2400" b="1">
                <a:latin typeface="Times New Roman" pitchFamily="18" charset="0"/>
                <a:cs typeface="Times New Roman" pitchFamily="18" charset="0"/>
              </a:rPr>
              <a:t>Вариант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I</a:t>
            </a:r>
            <a:endParaRPr lang="ru-RU" sz="2400" b="1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FontTx/>
              <a:buChar char="•"/>
              <a:tabLst>
                <a:tab pos="647700" algn="l"/>
              </a:tabLst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Представьте дробь в виде смешанного числа:  </a:t>
            </a:r>
          </a:p>
          <a:p>
            <a:pPr eaLnBrk="0" hangingPunct="0">
              <a:tabLst>
                <a:tab pos="647700" algn="l"/>
              </a:tabLst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                       </a:t>
            </a:r>
          </a:p>
          <a:p>
            <a:pPr eaLnBrk="0" hangingPunct="0">
              <a:tabLst>
                <a:tab pos="647700" algn="l"/>
              </a:tabLst>
            </a:pPr>
            <a:endParaRPr lang="ru-RU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tabLst>
                <a:tab pos="647700" algn="l"/>
              </a:tabLst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                        </a:t>
            </a:r>
          </a:p>
          <a:p>
            <a:pPr>
              <a:tabLst>
                <a:tab pos="647700" algn="l"/>
              </a:tabLst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tabLst>
                <a:tab pos="647700" algn="l"/>
              </a:tabLst>
            </a:pPr>
            <a:endParaRPr lang="ru-RU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FontTx/>
              <a:buChar char="•"/>
              <a:tabLst>
                <a:tab pos="647700" algn="l"/>
              </a:tabLst>
            </a:pPr>
            <a:endParaRPr lang="ru-RU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FontTx/>
              <a:buChar char="•"/>
              <a:tabLst>
                <a:tab pos="647700" algn="l"/>
              </a:tabLst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Катя, Вера и Оля купили 7 шоколадок и решили разделить поровну. Сколько шоколадок окажется у каждой девочки?   </a:t>
            </a:r>
          </a:p>
        </p:txBody>
      </p:sp>
      <p:pic>
        <p:nvPicPr>
          <p:cNvPr id="14339" name="Picture 8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88" y="2714625"/>
            <a:ext cx="428625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Прямоугольник 3"/>
          <p:cNvSpPr>
            <a:spLocks noChangeArrowheads="1"/>
          </p:cNvSpPr>
          <p:nvPr/>
        </p:nvSpPr>
        <p:spPr bwMode="auto">
          <a:xfrm>
            <a:off x="4714875" y="1214438"/>
            <a:ext cx="4214813" cy="517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tabLst>
                <a:tab pos="647700" algn="l"/>
              </a:tabLst>
            </a:pPr>
            <a:r>
              <a:rPr lang="ru-RU" sz="2400" b="1">
                <a:latin typeface="Times New Roman" pitchFamily="18" charset="0"/>
                <a:cs typeface="Times New Roman" pitchFamily="18" charset="0"/>
              </a:rPr>
              <a:t>Вариант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II</a:t>
            </a:r>
            <a:endParaRPr lang="ru-RU" sz="2400" b="1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FontTx/>
              <a:buChar char="•"/>
              <a:tabLst>
                <a:tab pos="647700" algn="l"/>
              </a:tabLst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Представьте дробь в виде смешанного числа:</a:t>
            </a:r>
          </a:p>
          <a:p>
            <a:pPr eaLnBrk="0" hangingPunct="0">
              <a:buFontTx/>
              <a:buChar char="•"/>
              <a:tabLst>
                <a:tab pos="647700" algn="l"/>
              </a:tabLst>
            </a:pPr>
            <a:endParaRPr lang="ru-RU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tabLst>
                <a:tab pos="647700" algn="l"/>
              </a:tabLst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tabLst>
                <a:tab pos="647700" algn="l"/>
              </a:tabLst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r">
              <a:buFont typeface="Arial" charset="0"/>
              <a:buChar char="•"/>
              <a:tabLst>
                <a:tab pos="647700" algn="l"/>
              </a:tabLst>
            </a:pPr>
            <a:endParaRPr lang="ru-RU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  <a:tabLst>
                <a:tab pos="647700" algn="l"/>
              </a:tabLst>
            </a:pPr>
            <a:endParaRPr lang="ru-RU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Font typeface="Arial" charset="0"/>
              <a:buChar char="•"/>
              <a:tabLst>
                <a:tab pos="647700" algn="l"/>
              </a:tabLst>
            </a:pPr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Font typeface="Arial" charset="0"/>
              <a:buChar char="•"/>
              <a:tabLst>
                <a:tab pos="647700" algn="l"/>
              </a:tabLst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Бабушка угостила пирожками Диму, Васю и Петю. Всего было 13 пирожков. Сколько пирожков съест каждый мальчик, если всем разделить поровну? 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pic>
        <p:nvPicPr>
          <p:cNvPr id="14341" name="Picture 1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43688" y="2643188"/>
            <a:ext cx="428625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Прямоугольник 5"/>
          <p:cNvSpPr>
            <a:spLocks noChangeArrowheads="1"/>
          </p:cNvSpPr>
          <p:nvPr/>
        </p:nvSpPr>
        <p:spPr bwMode="auto">
          <a:xfrm>
            <a:off x="2214563" y="428625"/>
            <a:ext cx="56356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latin typeface="Times New Roman" pitchFamily="18" charset="0"/>
                <a:cs typeface="Times New Roman" pitchFamily="18" charset="0"/>
              </a:rPr>
              <a:t>Самостоятельная     работа </a:t>
            </a:r>
            <a:endParaRPr lang="ru-RU" sz="3200"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3357563" y="1000125"/>
            <a:ext cx="30718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 b="1">
                <a:latin typeface="Times New Roman" pitchFamily="18" charset="0"/>
                <a:cs typeface="Times New Roman" pitchFamily="18" charset="0"/>
              </a:rPr>
              <a:t>ОТВЕТЫ:</a:t>
            </a:r>
          </a:p>
        </p:txBody>
      </p:sp>
      <p:sp>
        <p:nvSpPr>
          <p:cNvPr id="15363" name="TextBox 3"/>
          <p:cNvSpPr txBox="1">
            <a:spLocks noChangeArrowheads="1"/>
          </p:cNvSpPr>
          <p:nvPr/>
        </p:nvSpPr>
        <p:spPr bwMode="auto">
          <a:xfrm>
            <a:off x="214313" y="2143125"/>
            <a:ext cx="3071812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>
                <a:latin typeface="Constantia" pitchFamily="18" charset="0"/>
              </a:rPr>
              <a:t>Вариант 1:</a:t>
            </a:r>
          </a:p>
          <a:p>
            <a:endParaRPr lang="ru-RU">
              <a:latin typeface="Constantia" pitchFamily="18" charset="0"/>
            </a:endParaRPr>
          </a:p>
          <a:p>
            <a:r>
              <a:rPr lang="ru-RU" sz="3200" b="1">
                <a:latin typeface="Times New Roman" pitchFamily="18" charset="0"/>
                <a:cs typeface="Times New Roman" pitchFamily="18" charset="0"/>
              </a:rPr>
              <a:t>1)   </a:t>
            </a:r>
            <a:r>
              <a:rPr lang="ru-RU" sz="4800" b="1">
                <a:latin typeface="Times New Roman" pitchFamily="18" charset="0"/>
                <a:cs typeface="Times New Roman" pitchFamily="18" charset="0"/>
              </a:rPr>
              <a:t>      </a:t>
            </a:r>
            <a:endParaRPr lang="ru-RU">
              <a:latin typeface="Constantia" pitchFamily="18" charset="0"/>
            </a:endParaRPr>
          </a:p>
          <a:p>
            <a:endParaRPr lang="ru-RU">
              <a:latin typeface="Constantia" pitchFamily="18" charset="0"/>
            </a:endParaRPr>
          </a:p>
          <a:p>
            <a:endParaRPr lang="ru-RU">
              <a:latin typeface="Constantia" pitchFamily="18" charset="0"/>
            </a:endParaRPr>
          </a:p>
          <a:p>
            <a:endParaRPr lang="ru-RU">
              <a:latin typeface="Constantia" pitchFamily="18" charset="0"/>
            </a:endParaRPr>
          </a:p>
        </p:txBody>
      </p:sp>
      <p:sp>
        <p:nvSpPr>
          <p:cNvPr id="15364" name="Rectangle 2"/>
          <p:cNvSpPr>
            <a:spLocks noChangeArrowheads="1"/>
          </p:cNvSpPr>
          <p:nvPr/>
        </p:nvSpPr>
        <p:spPr bwMode="auto">
          <a:xfrm>
            <a:off x="0" y="0"/>
            <a:ext cx="569913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100" b="1">
                <a:latin typeface="Calibri" pitchFamily="34" charset="0"/>
                <a:ea typeface="Times New Roman" pitchFamily="18" charset="0"/>
                <a:cs typeface="Calibri" pitchFamily="34" charset="0"/>
              </a:rPr>
              <a:t>            </a:t>
            </a:r>
            <a:endParaRPr lang="ru-RU">
              <a:ea typeface="Times New Roman" pitchFamily="18" charset="0"/>
            </a:endParaRPr>
          </a:p>
        </p:txBody>
      </p:sp>
      <p:sp>
        <p:nvSpPr>
          <p:cNvPr id="15365" name="Rectangle 3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800"/>
              <a:t> </a:t>
            </a:r>
            <a:endParaRPr lang="ru-RU"/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nstantia" pitchFamily="18" charset="0"/>
            </a:endParaRPr>
          </a:p>
        </p:txBody>
      </p:sp>
      <p:pic>
        <p:nvPicPr>
          <p:cNvPr id="15367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63" y="2714625"/>
            <a:ext cx="619125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nstantia" pitchFamily="18" charset="0"/>
            </a:endParaRPr>
          </a:p>
        </p:txBody>
      </p:sp>
      <p:pic>
        <p:nvPicPr>
          <p:cNvPr id="15369" name="Picture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25" y="4286250"/>
            <a:ext cx="357188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0" name="Прямоугольник 12"/>
          <p:cNvSpPr>
            <a:spLocks noChangeArrowheads="1"/>
          </p:cNvSpPr>
          <p:nvPr/>
        </p:nvSpPr>
        <p:spPr bwMode="auto">
          <a:xfrm>
            <a:off x="1428750" y="4357688"/>
            <a:ext cx="609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 b="1">
                <a:latin typeface="Constantia" pitchFamily="18" charset="0"/>
              </a:rPr>
              <a:t>=</a:t>
            </a:r>
            <a:endParaRPr lang="ru-RU" sz="6000">
              <a:latin typeface="Constantia" pitchFamily="18" charset="0"/>
            </a:endParaRP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nstantia" pitchFamily="18" charset="0"/>
            </a:endParaRPr>
          </a:p>
        </p:txBody>
      </p:sp>
      <p:pic>
        <p:nvPicPr>
          <p:cNvPr id="15372" name="Picture 1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25" y="4357688"/>
            <a:ext cx="619125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3" name="TextBox 17"/>
          <p:cNvSpPr txBox="1">
            <a:spLocks noChangeArrowheads="1"/>
          </p:cNvSpPr>
          <p:nvPr/>
        </p:nvSpPr>
        <p:spPr bwMode="auto">
          <a:xfrm>
            <a:off x="214313" y="4786313"/>
            <a:ext cx="92868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latin typeface="Constantia" pitchFamily="18" charset="0"/>
              </a:rPr>
              <a:t>2)</a:t>
            </a:r>
          </a:p>
        </p:txBody>
      </p:sp>
      <p:sp>
        <p:nvSpPr>
          <p:cNvPr id="15374" name="Прямоугольник 18"/>
          <p:cNvSpPr>
            <a:spLocks noChangeArrowheads="1"/>
          </p:cNvSpPr>
          <p:nvPr/>
        </p:nvSpPr>
        <p:spPr bwMode="auto">
          <a:xfrm>
            <a:off x="5857875" y="2071688"/>
            <a:ext cx="2287588" cy="366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>
                <a:latin typeface="Times New Roman" pitchFamily="18" charset="0"/>
                <a:cs typeface="Times New Roman" pitchFamily="18" charset="0"/>
              </a:rPr>
              <a:t>Вариант</a:t>
            </a:r>
            <a:r>
              <a:rPr lang="ru-RU">
                <a:latin typeface="Constantia" pitchFamily="18" charset="0"/>
              </a:rPr>
              <a:t>  </a:t>
            </a:r>
            <a:r>
              <a:rPr lang="ru-RU" sz="3600">
                <a:latin typeface="Constantia" pitchFamily="18" charset="0"/>
              </a:rPr>
              <a:t>2:</a:t>
            </a:r>
          </a:p>
          <a:p>
            <a:endParaRPr lang="ru-RU" sz="3600" b="1">
              <a:latin typeface="Constantia" pitchFamily="18" charset="0"/>
            </a:endParaRPr>
          </a:p>
          <a:p>
            <a:r>
              <a:rPr lang="ru-RU" sz="4000" b="1">
                <a:latin typeface="Constantia" pitchFamily="18" charset="0"/>
              </a:rPr>
              <a:t>1)</a:t>
            </a:r>
          </a:p>
          <a:p>
            <a:endParaRPr lang="ru-RU" sz="4000" b="1">
              <a:latin typeface="Constantia" pitchFamily="18" charset="0"/>
            </a:endParaRPr>
          </a:p>
          <a:p>
            <a:endParaRPr lang="ru-RU" sz="4000" b="1">
              <a:latin typeface="Constantia" pitchFamily="18" charset="0"/>
            </a:endParaRPr>
          </a:p>
          <a:p>
            <a:r>
              <a:rPr lang="ru-RU" sz="4000" b="1">
                <a:latin typeface="Constantia" pitchFamily="18" charset="0"/>
              </a:rPr>
              <a:t>2) </a:t>
            </a:r>
          </a:p>
        </p:txBody>
      </p:sp>
      <p:sp>
        <p:nvSpPr>
          <p:cNvPr id="1537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nstantia" pitchFamily="18" charset="0"/>
            </a:endParaRPr>
          </a:p>
        </p:txBody>
      </p:sp>
      <p:pic>
        <p:nvPicPr>
          <p:cNvPr id="15376" name="Picture 1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43688" y="2928938"/>
            <a:ext cx="5715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nstantia" pitchFamily="18" charset="0"/>
            </a:endParaRPr>
          </a:p>
        </p:txBody>
      </p:sp>
      <p:pic>
        <p:nvPicPr>
          <p:cNvPr id="15378" name="Picture 14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8125" y="4714875"/>
            <a:ext cx="619125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9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100" b="1">
                <a:latin typeface="Calibri" pitchFamily="34" charset="0"/>
                <a:ea typeface="Times New Roman" pitchFamily="18" charset="0"/>
                <a:cs typeface="Calibri" pitchFamily="34" charset="0"/>
              </a:rPr>
              <a:t>       </a:t>
            </a:r>
            <a:endParaRPr lang="ru-RU">
              <a:ea typeface="Times New Roman" pitchFamily="18" charset="0"/>
            </a:endParaRPr>
          </a:p>
        </p:txBody>
      </p:sp>
      <p:pic>
        <p:nvPicPr>
          <p:cNvPr id="15380" name="Picture 16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0813" y="4757738"/>
            <a:ext cx="500062" cy="1109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81" name="Прямоугольник 25"/>
          <p:cNvSpPr>
            <a:spLocks noChangeArrowheads="1"/>
          </p:cNvSpPr>
          <p:nvPr/>
        </p:nvSpPr>
        <p:spPr bwMode="auto">
          <a:xfrm>
            <a:off x="7215188" y="4714875"/>
            <a:ext cx="609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 b="1">
                <a:latin typeface="Constantia" pitchFamily="18" charset="0"/>
              </a:rPr>
              <a:t>=</a:t>
            </a:r>
            <a:endParaRPr lang="ru-RU" sz="6000"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14500" y="642938"/>
            <a:ext cx="7000875" cy="23082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i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Домашнее задание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800" b="1" i="1" dirty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800" dirty="0">
              <a:latin typeface="+mn-lt"/>
              <a:cs typeface="+mn-cs"/>
            </a:endParaRPr>
          </a:p>
        </p:txBody>
      </p:sp>
      <p:sp>
        <p:nvSpPr>
          <p:cNvPr id="16387" name="Прямоугольник 2"/>
          <p:cNvSpPr>
            <a:spLocks noChangeArrowheads="1"/>
          </p:cNvSpPr>
          <p:nvPr/>
        </p:nvSpPr>
        <p:spPr bwMode="auto">
          <a:xfrm>
            <a:off x="2928938" y="2000250"/>
            <a:ext cx="310515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600" b="1">
                <a:latin typeface="Times New Roman" pitchFamily="18" charset="0"/>
                <a:cs typeface="Times New Roman" pitchFamily="18" charset="0"/>
              </a:rPr>
              <a:t>№ 1109,</a:t>
            </a:r>
          </a:p>
          <a:p>
            <a:endParaRPr lang="ru-RU" sz="6600" b="1">
              <a:latin typeface="Times New Roman" pitchFamily="18" charset="0"/>
              <a:cs typeface="Times New Roman" pitchFamily="18" charset="0"/>
            </a:endParaRPr>
          </a:p>
          <a:p>
            <a:r>
              <a:rPr lang="ru-RU" sz="6600" b="1">
                <a:latin typeface="Times New Roman" pitchFamily="18" charset="0"/>
                <a:cs typeface="Times New Roman" pitchFamily="18" charset="0"/>
              </a:rPr>
              <a:t> №1110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ChangeArrowheads="1"/>
          </p:cNvSpPr>
          <p:nvPr/>
        </p:nvSpPr>
        <p:spPr bwMode="auto">
          <a:xfrm>
            <a:off x="142875" y="1071563"/>
            <a:ext cx="9144000" cy="424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5400" b="1">
                <a:latin typeface="Times New Roman" pitchFamily="18" charset="0"/>
                <a:cs typeface="Times New Roman" pitchFamily="18" charset="0"/>
              </a:rPr>
              <a:t>Было трудно …</a:t>
            </a:r>
          </a:p>
          <a:p>
            <a:pPr eaLnBrk="0" hangingPunct="0"/>
            <a:r>
              <a:rPr lang="ru-RU" sz="5400" b="1">
                <a:latin typeface="Times New Roman" pitchFamily="18" charset="0"/>
                <a:cs typeface="Times New Roman" pitchFamily="18" charset="0"/>
              </a:rPr>
              <a:t>Было интересно …</a:t>
            </a:r>
          </a:p>
          <a:p>
            <a:pPr eaLnBrk="0" hangingPunct="0"/>
            <a:r>
              <a:rPr lang="ru-RU" sz="5400" b="1">
                <a:latin typeface="Times New Roman" pitchFamily="18" charset="0"/>
                <a:cs typeface="Times New Roman" pitchFamily="18" charset="0"/>
              </a:rPr>
              <a:t>Я научился …</a:t>
            </a:r>
          </a:p>
          <a:p>
            <a:pPr eaLnBrk="0" hangingPunct="0"/>
            <a:r>
              <a:rPr lang="ru-RU" sz="5400" b="1">
                <a:latin typeface="Times New Roman" pitchFamily="18" charset="0"/>
                <a:cs typeface="Times New Roman" pitchFamily="18" charset="0"/>
              </a:rPr>
              <a:t>Меня удивило …</a:t>
            </a:r>
          </a:p>
          <a:p>
            <a:pPr eaLnBrk="0" hangingPunct="0"/>
            <a:r>
              <a:rPr lang="ru-RU" sz="5400" b="1">
                <a:latin typeface="Times New Roman" pitchFamily="18" charset="0"/>
                <a:cs typeface="Times New Roman" pitchFamily="18" charset="0"/>
              </a:rPr>
              <a:t>У меня……….настроение</a:t>
            </a:r>
            <a:r>
              <a:rPr lang="ru-RU" sz="800"/>
              <a:t> </a:t>
            </a:r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714375" y="214313"/>
            <a:ext cx="8286750" cy="642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ru-RU" sz="4400" b="1">
                <a:latin typeface="Times New Roman" pitchFamily="18" charset="0"/>
                <a:cs typeface="Times New Roman" pitchFamily="18" charset="0"/>
              </a:rPr>
              <a:t>– Каждый может за версту</a:t>
            </a:r>
            <a:br>
              <a:rPr lang="ru-RU" sz="4400" b="1">
                <a:latin typeface="Times New Roman" pitchFamily="18" charset="0"/>
                <a:cs typeface="Times New Roman" pitchFamily="18" charset="0"/>
              </a:rPr>
            </a:br>
            <a:r>
              <a:rPr lang="ru-RU" sz="4400" b="1">
                <a:latin typeface="Times New Roman" pitchFamily="18" charset="0"/>
                <a:cs typeface="Times New Roman" pitchFamily="18" charset="0"/>
              </a:rPr>
              <a:t>   Видеть дробную ………..</a:t>
            </a:r>
            <a:r>
              <a:rPr lang="ru-RU" sz="4400" b="1" i="1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4400" b="1" i="1">
                <a:latin typeface="Times New Roman" pitchFamily="18" charset="0"/>
                <a:cs typeface="Times New Roman" pitchFamily="18" charset="0"/>
              </a:rPr>
            </a:br>
            <a:r>
              <a:rPr lang="ru-RU" sz="4400" b="1" i="1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400" b="1">
                <a:latin typeface="Times New Roman" pitchFamily="18" charset="0"/>
                <a:cs typeface="Times New Roman" pitchFamily="18" charset="0"/>
              </a:rPr>
              <a:t>Над чертой – ……….</a:t>
            </a:r>
            <a:r>
              <a:rPr lang="ru-RU" sz="4400" b="1" i="1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400" b="1">
                <a:latin typeface="Times New Roman" pitchFamily="18" charset="0"/>
                <a:cs typeface="Times New Roman" pitchFamily="18" charset="0"/>
              </a:rPr>
              <a:t>знайте </a:t>
            </a:r>
            <a:br>
              <a:rPr lang="ru-RU" sz="4400" b="1">
                <a:latin typeface="Times New Roman" pitchFamily="18" charset="0"/>
                <a:cs typeface="Times New Roman" pitchFamily="18" charset="0"/>
              </a:rPr>
            </a:br>
            <a:r>
              <a:rPr lang="ru-RU" sz="4400" b="1">
                <a:latin typeface="Times New Roman" pitchFamily="18" charset="0"/>
                <a:cs typeface="Times New Roman" pitchFamily="18" charset="0"/>
              </a:rPr>
              <a:t>   Под чертою – …</a:t>
            </a:r>
            <a:r>
              <a:rPr lang="ru-RU" sz="4400" b="1" i="1">
                <a:latin typeface="Times New Roman" pitchFamily="18" charset="0"/>
                <a:cs typeface="Times New Roman" pitchFamily="18" charset="0"/>
              </a:rPr>
              <a:t>……..</a:t>
            </a:r>
            <a:br>
              <a:rPr lang="ru-RU" sz="4400" b="1" i="1">
                <a:latin typeface="Times New Roman" pitchFamily="18" charset="0"/>
                <a:cs typeface="Times New Roman" pitchFamily="18" charset="0"/>
              </a:rPr>
            </a:br>
            <a:r>
              <a:rPr lang="ru-RU" sz="4400" b="1" i="1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400" b="1">
                <a:latin typeface="Times New Roman" pitchFamily="18" charset="0"/>
                <a:cs typeface="Times New Roman" pitchFamily="18" charset="0"/>
              </a:rPr>
              <a:t>Дробь такую непременно       </a:t>
            </a:r>
          </a:p>
          <a:p>
            <a:pPr>
              <a:lnSpc>
                <a:spcPct val="150000"/>
              </a:lnSpc>
            </a:pPr>
            <a:r>
              <a:rPr lang="ru-RU" sz="4400" b="1">
                <a:latin typeface="Times New Roman" pitchFamily="18" charset="0"/>
                <a:cs typeface="Times New Roman" pitchFamily="18" charset="0"/>
              </a:rPr>
              <a:t>   Надо звать ………………!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3"/>
          <p:cNvSpPr txBox="1">
            <a:spLocks noChangeArrowheads="1"/>
          </p:cNvSpPr>
          <p:nvPr/>
        </p:nvSpPr>
        <p:spPr bwMode="auto">
          <a:xfrm>
            <a:off x="214313" y="1071563"/>
            <a:ext cx="8715375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latin typeface="Constantia" pitchFamily="18" charset="0"/>
              </a:rPr>
              <a:t> Какая дробь называется правильной?</a:t>
            </a:r>
          </a:p>
          <a:p>
            <a:r>
              <a:rPr lang="ru-RU" sz="3200">
                <a:latin typeface="Constantia" pitchFamily="18" charset="0"/>
              </a:rPr>
              <a:t/>
            </a:r>
            <a:br>
              <a:rPr lang="ru-RU" sz="3200">
                <a:latin typeface="Constantia" pitchFamily="18" charset="0"/>
              </a:rPr>
            </a:br>
            <a:r>
              <a:rPr lang="ru-RU" sz="3200">
                <a:latin typeface="Constantia" pitchFamily="18" charset="0"/>
              </a:rPr>
              <a:t> Какая дробь называется неправильной?</a:t>
            </a:r>
          </a:p>
          <a:p>
            <a:r>
              <a:rPr lang="ru-RU" sz="3200">
                <a:latin typeface="Constantia" pitchFamily="18" charset="0"/>
              </a:rPr>
              <a:t/>
            </a:r>
            <a:br>
              <a:rPr lang="ru-RU" sz="3200">
                <a:latin typeface="Constantia" pitchFamily="18" charset="0"/>
              </a:rPr>
            </a:br>
            <a:r>
              <a:rPr lang="ru-RU" sz="3200">
                <a:latin typeface="Constantia" pitchFamily="18" charset="0"/>
              </a:rPr>
              <a:t> Может ли правильная дробь быть больше 1?</a:t>
            </a:r>
          </a:p>
          <a:p>
            <a:r>
              <a:rPr lang="ru-RU" sz="3200">
                <a:latin typeface="Constantia" pitchFamily="18" charset="0"/>
              </a:rPr>
              <a:t/>
            </a:r>
            <a:br>
              <a:rPr lang="ru-RU" sz="3200">
                <a:latin typeface="Constantia" pitchFamily="18" charset="0"/>
              </a:rPr>
            </a:br>
            <a:r>
              <a:rPr lang="ru-RU" sz="3200">
                <a:latin typeface="Constantia" pitchFamily="18" charset="0"/>
              </a:rPr>
              <a:t>Всегда ли неправильная дробь больше, чем 1?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2"/>
          <p:cNvSpPr txBox="1">
            <a:spLocks noChangeArrowheads="1"/>
          </p:cNvSpPr>
          <p:nvPr/>
        </p:nvSpPr>
        <p:spPr bwMode="auto">
          <a:xfrm>
            <a:off x="1000125" y="214313"/>
            <a:ext cx="76438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latin typeface="Constantia" pitchFamily="18" charset="0"/>
              </a:rPr>
              <a:t>Устный</a:t>
            </a:r>
            <a:r>
              <a:rPr lang="ru-RU" sz="3600">
                <a:latin typeface="Constantia" pitchFamily="18" charset="0"/>
              </a:rPr>
              <a:t> </a:t>
            </a:r>
            <a:r>
              <a:rPr lang="ru-RU" sz="3600" b="1">
                <a:latin typeface="Constantia" pitchFamily="18" charset="0"/>
              </a:rPr>
              <a:t>счет</a:t>
            </a:r>
          </a:p>
        </p:txBody>
      </p:sp>
      <p:sp>
        <p:nvSpPr>
          <p:cNvPr id="5" name="Овал 4"/>
          <p:cNvSpPr/>
          <p:nvPr/>
        </p:nvSpPr>
        <p:spPr>
          <a:xfrm>
            <a:off x="1285875" y="1928813"/>
            <a:ext cx="1143000" cy="11430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571750" y="1071563"/>
            <a:ext cx="1143000" cy="11430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928688" y="3286125"/>
            <a:ext cx="1143000" cy="11430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4143375" y="857250"/>
            <a:ext cx="1143000" cy="11430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4000500" y="3357563"/>
            <a:ext cx="1143000" cy="11430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1357313" y="4572000"/>
            <a:ext cx="1143000" cy="11430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2357438" y="5429250"/>
            <a:ext cx="1143000" cy="11430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3786188" y="5429250"/>
            <a:ext cx="1143000" cy="11430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5286375" y="5429250"/>
            <a:ext cx="1143000" cy="11430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6643688" y="4786313"/>
            <a:ext cx="1143000" cy="11430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7286625" y="3286125"/>
            <a:ext cx="1143000" cy="11430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6858000" y="1928813"/>
            <a:ext cx="1143000" cy="11430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5643563" y="1143000"/>
            <a:ext cx="1143000" cy="11430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9" name="Прямая со стрелкой 18"/>
          <p:cNvCxnSpPr/>
          <p:nvPr/>
        </p:nvCxnSpPr>
        <p:spPr>
          <a:xfrm rot="16200000" flipH="1">
            <a:off x="3286126" y="2428875"/>
            <a:ext cx="1143000" cy="714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5400000">
            <a:off x="4143375" y="2643188"/>
            <a:ext cx="1071563" cy="714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5400000">
            <a:off x="4929188" y="2428875"/>
            <a:ext cx="1071562" cy="9286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10800000" flipV="1">
            <a:off x="5214938" y="2928938"/>
            <a:ext cx="1643062" cy="785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rot="10800000">
            <a:off x="5286375" y="4000500"/>
            <a:ext cx="178593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rot="10800000">
            <a:off x="5214938" y="4286250"/>
            <a:ext cx="1428750" cy="6429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rot="16200000" flipV="1">
            <a:off x="4679157" y="4822031"/>
            <a:ext cx="928688" cy="428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 rot="5400000" flipH="1" flipV="1">
            <a:off x="4000500" y="4929188"/>
            <a:ext cx="785813" cy="714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 rot="5400000" flipH="1" flipV="1">
            <a:off x="3214688" y="4572000"/>
            <a:ext cx="928687" cy="7858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2428875" y="3000375"/>
            <a:ext cx="1571625" cy="714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>
            <a:off x="2286000" y="3929063"/>
            <a:ext cx="1571625" cy="714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/>
          <p:nvPr/>
        </p:nvCxnSpPr>
        <p:spPr>
          <a:xfrm flipV="1">
            <a:off x="2500313" y="4214813"/>
            <a:ext cx="1428750" cy="571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44" name="TextBox 63"/>
          <p:cNvSpPr txBox="1">
            <a:spLocks noChangeArrowheads="1"/>
          </p:cNvSpPr>
          <p:nvPr/>
        </p:nvSpPr>
        <p:spPr bwMode="auto">
          <a:xfrm>
            <a:off x="4286250" y="3214688"/>
            <a:ext cx="6429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>
                <a:latin typeface="Constantia" pitchFamily="18" charset="0"/>
              </a:rPr>
              <a:t>4</a:t>
            </a:r>
          </a:p>
        </p:txBody>
      </p:sp>
      <p:sp>
        <p:nvSpPr>
          <p:cNvPr id="9245" name="TextBox 64"/>
          <p:cNvSpPr txBox="1">
            <a:spLocks noChangeArrowheads="1"/>
          </p:cNvSpPr>
          <p:nvPr/>
        </p:nvSpPr>
        <p:spPr bwMode="auto">
          <a:xfrm>
            <a:off x="4357688" y="1071563"/>
            <a:ext cx="785812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 b="1">
                <a:latin typeface="Times New Roman" pitchFamily="18" charset="0"/>
                <a:cs typeface="Times New Roman" pitchFamily="18" charset="0"/>
              </a:rPr>
              <a:t>16</a:t>
            </a:r>
          </a:p>
        </p:txBody>
      </p:sp>
      <p:sp>
        <p:nvSpPr>
          <p:cNvPr id="9246" name="TextBox 65"/>
          <p:cNvSpPr txBox="1">
            <a:spLocks noChangeArrowheads="1"/>
          </p:cNvSpPr>
          <p:nvPr/>
        </p:nvSpPr>
        <p:spPr bwMode="auto">
          <a:xfrm>
            <a:off x="6000750" y="1143000"/>
            <a:ext cx="8572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9247" name="TextBox 66"/>
          <p:cNvSpPr txBox="1">
            <a:spLocks noChangeArrowheads="1"/>
          </p:cNvSpPr>
          <p:nvPr/>
        </p:nvSpPr>
        <p:spPr bwMode="auto">
          <a:xfrm>
            <a:off x="7143750" y="1928813"/>
            <a:ext cx="78581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9248" name="TextBox 67"/>
          <p:cNvSpPr txBox="1">
            <a:spLocks noChangeArrowheads="1"/>
          </p:cNvSpPr>
          <p:nvPr/>
        </p:nvSpPr>
        <p:spPr bwMode="auto">
          <a:xfrm>
            <a:off x="7500938" y="3500438"/>
            <a:ext cx="85725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 b="1">
                <a:latin typeface="Times New Roman" pitchFamily="18" charset="0"/>
                <a:cs typeface="Times New Roman" pitchFamily="18" charset="0"/>
              </a:rPr>
              <a:t>32</a:t>
            </a:r>
          </a:p>
        </p:txBody>
      </p:sp>
      <p:sp>
        <p:nvSpPr>
          <p:cNvPr id="9249" name="TextBox 68"/>
          <p:cNvSpPr txBox="1">
            <a:spLocks noChangeArrowheads="1"/>
          </p:cNvSpPr>
          <p:nvPr/>
        </p:nvSpPr>
        <p:spPr bwMode="auto">
          <a:xfrm>
            <a:off x="6929438" y="4786313"/>
            <a:ext cx="78581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9250" name="TextBox 70"/>
          <p:cNvSpPr txBox="1">
            <a:spLocks noChangeArrowheads="1"/>
          </p:cNvSpPr>
          <p:nvPr/>
        </p:nvSpPr>
        <p:spPr bwMode="auto">
          <a:xfrm>
            <a:off x="5500688" y="5643563"/>
            <a:ext cx="785812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 b="1">
                <a:latin typeface="Times New Roman" pitchFamily="18" charset="0"/>
                <a:cs typeface="Times New Roman" pitchFamily="18" charset="0"/>
              </a:rPr>
              <a:t>52</a:t>
            </a:r>
          </a:p>
        </p:txBody>
      </p:sp>
      <p:sp>
        <p:nvSpPr>
          <p:cNvPr id="9251" name="TextBox 71"/>
          <p:cNvSpPr txBox="1">
            <a:spLocks noChangeArrowheads="1"/>
          </p:cNvSpPr>
          <p:nvPr/>
        </p:nvSpPr>
        <p:spPr bwMode="auto">
          <a:xfrm>
            <a:off x="4000500" y="5500688"/>
            <a:ext cx="78581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 b="1"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  <p:sp>
        <p:nvSpPr>
          <p:cNvPr id="9252" name="TextBox 72"/>
          <p:cNvSpPr txBox="1">
            <a:spLocks noChangeArrowheads="1"/>
          </p:cNvSpPr>
          <p:nvPr/>
        </p:nvSpPr>
        <p:spPr bwMode="auto">
          <a:xfrm>
            <a:off x="2643188" y="5429250"/>
            <a:ext cx="78581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9253" name="TextBox 73"/>
          <p:cNvSpPr txBox="1">
            <a:spLocks noChangeArrowheads="1"/>
          </p:cNvSpPr>
          <p:nvPr/>
        </p:nvSpPr>
        <p:spPr bwMode="auto">
          <a:xfrm>
            <a:off x="2857500" y="1071563"/>
            <a:ext cx="78581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6000" b="1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9254" name="TextBox 74"/>
          <p:cNvSpPr txBox="1">
            <a:spLocks noChangeArrowheads="1"/>
          </p:cNvSpPr>
          <p:nvPr/>
        </p:nvSpPr>
        <p:spPr bwMode="auto">
          <a:xfrm>
            <a:off x="1571625" y="1928813"/>
            <a:ext cx="7143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9255" name="TextBox 75"/>
          <p:cNvSpPr txBox="1">
            <a:spLocks noChangeArrowheads="1"/>
          </p:cNvSpPr>
          <p:nvPr/>
        </p:nvSpPr>
        <p:spPr bwMode="auto">
          <a:xfrm>
            <a:off x="1143000" y="3500438"/>
            <a:ext cx="7858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Times New Roman" pitchFamily="18" charset="0"/>
                <a:cs typeface="Times New Roman" pitchFamily="18" charset="0"/>
              </a:rPr>
              <a:t>84</a:t>
            </a:r>
          </a:p>
        </p:txBody>
      </p:sp>
      <p:sp>
        <p:nvSpPr>
          <p:cNvPr id="9256" name="TextBox 76"/>
          <p:cNvSpPr txBox="1">
            <a:spLocks noChangeArrowheads="1"/>
          </p:cNvSpPr>
          <p:nvPr/>
        </p:nvSpPr>
        <p:spPr bwMode="auto">
          <a:xfrm>
            <a:off x="1643063" y="4572000"/>
            <a:ext cx="64293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3"/>
          <p:cNvSpPr txBox="1">
            <a:spLocks noChangeArrowheads="1"/>
          </p:cNvSpPr>
          <p:nvPr/>
        </p:nvSpPr>
        <p:spPr bwMode="auto">
          <a:xfrm>
            <a:off x="285750" y="357188"/>
            <a:ext cx="8501063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latin typeface="Times New Roman" pitchFamily="18" charset="0"/>
                <a:cs typeface="Times New Roman" pitchFamily="18" charset="0"/>
              </a:rPr>
              <a:t>Разбейте числа на 2 группы:</a:t>
            </a:r>
          </a:p>
          <a:p>
            <a:pPr algn="ctr"/>
            <a:r>
              <a:rPr lang="ru-RU" sz="3200" b="1">
                <a:latin typeface="Times New Roman" pitchFamily="18" charset="0"/>
                <a:cs typeface="Times New Roman" pitchFamily="18" charset="0"/>
              </a:rPr>
              <a:t> I - натуральные числа; II - дробные числа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2571744"/>
            <a:ext cx="102380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23,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285984" y="2285992"/>
            <a:ext cx="53572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2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285984" y="3143248"/>
            <a:ext cx="51168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7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786182" y="2357430"/>
            <a:ext cx="886781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11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000496" y="3214686"/>
            <a:ext cx="50847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5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572132" y="2714620"/>
            <a:ext cx="54694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4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7000892" y="2786058"/>
            <a:ext cx="50847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5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572396" y="2285992"/>
            <a:ext cx="53572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1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7643834" y="3214686"/>
            <a:ext cx="51969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2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428728" y="4286256"/>
            <a:ext cx="53572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3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428728" y="5143512"/>
            <a:ext cx="54694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4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000364" y="4572008"/>
            <a:ext cx="812851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19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072066" y="4572008"/>
            <a:ext cx="76046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31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6715140" y="4214818"/>
            <a:ext cx="53572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7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6643702" y="5000636"/>
            <a:ext cx="50045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3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2143108" y="2357430"/>
            <a:ext cx="87395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__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3786182" y="2428868"/>
            <a:ext cx="87395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__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7429520" y="2428868"/>
            <a:ext cx="87395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__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1285852" y="4357694"/>
            <a:ext cx="87395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__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6500826" y="4286256"/>
            <a:ext cx="87395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__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4643438" y="2571744"/>
            <a:ext cx="36260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,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2928926" y="2643182"/>
            <a:ext cx="36260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,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6000760" y="2714620"/>
            <a:ext cx="36260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,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8215338" y="2714620"/>
            <a:ext cx="36260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,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3714744" y="4572008"/>
            <a:ext cx="36260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,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2071670" y="4572008"/>
            <a:ext cx="36260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,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5500694" y="4572008"/>
            <a:ext cx="54854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 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3"/>
          <p:cNvSpPr txBox="1">
            <a:spLocks noChangeArrowheads="1"/>
          </p:cNvSpPr>
          <p:nvPr/>
        </p:nvSpPr>
        <p:spPr bwMode="auto">
          <a:xfrm>
            <a:off x="642938" y="357188"/>
            <a:ext cx="49291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Times New Roman" pitchFamily="18" charset="0"/>
                <a:cs typeface="Times New Roman" pitchFamily="18" charset="0"/>
              </a:rPr>
              <a:t>I - натуральные числа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1000108"/>
            <a:ext cx="102380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23,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857356" y="1000108"/>
            <a:ext cx="54694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4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285984" y="1000108"/>
            <a:ext cx="36260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,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857488" y="1000108"/>
            <a:ext cx="1061491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19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675140" y="1000108"/>
            <a:ext cx="434038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,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286248" y="1000108"/>
            <a:ext cx="928694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31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642910" y="3714752"/>
            <a:ext cx="53572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2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42910" y="4572008"/>
            <a:ext cx="51168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7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143108" y="3786190"/>
            <a:ext cx="886781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11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357422" y="4643446"/>
            <a:ext cx="50847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5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500034" y="3786190"/>
            <a:ext cx="87395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__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2143108" y="3857628"/>
            <a:ext cx="87395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__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000364" y="4000504"/>
            <a:ext cx="36260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,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1285852" y="4071942"/>
            <a:ext cx="36260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,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3857620" y="4143380"/>
            <a:ext cx="50847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5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4429124" y="3643314"/>
            <a:ext cx="53572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1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4500562" y="4572008"/>
            <a:ext cx="51969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2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4286248" y="3786190"/>
            <a:ext cx="87395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__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5072066" y="4071942"/>
            <a:ext cx="36260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,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6072198" y="3714752"/>
            <a:ext cx="53572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3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6072198" y="4572008"/>
            <a:ext cx="54694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4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5786446" y="3929066"/>
            <a:ext cx="87395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__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6715140" y="4000504"/>
            <a:ext cx="36260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,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7643834" y="3786190"/>
            <a:ext cx="53572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7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7572396" y="4572008"/>
            <a:ext cx="50045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3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7429520" y="3857628"/>
            <a:ext cx="87395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+mn-lt"/>
                <a:cs typeface="+mn-cs"/>
              </a:rPr>
              <a:t>__</a:t>
            </a:r>
          </a:p>
        </p:txBody>
      </p:sp>
      <p:sp>
        <p:nvSpPr>
          <p:cNvPr id="11293" name="TextBox 34"/>
          <p:cNvSpPr txBox="1">
            <a:spLocks noChangeArrowheads="1"/>
          </p:cNvSpPr>
          <p:nvPr/>
        </p:nvSpPr>
        <p:spPr bwMode="auto">
          <a:xfrm>
            <a:off x="642938" y="3000375"/>
            <a:ext cx="40719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Times New Roman" pitchFamily="18" charset="0"/>
                <a:cs typeface="Times New Roman" pitchFamily="18" charset="0"/>
              </a:rPr>
              <a:t>II - дробные числа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4"/>
          <p:cNvSpPr>
            <a:spLocks noChangeArrowheads="1"/>
          </p:cNvSpPr>
          <p:nvPr/>
        </p:nvSpPr>
        <p:spPr bwMode="auto">
          <a:xfrm>
            <a:off x="428625" y="3500438"/>
            <a:ext cx="4032250" cy="2717800"/>
          </a:xfrm>
          <a:prstGeom prst="rect">
            <a:avLst/>
          </a:prstGeom>
          <a:solidFill>
            <a:srgbClr val="FFE7FF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onstantia" pitchFamily="18" charset="0"/>
            </a:endParaRPr>
          </a:p>
        </p:txBody>
      </p:sp>
      <p:pic>
        <p:nvPicPr>
          <p:cNvPr id="12291" name="Picture 9" descr="img14"/>
          <p:cNvPicPr>
            <a:picLocks noChangeAspect="1" noChangeArrowheads="1"/>
          </p:cNvPicPr>
          <p:nvPr/>
        </p:nvPicPr>
        <p:blipFill>
          <a:blip r:embed="rId2"/>
          <a:srcRect r="55977"/>
          <a:stretch>
            <a:fillRect/>
          </a:stretch>
        </p:blipFill>
        <p:spPr bwMode="auto">
          <a:xfrm>
            <a:off x="714375" y="4429125"/>
            <a:ext cx="1584325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8" descr="ange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88" y="4500563"/>
            <a:ext cx="1500187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WordArt 12"/>
          <p:cNvSpPr>
            <a:spLocks noChangeArrowheads="1" noChangeShapeType="1" noTextEdit="1"/>
          </p:cNvSpPr>
          <p:nvPr/>
        </p:nvSpPr>
        <p:spPr bwMode="auto">
          <a:xfrm>
            <a:off x="4071938" y="5572125"/>
            <a:ext cx="152400" cy="266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Georgia"/>
              </a:rPr>
              <a:t>,</a:t>
            </a:r>
          </a:p>
        </p:txBody>
      </p:sp>
      <p:sp>
        <p:nvSpPr>
          <p:cNvPr id="12294" name="TextBox 5"/>
          <p:cNvSpPr txBox="1">
            <a:spLocks noChangeArrowheads="1"/>
          </p:cNvSpPr>
          <p:nvPr/>
        </p:nvSpPr>
        <p:spPr bwMode="auto">
          <a:xfrm>
            <a:off x="2500313" y="3643313"/>
            <a:ext cx="1428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latin typeface="Constantia" pitchFamily="18" charset="0"/>
              </a:rPr>
              <a:t>Г=НЫ</a:t>
            </a:r>
          </a:p>
        </p:txBody>
      </p:sp>
      <p:sp>
        <p:nvSpPr>
          <p:cNvPr id="12295" name="Rectangle 15"/>
          <p:cNvSpPr>
            <a:spLocks noChangeArrowheads="1"/>
          </p:cNvSpPr>
          <p:nvPr/>
        </p:nvSpPr>
        <p:spPr bwMode="auto">
          <a:xfrm>
            <a:off x="4643438" y="3500438"/>
            <a:ext cx="3816350" cy="2717800"/>
          </a:xfrm>
          <a:prstGeom prst="rect">
            <a:avLst/>
          </a:prstGeom>
          <a:solidFill>
            <a:srgbClr val="FFE7FF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onstantia" pitchFamily="18" charset="0"/>
            </a:endParaRPr>
          </a:p>
        </p:txBody>
      </p:sp>
      <p:pic>
        <p:nvPicPr>
          <p:cNvPr id="12296" name="Picture 13" descr="img15"/>
          <p:cNvPicPr>
            <a:picLocks noChangeAspect="1" noChangeArrowheads="1"/>
          </p:cNvPicPr>
          <p:nvPr/>
        </p:nvPicPr>
        <p:blipFill>
          <a:blip r:embed="rId4"/>
          <a:srcRect r="45964"/>
          <a:stretch>
            <a:fillRect/>
          </a:stretch>
        </p:blipFill>
        <p:spPr bwMode="auto">
          <a:xfrm>
            <a:off x="4857750" y="4429125"/>
            <a:ext cx="2214563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7" name="TextBox 10"/>
          <p:cNvSpPr txBox="1">
            <a:spLocks noChangeArrowheads="1"/>
          </p:cNvSpPr>
          <p:nvPr/>
        </p:nvSpPr>
        <p:spPr bwMode="auto">
          <a:xfrm>
            <a:off x="7143750" y="4929188"/>
            <a:ext cx="14287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>
                <a:latin typeface="Times New Roman" pitchFamily="18" charset="0"/>
                <a:cs typeface="Times New Roman" pitchFamily="18" charset="0"/>
              </a:rPr>
              <a:t>ЛА</a:t>
            </a:r>
          </a:p>
        </p:txBody>
      </p:sp>
      <p:sp>
        <p:nvSpPr>
          <p:cNvPr id="12298" name="TextBox 11"/>
          <p:cNvSpPr txBox="1">
            <a:spLocks noChangeArrowheads="1"/>
          </p:cNvSpPr>
          <p:nvPr/>
        </p:nvSpPr>
        <p:spPr bwMode="auto">
          <a:xfrm>
            <a:off x="1428750" y="1143000"/>
            <a:ext cx="650081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latin typeface="Times New Roman" pitchFamily="18" charset="0"/>
                <a:cs typeface="Times New Roman" pitchFamily="18" charset="0"/>
              </a:rPr>
              <a:t>ТЕМА УРОКА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25" y="2071688"/>
            <a:ext cx="7929563" cy="11080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Смешанные  числа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Box 3"/>
          <p:cNvSpPr txBox="1">
            <a:spLocks noChangeArrowheads="1"/>
          </p:cNvSpPr>
          <p:nvPr/>
        </p:nvSpPr>
        <p:spPr bwMode="auto">
          <a:xfrm flipH="1">
            <a:off x="969963" y="642938"/>
            <a:ext cx="74596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Физкультминутка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424</TotalTime>
  <Words>241</Words>
  <Application>Microsoft Office PowerPoint</Application>
  <PresentationFormat>Экран (4:3)</PresentationFormat>
  <Paragraphs>132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 5 класс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Определение смешанных чисел</dc:title>
  <dc:creator>владелец</dc:creator>
  <cp:lastModifiedBy>владелец</cp:lastModifiedBy>
  <cp:revision>61</cp:revision>
  <dcterms:modified xsi:type="dcterms:W3CDTF">2015-01-25T14:11:05Z</dcterms:modified>
</cp:coreProperties>
</file>