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5" r:id="rId2"/>
    <p:sldId id="257" r:id="rId3"/>
    <p:sldId id="291" r:id="rId4"/>
    <p:sldId id="292" r:id="rId5"/>
    <p:sldId id="259" r:id="rId6"/>
    <p:sldId id="260" r:id="rId7"/>
    <p:sldId id="261" r:id="rId8"/>
    <p:sldId id="262" r:id="rId9"/>
    <p:sldId id="288" r:id="rId10"/>
    <p:sldId id="289" r:id="rId11"/>
    <p:sldId id="271" r:id="rId12"/>
    <p:sldId id="270" r:id="rId13"/>
    <p:sldId id="294" r:id="rId14"/>
    <p:sldId id="273" r:id="rId15"/>
    <p:sldId id="280" r:id="rId16"/>
    <p:sldId id="281" r:id="rId17"/>
    <p:sldId id="282" r:id="rId18"/>
    <p:sldId id="283" r:id="rId19"/>
    <p:sldId id="284" r:id="rId20"/>
    <p:sldId id="287" r:id="rId21"/>
    <p:sldId id="285" r:id="rId22"/>
    <p:sldId id="26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6666"/>
    <a:srgbClr val="7DC4C9"/>
    <a:srgbClr val="003366"/>
    <a:srgbClr val="0033CC"/>
    <a:srgbClr val="FF3399"/>
    <a:srgbClr val="CDECFF"/>
    <a:srgbClr val="E4E4E4"/>
    <a:srgbClr val="FFCC99"/>
    <a:srgbClr val="CC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82010-0332-4B81-BE84-26FDF367BD27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6D33F-8C2C-42D4-A88B-AC980D192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6D33F-8C2C-42D4-A88B-AC980D19212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C8121-89FE-4882-9742-3B91A981B2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CAB10-A483-4FF9-8600-E6CB111F02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E7B75-4A51-45B3-A05C-9B76AFE3FB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74B0C97-9FC5-4A9D-AC49-813221BB03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05C15-6086-4BE6-AD38-793B89CE6F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57A8A-F4DC-4B79-B6AB-26BD0A123D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2C016-B38F-40C5-B53B-1A748A377A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D2B52-30CF-4523-85BD-10A03F42A0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C171A-CDFF-4F15-9435-C32F4F94FA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9A8F9-E9D3-4BCA-A648-AECE2B6694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F8374-46DB-47A0-A62B-B011F0BB12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C8DD9-BED4-4717-A11D-66B9B11C32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E19270-B77F-496D-9F9C-340BEC995B4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://www.wisdoms.ru/avt/b272.html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ru.wikipedia.org/wiki/%D0%A1%D0%BF%D0%B8%D1%81%D0%BE%D0%BA_%D0%B2%D1%8B%D1%81%D0%BE%D1%87%D0%B0%D0%B9%D1%88%D0%B8%D1%85_%D0%B2%D0%B5%D1%80%D1%88%D0%B8%D0%BD_%D0%BC%D0%B8%D1%80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D%D0%B5%D0%BF%D0%B0%D0%BB%D1%8C%D1%81%D0%BA%D0%B8%D0%B9_%D1%8F%D0%B7%D1%8B%D0%BA" TargetMode="External"/><Relationship Id="rId4" Type="http://schemas.openxmlformats.org/officeDocument/2006/relationships/hyperlink" Target="https://ru.wikipedia.org/wiki/%D0%A2%D0%B8%D0%B1%D0%B5%D1%82%D1%81%D0%BA%D0%B8%D0%B9_%D1%8F%D0%B7%D1%8B%D0%B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C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1447800" cy="6858000"/>
            <a:chOff x="0" y="-144"/>
            <a:chExt cx="912" cy="432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-144"/>
              <a:ext cx="912" cy="4320"/>
              <a:chOff x="0" y="-200"/>
              <a:chExt cx="912" cy="4320"/>
            </a:xfrm>
          </p:grpSpPr>
          <p:sp>
            <p:nvSpPr>
              <p:cNvPr id="17413" name="Rectangle 5"/>
              <p:cNvSpPr>
                <a:spLocks noChangeArrowheads="1"/>
              </p:cNvSpPr>
              <p:nvPr/>
            </p:nvSpPr>
            <p:spPr bwMode="auto">
              <a:xfrm>
                <a:off x="0" y="-200"/>
                <a:ext cx="912" cy="4320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414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6" y="-104"/>
                <a:ext cx="680" cy="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15" name="AutoShape 7"/>
              <p:cNvSpPr>
                <a:spLocks noChangeArrowheads="1"/>
              </p:cNvSpPr>
              <p:nvPr/>
            </p:nvSpPr>
            <p:spPr bwMode="auto">
              <a:xfrm>
                <a:off x="144" y="1968"/>
                <a:ext cx="288" cy="288"/>
              </a:xfrm>
              <a:prstGeom prst="can">
                <a:avLst>
                  <a:gd name="adj" fmla="val 25000"/>
                </a:avLst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16" name="AutoShape 8"/>
              <p:cNvSpPr>
                <a:spLocks noChangeArrowheads="1"/>
              </p:cNvSpPr>
              <p:nvPr/>
            </p:nvSpPr>
            <p:spPr bwMode="auto">
              <a:xfrm>
                <a:off x="240" y="3072"/>
                <a:ext cx="288" cy="384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17" name="AutoShape 9"/>
              <p:cNvSpPr>
                <a:spLocks/>
              </p:cNvSpPr>
              <p:nvPr/>
            </p:nvSpPr>
            <p:spPr bwMode="auto">
              <a:xfrm>
                <a:off x="672" y="1344"/>
                <a:ext cx="144" cy="576"/>
              </a:xfrm>
              <a:prstGeom prst="leftBrace">
                <a:avLst>
                  <a:gd name="adj1" fmla="val 44444"/>
                  <a:gd name="adj2" fmla="val 46009"/>
                </a:avLst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18" name="AutoShape 10"/>
              <p:cNvSpPr>
                <a:spLocks noChangeArrowheads="1"/>
              </p:cNvSpPr>
              <p:nvPr/>
            </p:nvSpPr>
            <p:spPr bwMode="auto">
              <a:xfrm>
                <a:off x="96" y="1000"/>
                <a:ext cx="336" cy="432"/>
              </a:xfrm>
              <a:prstGeom prst="cube">
                <a:avLst>
                  <a:gd name="adj" fmla="val 25000"/>
                </a:avLst>
              </a:prstGeom>
              <a:solidFill>
                <a:srgbClr val="66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7419" name="Picture 11" descr="lineika963067424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772862">
                <a:off x="288" y="2064"/>
                <a:ext cx="528" cy="528"/>
              </a:xfrm>
              <a:prstGeom prst="rect">
                <a:avLst/>
              </a:prstGeom>
              <a:noFill/>
            </p:spPr>
          </p:pic>
          <p:pic>
            <p:nvPicPr>
              <p:cNvPr id="17420" name="Picture 12" descr="092524_138544712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2" y="1344"/>
                <a:ext cx="504" cy="672"/>
              </a:xfrm>
              <a:prstGeom prst="rect">
                <a:avLst/>
              </a:prstGeom>
              <a:noFill/>
            </p:spPr>
          </p:pic>
          <p:pic>
            <p:nvPicPr>
              <p:cNvPr id="17421" name="Picture 13" descr="plus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974464">
                <a:off x="384" y="768"/>
                <a:ext cx="384" cy="382"/>
              </a:xfrm>
              <a:prstGeom prst="rect">
                <a:avLst/>
              </a:prstGeom>
              <a:noFill/>
            </p:spPr>
          </p:pic>
          <p:pic>
            <p:nvPicPr>
              <p:cNvPr id="17422" name="Picture 14" descr="7page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1363070">
                <a:off x="528" y="2400"/>
                <a:ext cx="288" cy="384"/>
              </a:xfrm>
              <a:prstGeom prst="rect">
                <a:avLst/>
              </a:prstGeom>
              <a:noFill/>
            </p:spPr>
          </p:pic>
          <p:pic>
            <p:nvPicPr>
              <p:cNvPr id="17423" name="Picture 15" descr="220px-Nuvola_apps_edu_mathematics_blue-p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1810911">
                <a:off x="0" y="2640"/>
                <a:ext cx="552" cy="552"/>
              </a:xfrm>
              <a:prstGeom prst="rect">
                <a:avLst/>
              </a:prstGeom>
              <a:noFill/>
            </p:spPr>
          </p:pic>
        </p:grpSp>
        <p:pic>
          <p:nvPicPr>
            <p:cNvPr id="17424" name="Picture 16" descr="transportit329615494447"/>
            <p:cNvPicPr>
              <a:picLocks noChangeAspect="1" noChangeArrowheads="1"/>
            </p:cNvPicPr>
            <p:nvPr/>
          </p:nvPicPr>
          <p:blipFill>
            <a:blip r:embed="rId8" cstate="print"/>
            <a:srcRect l="17218" t="17880"/>
            <a:stretch>
              <a:fillRect/>
            </a:stretch>
          </p:blipFill>
          <p:spPr bwMode="auto">
            <a:xfrm rot="729953">
              <a:off x="192" y="3504"/>
              <a:ext cx="648" cy="643"/>
            </a:xfrm>
            <a:prstGeom prst="rect">
              <a:avLst/>
            </a:prstGeom>
            <a:noFill/>
          </p:spPr>
        </p:pic>
      </p:grp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1981200" y="5029200"/>
            <a:ext cx="6705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 i="1" dirty="0">
                <a:latin typeface="Georgia" pitchFamily="18" charset="0"/>
              </a:rPr>
              <a:t>Автор презентации:</a:t>
            </a:r>
            <a:r>
              <a:rPr lang="ru-RU" sz="2400" b="1" i="1" dirty="0">
                <a:solidFill>
                  <a:srgbClr val="008080"/>
                </a:solidFill>
                <a:latin typeface="Georgia" pitchFamily="18" charset="0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ru-RU" sz="2400" b="1" i="1" dirty="0" err="1">
                <a:solidFill>
                  <a:srgbClr val="C00000"/>
                </a:solidFill>
                <a:latin typeface="Georgia" pitchFamily="18" charset="0"/>
              </a:rPr>
              <a:t>Тайменова</a:t>
            </a:r>
            <a:r>
              <a:rPr lang="ru-RU" sz="2400" b="1" i="1" dirty="0">
                <a:solidFill>
                  <a:srgbClr val="C00000"/>
                </a:solidFill>
                <a:latin typeface="Georgia" pitchFamily="18" charset="0"/>
              </a:rPr>
              <a:t> М.М.- учитель математики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1981200" y="304800"/>
            <a:ext cx="670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u="sng" dirty="0">
                <a:hlinkClick r:id="rId9"/>
              </a:rPr>
              <a:t/>
            </a:r>
            <a:br>
              <a:rPr lang="ru-RU" u="sng" dirty="0">
                <a:hlinkClick r:id="rId9"/>
              </a:rPr>
            </a:br>
            <a:r>
              <a:rPr lang="ru-RU" u="sng" dirty="0">
                <a:hlinkClick r:id="rId9"/>
              </a:rPr>
              <a:t> 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1600200" y="609600"/>
            <a:ext cx="7315200" cy="403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133600" y="1295400"/>
            <a:ext cx="6019800" cy="247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ln w="11430"/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Деление обыкновенных дробей </a:t>
            </a:r>
          </a:p>
          <a:p>
            <a:pPr marL="0" indent="0" algn="ctr">
              <a:buNone/>
            </a:pPr>
            <a:r>
              <a:rPr lang="ru-RU" sz="4400" b="1" dirty="0" smtClean="0">
                <a:ln w="11430"/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5 класс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715962"/>
          </a:xfrm>
          <a:solidFill>
            <a:srgbClr val="CDECFF"/>
          </a:solidFill>
        </p:spPr>
        <p:txBody>
          <a:bodyPr/>
          <a:lstStyle/>
          <a:p>
            <a:r>
              <a:rPr lang="ru-RU" b="1" i="1" dirty="0" smtClean="0">
                <a:latin typeface="Georgia" pitchFamily="18" charset="0"/>
              </a:rPr>
              <a:t>Крестики - нолики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ru-RU" sz="2400" dirty="0" smtClean="0"/>
          </a:p>
          <a:p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762000" y="1600200"/>
          <a:ext cx="1447800" cy="1219200"/>
        </p:xfrm>
        <a:graphic>
          <a:graphicData uri="http://schemas.openxmlformats.org/presentationml/2006/ole">
            <p:oleObj spid="_x0000_s15361" name="Формула" r:id="rId3" imgW="393529" imgH="393529" progId="Equation.3">
              <p:embed/>
            </p:oleObj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762000" y="3048000"/>
          <a:ext cx="1447800" cy="1405666"/>
        </p:xfrm>
        <a:graphic>
          <a:graphicData uri="http://schemas.openxmlformats.org/presentationml/2006/ole">
            <p:oleObj spid="_x0000_s15370" name="Формула" r:id="rId4" imgW="342751" imgH="393529" progId="Equation.3">
              <p:embed/>
            </p:oleObj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762000" y="4740446"/>
          <a:ext cx="1524000" cy="1684467"/>
        </p:xfrm>
        <a:graphic>
          <a:graphicData uri="http://schemas.openxmlformats.org/presentationml/2006/ole">
            <p:oleObj spid="_x0000_s15369" name="Формула" r:id="rId5" imgW="279279" imgH="393529" progId="Equation.3">
              <p:embed/>
            </p:oleObj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3276600" y="1479395"/>
          <a:ext cx="1371600" cy="1639229"/>
        </p:xfrm>
        <a:graphic>
          <a:graphicData uri="http://schemas.openxmlformats.org/presentationml/2006/ole">
            <p:oleObj spid="_x0000_s15368" name="Формула" r:id="rId6" imgW="330057" imgH="393529" progId="Equation.3">
              <p:embed/>
            </p:oleObj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3352800" y="3200400"/>
          <a:ext cx="1583918" cy="1447800"/>
        </p:xfrm>
        <a:graphic>
          <a:graphicData uri="http://schemas.openxmlformats.org/presentationml/2006/ole">
            <p:oleObj spid="_x0000_s15367" name="Формула" r:id="rId7" imgW="304536" imgH="393359" progId="Equation.3">
              <p:embed/>
            </p:oleObj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3276600" y="4953000"/>
          <a:ext cx="1759634" cy="1447800"/>
        </p:xfrm>
        <a:graphic>
          <a:graphicData uri="http://schemas.openxmlformats.org/presentationml/2006/ole">
            <p:oleObj spid="_x0000_s15366" name="Формула" r:id="rId8" imgW="482391" imgH="393529" progId="Equation.3">
              <p:embed/>
            </p:oleObj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6172200" y="1600200"/>
          <a:ext cx="1371600" cy="1155843"/>
        </p:xfrm>
        <a:graphic>
          <a:graphicData uri="http://schemas.openxmlformats.org/presentationml/2006/ole">
            <p:oleObj spid="_x0000_s15365" name="Формула" r:id="rId9" imgW="469696" imgH="393529" progId="Equation.3">
              <p:embed/>
            </p:oleObj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0" y="7334250"/>
          <a:ext cx="495300" cy="619125"/>
        </p:xfrm>
        <a:graphic>
          <a:graphicData uri="http://schemas.openxmlformats.org/presentationml/2006/ole">
            <p:oleObj spid="_x0000_s15364" name="Формула" r:id="rId10" imgW="317225" imgH="393359" progId="Equation.3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0" y="8410575"/>
          <a:ext cx="609600" cy="771525"/>
        </p:xfrm>
        <a:graphic>
          <a:graphicData uri="http://schemas.openxmlformats.org/presentationml/2006/ole">
            <p:oleObj spid="_x0000_s15363" name="Формула" r:id="rId11" imgW="304536" imgH="393359" progId="Equation.3">
              <p:embed/>
            </p:oleObj>
          </a:graphicData>
        </a:graphic>
      </p:graphicFrame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498475" y="1175207"/>
            <a:ext cx="14670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2466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498475" y="508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0" y="5705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0" y="6877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0" y="795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380" name="Object 20"/>
          <p:cNvGraphicFramePr>
            <a:graphicFrameLocks noChangeAspect="1"/>
          </p:cNvGraphicFramePr>
          <p:nvPr/>
        </p:nvGraphicFramePr>
        <p:xfrm>
          <a:off x="6400800" y="3124200"/>
          <a:ext cx="1066800" cy="1333500"/>
        </p:xfrm>
        <a:graphic>
          <a:graphicData uri="http://schemas.openxmlformats.org/presentationml/2006/ole">
            <p:oleObj spid="_x0000_s15380" name="Формула" r:id="rId12" imgW="317225" imgH="393359" progId="Equation.3">
              <p:embed/>
            </p:oleObj>
          </a:graphicData>
        </a:graphic>
      </p:graphicFrame>
      <p:graphicFrame>
        <p:nvGraphicFramePr>
          <p:cNvPr id="15379" name="Object 19"/>
          <p:cNvGraphicFramePr>
            <a:graphicFrameLocks noChangeAspect="1"/>
          </p:cNvGraphicFramePr>
          <p:nvPr/>
        </p:nvGraphicFramePr>
        <p:xfrm>
          <a:off x="6553200" y="4724400"/>
          <a:ext cx="1143000" cy="1446609"/>
        </p:xfrm>
        <a:graphic>
          <a:graphicData uri="http://schemas.openxmlformats.org/presentationml/2006/ole">
            <p:oleObj spid="_x0000_s15379" name="Формула" r:id="rId13" imgW="304536" imgH="393359" progId="Equation.3">
              <p:embed/>
            </p:oleObj>
          </a:graphicData>
        </a:graphic>
      </p:graphicFrame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Физкультминутка</a:t>
            </a:r>
            <a:endParaRPr lang="ru-RU" dirty="0"/>
          </a:p>
        </p:txBody>
      </p:sp>
      <p:sp>
        <p:nvSpPr>
          <p:cNvPr id="36867" name="Содержимое 2"/>
          <p:cNvSpPr>
            <a:spLocks noGrp="1"/>
          </p:cNvSpPr>
          <p:nvPr>
            <p:ph idx="4294967295"/>
          </p:nvPr>
        </p:nvSpPr>
        <p:spPr>
          <a:xfrm>
            <a:off x="395288" y="1428750"/>
            <a:ext cx="7834312" cy="5095875"/>
          </a:xfrm>
        </p:spPr>
        <p:txBody>
          <a:bodyPr/>
          <a:lstStyle/>
          <a:p>
            <a:pPr lvl="1">
              <a:buFont typeface="Wingdings" pitchFamily="2" charset="2"/>
              <a:buChar char="v"/>
            </a:pPr>
            <a:endParaRPr lang="ru-RU" i="1" smtClean="0"/>
          </a:p>
          <a:p>
            <a:pPr lvl="1">
              <a:buFont typeface="Wingdings" pitchFamily="2" charset="2"/>
              <a:buChar char="v"/>
            </a:pPr>
            <a:endParaRPr lang="ru-RU" i="1" smtClean="0"/>
          </a:p>
          <a:p>
            <a:pPr lvl="1">
              <a:buFont typeface="Wingdings" pitchFamily="2" charset="2"/>
              <a:buChar char="v"/>
            </a:pPr>
            <a:endParaRPr lang="ru-RU" i="1" smtClean="0"/>
          </a:p>
        </p:txBody>
      </p:sp>
      <p:pic>
        <p:nvPicPr>
          <p:cNvPr id="36872" name="Picture 8" descr="C:\Users\Фролова\Desktop\834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09047"/>
            <a:ext cx="1828800" cy="241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 descr="C:\Users\Фролова\Desktop\animashki-zima-27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875" y="204788"/>
            <a:ext cx="2398713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 descr="C:\Users\Фролова\Desktop\6b721902-be29-443c-bd33-c81adf72b1c4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76600"/>
            <a:ext cx="4646612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2" descr="C:\Users\Фролова\Desktop\b396b22a569eb2792cdbc293709bd21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9975" y="1009650"/>
            <a:ext cx="17240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76600" y="2438400"/>
            <a:ext cx="2438400" cy="186204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/>
              <a:t>3</a:t>
            </a:r>
            <a:endParaRPr lang="ru-RU" sz="115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2438400"/>
            <a:ext cx="2438400" cy="186204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/>
              <a:t>48</a:t>
            </a:r>
            <a:endParaRPr lang="ru-RU" sz="115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52800" y="2362200"/>
            <a:ext cx="2438400" cy="186204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/>
              <a:t>39</a:t>
            </a:r>
            <a:endParaRPr lang="ru-RU" sz="115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76600" y="2362200"/>
            <a:ext cx="2438400" cy="186204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/>
              <a:t>27</a:t>
            </a:r>
            <a:endParaRPr lang="ru-RU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2286000"/>
            <a:ext cx="2438400" cy="186204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/>
              <a:t>15</a:t>
            </a:r>
            <a:endParaRPr lang="ru-RU" sz="115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95600" y="2286000"/>
            <a:ext cx="2438400" cy="186204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/>
              <a:t>24</a:t>
            </a:r>
            <a:endParaRPr lang="ru-RU" sz="115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124200" y="2362200"/>
            <a:ext cx="2438400" cy="186204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/>
              <a:t>57</a:t>
            </a:r>
            <a:endParaRPr lang="ru-RU" sz="115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00400" y="2514600"/>
            <a:ext cx="2438400" cy="186204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/>
              <a:t>6</a:t>
            </a:r>
            <a:endParaRPr lang="ru-RU" sz="115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0" y="2362200"/>
            <a:ext cx="2438400" cy="186204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/>
              <a:t>16</a:t>
            </a:r>
            <a:endParaRPr lang="ru-RU" sz="11500" b="1" dirty="0"/>
          </a:p>
        </p:txBody>
      </p:sp>
    </p:spTree>
    <p:extLst>
      <p:ext uri="{BB962C8B-B14F-4D97-AF65-F5344CB8AC3E}">
        <p14:creationId xmlns:p14="http://schemas.microsoft.com/office/powerpoint/2010/main" xmlns="" val="112975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2" animBg="1"/>
      <p:bldP spid="12" grpId="3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4000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Решаем упражнения</a:t>
            </a:r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4102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учебнику, стр. 180. 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№ 612  (1-6)- у доски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" y="228601"/>
            <a:ext cx="1011645" cy="14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731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Проверяем ответы</a:t>
            </a:r>
            <a:endParaRPr lang="ru-RU" dirty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3505200" y="2286000"/>
          <a:ext cx="1524000" cy="1201616"/>
        </p:xfrm>
        <a:graphic>
          <a:graphicData uri="http://schemas.openxmlformats.org/presentationml/2006/ole">
            <p:oleObj spid="_x0000_s39941" name="Формула" r:id="rId3" imgW="368140" imgH="393529" progId="Equation.3">
              <p:embed/>
            </p:oleObj>
          </a:graphicData>
        </a:graphic>
      </p:graphicFrame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6248400" y="2971800"/>
          <a:ext cx="1295400" cy="1292772"/>
        </p:xfrm>
        <a:graphic>
          <a:graphicData uri="http://schemas.openxmlformats.org/presentationml/2006/ole">
            <p:oleObj spid="_x0000_s39943" name="Формула" r:id="rId4" imgW="279279" imgH="393529" progId="Equation.3">
              <p:embed/>
            </p:oleObj>
          </a:graphicData>
        </a:graphic>
      </p:graphicFrame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1143000" y="3733800"/>
          <a:ext cx="914400" cy="1209368"/>
        </p:xfrm>
        <a:graphic>
          <a:graphicData uri="http://schemas.openxmlformats.org/presentationml/2006/ole">
            <p:oleObj spid="_x0000_s39945" name="Формула" r:id="rId5" imgW="291973" imgH="393529" progId="Equation.3">
              <p:embed/>
            </p:oleObj>
          </a:graphicData>
        </a:graphic>
      </p:graphicFrame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9947" name="Object 11"/>
          <p:cNvGraphicFramePr>
            <a:graphicFrameLocks noChangeAspect="1"/>
          </p:cNvGraphicFramePr>
          <p:nvPr/>
        </p:nvGraphicFramePr>
        <p:xfrm>
          <a:off x="3505200" y="4419600"/>
          <a:ext cx="1204332" cy="1371600"/>
        </p:xfrm>
        <a:graphic>
          <a:graphicData uri="http://schemas.openxmlformats.org/presentationml/2006/ole">
            <p:oleObj spid="_x0000_s39947" name="Формула" r:id="rId6" imgW="342751" imgH="393529" progId="Equation.3">
              <p:embed/>
            </p:oleObj>
          </a:graphicData>
        </a:graphic>
      </p:graphicFrame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9949" name="Object 13"/>
          <p:cNvGraphicFramePr>
            <a:graphicFrameLocks noChangeAspect="1"/>
          </p:cNvGraphicFramePr>
          <p:nvPr/>
        </p:nvGraphicFramePr>
        <p:xfrm>
          <a:off x="6172200" y="4876800"/>
          <a:ext cx="1100254" cy="1219200"/>
        </p:xfrm>
        <a:graphic>
          <a:graphicData uri="http://schemas.openxmlformats.org/presentationml/2006/ole">
            <p:oleObj spid="_x0000_s39949" name="Формула" r:id="rId7" imgW="355292" imgH="393359" progId="Equation.3">
              <p:embed/>
            </p:oleObj>
          </a:graphicData>
        </a:graphic>
      </p:graphicFrame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9953" name="Object 17"/>
          <p:cNvGraphicFramePr>
            <a:graphicFrameLocks noChangeAspect="1"/>
          </p:cNvGraphicFramePr>
          <p:nvPr/>
        </p:nvGraphicFramePr>
        <p:xfrm>
          <a:off x="1163638" y="1773238"/>
          <a:ext cx="1100137" cy="1492250"/>
        </p:xfrm>
        <a:graphic>
          <a:graphicData uri="http://schemas.openxmlformats.org/presentationml/2006/ole">
            <p:oleObj spid="_x0000_s39953" name="Формула" r:id="rId8" imgW="317160" imgH="431640" progId="Equation.3">
              <p:embed/>
            </p:oleObj>
          </a:graphicData>
        </a:graphic>
      </p:graphicFrame>
      <p:sp>
        <p:nvSpPr>
          <p:cNvPr id="39955" name="AutoShape 19"/>
          <p:cNvSpPr>
            <a:spLocks noChangeArrowheads="1"/>
          </p:cNvSpPr>
          <p:nvPr/>
        </p:nvSpPr>
        <p:spPr bwMode="auto">
          <a:xfrm>
            <a:off x="609600" y="1600200"/>
            <a:ext cx="2711450" cy="1839912"/>
          </a:xfrm>
          <a:prstGeom prst="irregularSeal1">
            <a:avLst/>
          </a:prstGeom>
          <a:solidFill>
            <a:srgbClr val="FF0066"/>
          </a:solidFill>
          <a:ln w="31750" cap="rnd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19"/>
          <p:cNvSpPr>
            <a:spLocks noChangeArrowheads="1"/>
          </p:cNvSpPr>
          <p:nvPr/>
        </p:nvSpPr>
        <p:spPr bwMode="auto">
          <a:xfrm>
            <a:off x="3048000" y="2133600"/>
            <a:ext cx="2711450" cy="1839912"/>
          </a:xfrm>
          <a:prstGeom prst="irregularSeal1">
            <a:avLst/>
          </a:prstGeom>
          <a:solidFill>
            <a:srgbClr val="FF0066"/>
          </a:solidFill>
          <a:ln w="31750" cap="rnd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19"/>
          <p:cNvSpPr>
            <a:spLocks noChangeArrowheads="1"/>
          </p:cNvSpPr>
          <p:nvPr/>
        </p:nvSpPr>
        <p:spPr bwMode="auto">
          <a:xfrm>
            <a:off x="381000" y="3581400"/>
            <a:ext cx="2482850" cy="1839912"/>
          </a:xfrm>
          <a:prstGeom prst="irregularSeal1">
            <a:avLst/>
          </a:prstGeom>
          <a:solidFill>
            <a:srgbClr val="FF0066"/>
          </a:solidFill>
          <a:ln w="31750" cap="rnd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19"/>
          <p:cNvSpPr>
            <a:spLocks noChangeArrowheads="1"/>
          </p:cNvSpPr>
          <p:nvPr/>
        </p:nvSpPr>
        <p:spPr bwMode="auto">
          <a:xfrm>
            <a:off x="2667000" y="4114800"/>
            <a:ext cx="2711450" cy="2133600"/>
          </a:xfrm>
          <a:prstGeom prst="irregularSeal1">
            <a:avLst/>
          </a:prstGeom>
          <a:solidFill>
            <a:srgbClr val="FF0066"/>
          </a:solidFill>
          <a:ln w="31750" cap="rnd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19"/>
          <p:cNvSpPr>
            <a:spLocks noChangeArrowheads="1"/>
          </p:cNvSpPr>
          <p:nvPr/>
        </p:nvSpPr>
        <p:spPr bwMode="auto">
          <a:xfrm>
            <a:off x="5562600" y="2819400"/>
            <a:ext cx="2711450" cy="1839912"/>
          </a:xfrm>
          <a:prstGeom prst="irregularSeal1">
            <a:avLst/>
          </a:prstGeom>
          <a:solidFill>
            <a:srgbClr val="FF0066"/>
          </a:solidFill>
          <a:ln w="31750" cap="rnd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5791200" y="4572000"/>
            <a:ext cx="2406650" cy="1981200"/>
          </a:xfrm>
          <a:prstGeom prst="irregularSeal1">
            <a:avLst/>
          </a:prstGeom>
          <a:solidFill>
            <a:srgbClr val="FF0066"/>
          </a:solidFill>
          <a:ln w="31750" cap="rnd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" name="Рисунок 28" descr="http://www.alpfederation.ru/img/images/logo/%D1%8D%D0%BC%D0%B1%D0%BB%D0%B5%D0%BC%D0%B0%20%D0%92%D0%A4%D0%90.JPG"/>
          <p:cNvPicPr/>
          <p:nvPr/>
        </p:nvPicPr>
        <p:blipFill>
          <a:blip r:embed="rId9" cstate="print"/>
          <a:srcRect l="7245" t="10025" r="7592" b="8741"/>
          <a:stretch>
            <a:fillRect/>
          </a:stretch>
        </p:blipFill>
        <p:spPr bwMode="auto">
          <a:xfrm>
            <a:off x="0" y="0"/>
            <a:ext cx="1828800" cy="1676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5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b="1" dirty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Игра   </a:t>
            </a:r>
            <a:r>
              <a:rPr lang="ru-RU" sz="2800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«Детективные  агентства» </a:t>
            </a:r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4102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ru-RU" sz="4000" b="1" dirty="0" smtClean="0">
              <a:ln w="11430">
                <a:solidFill>
                  <a:srgbClr val="2D2D8A">
                    <a:lumMod val="50000"/>
                  </a:srgbClr>
                </a:solidFill>
              </a:ln>
              <a:solidFill>
                <a:srgbClr val="2D2D8A">
                  <a:lumMod val="75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MingLiU" pitchFamily="49" charset="-12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400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              У нас произошла чрезвычайная ситуация – пропал  победитель высшей награды по альпинизму.</a:t>
            </a:r>
          </a:p>
          <a:p>
            <a:pPr marL="0" lvl="0" indent="0">
              <a:buNone/>
            </a:pPr>
            <a:r>
              <a:rPr lang="ru-RU" sz="2400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           Для поиска победителя организуются «детективные агентства».</a:t>
            </a:r>
          </a:p>
          <a:p>
            <a:pPr marL="0" lvl="0" indent="0">
              <a:buNone/>
            </a:pPr>
            <a:r>
              <a:rPr lang="ru-RU" sz="2400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          Выполнив задания, вы узнаете, его особые приметы составите портрет альпиниста .</a:t>
            </a:r>
          </a:p>
          <a:p>
            <a:pPr marL="0" lvl="0" indent="0">
              <a:buNone/>
            </a:pPr>
            <a:endParaRPr lang="ru-RU" sz="2400" b="1" dirty="0" smtClean="0">
              <a:ln w="11430">
                <a:solidFill>
                  <a:srgbClr val="2D2D8A">
                    <a:lumMod val="50000"/>
                  </a:srgbClr>
                </a:solidFill>
              </a:ln>
              <a:solidFill>
                <a:srgbClr val="2D2D8A">
                  <a:lumMod val="75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MingLiU" pitchFamily="49" charset="-12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400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Агентство №1 – (форма лица и цвет глаз)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Агентство №2 – (волосы и форма носа)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Агентство №3 – (губы и особые приметы)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alpfederation.ru/img/images/logo/%D1%8D%D0%BC%D0%B1%D0%BB%D0%B5%D0%BC%D0%B0%20%D0%92%D0%A4%D0%90.JPG"/>
          <p:cNvPicPr/>
          <p:nvPr/>
        </p:nvPicPr>
        <p:blipFill>
          <a:blip r:embed="rId2" cstate="print"/>
          <a:srcRect l="7245" t="10025" r="7592" b="8741"/>
          <a:stretch>
            <a:fillRect/>
          </a:stretch>
        </p:blipFill>
        <p:spPr bwMode="auto">
          <a:xfrm>
            <a:off x="0" y="0"/>
            <a:ext cx="1828800" cy="1828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074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3200" b="1" dirty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Игра   </a:t>
            </a:r>
            <a:r>
              <a:rPr lang="ru-RU" sz="3200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«Портрет  альпиниста» </a:t>
            </a:r>
            <a:endParaRPr lang="ru-RU" sz="4800" dirty="0"/>
          </a:p>
        </p:txBody>
      </p:sp>
      <p:sp>
        <p:nvSpPr>
          <p:cNvPr id="5123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457200" y="1295400"/>
            <a:ext cx="8534400" cy="5410200"/>
          </a:xfrm>
          <a:blipFill rotWithShape="1">
            <a:blip r:embed="rId2" cstate="print"/>
            <a:stretch>
              <a:fillRect l="-1071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pic>
        <p:nvPicPr>
          <p:cNvPr id="5" name="Рисунок 4" descr="http://www.alpfederation.ru/img/images/logo/%D1%8D%D0%BC%D0%B1%D0%BB%D0%B5%D0%BC%D0%B0%20%D0%92%D0%A4%D0%90.JPG"/>
          <p:cNvPicPr/>
          <p:nvPr/>
        </p:nvPicPr>
        <p:blipFill>
          <a:blip r:embed="rId3" cstate="print"/>
          <a:srcRect l="7245" t="10025" r="7592" b="8741"/>
          <a:stretch>
            <a:fillRect/>
          </a:stretch>
        </p:blipFill>
        <p:spPr bwMode="auto">
          <a:xfrm>
            <a:off x="0" y="0"/>
            <a:ext cx="1828800" cy="1676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147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b="1" dirty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Игра   </a:t>
            </a:r>
            <a:r>
              <a:rPr lang="ru-RU" sz="2800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«Детективные  агентства» 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534400" cy="5410200"/>
              </a:xfrm>
              <a:solidFill>
                <a:schemeClr val="accent5">
                  <a:lumMod val="90000"/>
                </a:schemeClr>
              </a:solidFill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ru-RU" sz="2400" b="1" dirty="0" smtClean="0">
                    <a:ln w="11430">
                      <a:solidFill>
                        <a:srgbClr val="2D2D8A">
                          <a:lumMod val="50000"/>
                        </a:srgbClr>
                      </a:solidFill>
                    </a:ln>
                    <a:solidFill>
                      <a:srgbClr val="2D2D8A">
                        <a:lumMod val="75000"/>
                      </a:srgb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Times New Roman" pitchFamily="18" charset="0"/>
                    <a:ea typeface="MingLiU" pitchFamily="49" charset="-120"/>
                    <a:cs typeface="Times New Roman" pitchFamily="18" charset="0"/>
                  </a:rPr>
                  <a:t>            </a:t>
                </a:r>
                <a:r>
                  <a:rPr lang="ru-RU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endPara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2400" b="1" dirty="0" smtClean="0">
                    <a:solidFill>
                      <a:srgbClr val="00206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ru-RU" sz="2400" b="1" u="sng" dirty="0" smtClean="0">
                    <a:solidFill>
                      <a:srgbClr val="00206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Агентство №2</a:t>
                </a:r>
                <a:endParaRPr lang="ru-RU" sz="2400" b="1" u="sng" dirty="0">
                  <a:solidFill>
                    <a:srgbClr val="00206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0"/>
                  </a:spcAft>
                  <a:buFont typeface="Wingdings" pitchFamily="2" charset="2"/>
                  <a:buChar char="q"/>
                </a:pPr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Волосы: </a:t>
                </a:r>
                <a:r>
                  <a:rPr lang="ru-RU" sz="2400" b="1" dirty="0" smtClean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          </a:t>
                </a:r>
                <a:r>
                  <a:rPr lang="ru-RU" sz="2400" dirty="0" smtClean="0">
                    <a:ln w="11430">
                      <a:solidFill>
                        <a:srgbClr val="2D2D8A">
                          <a:lumMod val="50000"/>
                        </a:srgbClr>
                      </a:solidFill>
                    </a:ln>
                    <a:solidFill>
                      <a:srgbClr val="2D2D8A">
                        <a:lumMod val="75000"/>
                      </a:srgb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Times New Roman" pitchFamily="18" charset="0"/>
                    <a:ea typeface="MingLiU" pitchFamily="49" charset="-120"/>
                    <a:cs typeface="Times New Roman" pitchFamily="18" charset="0"/>
                  </a:rPr>
                  <a:t>выполните </a:t>
                </a:r>
                <a:r>
                  <a:rPr lang="ru-RU" sz="2400" dirty="0">
                    <a:ln w="11430">
                      <a:solidFill>
                        <a:srgbClr val="2D2D8A">
                          <a:lumMod val="50000"/>
                        </a:srgbClr>
                      </a:solidFill>
                    </a:ln>
                    <a:solidFill>
                      <a:srgbClr val="2D2D8A">
                        <a:lumMod val="75000"/>
                      </a:srgb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Times New Roman" pitchFamily="18" charset="0"/>
                    <a:ea typeface="MingLiU" pitchFamily="49" charset="-120"/>
                    <a:cs typeface="Times New Roman" pitchFamily="18" charset="0"/>
                  </a:rPr>
                  <a:t>действия</a:t>
                </a:r>
                <a:r>
                  <a:rPr lang="ru-RU" sz="2400" b="1" dirty="0" smtClean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𝟖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     </a:t>
                </a:r>
              </a:p>
              <a:p>
                <a:pPr marL="11430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кудрявые;   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прямые; 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𝟑𝟔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𝟕𝟐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лысый;  г)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длинные.</a:t>
                </a:r>
              </a:p>
              <a:p>
                <a:pPr lvl="0">
                  <a:lnSpc>
                    <a:spcPct val="115000"/>
                  </a:lnSpc>
                  <a:spcAft>
                    <a:spcPts val="0"/>
                  </a:spcAft>
                  <a:buFont typeface="Wingdings" pitchFamily="2" charset="2"/>
                  <a:buChar char="q"/>
                </a:pPr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Форма носа: </a:t>
                </a:r>
                <a:r>
                  <a:rPr lang="ru-RU" sz="2400" b="1" dirty="0" smtClean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  </a:t>
                </a:r>
                <a:r>
                  <a:rPr lang="ru-RU" sz="2400" dirty="0" smtClean="0">
                    <a:ln w="11430">
                      <a:solidFill>
                        <a:srgbClr val="2D2D8A">
                          <a:lumMod val="50000"/>
                        </a:srgbClr>
                      </a:solidFill>
                    </a:ln>
                    <a:solidFill>
                      <a:srgbClr val="2D2D8A">
                        <a:lumMod val="75000"/>
                      </a:srgb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Times New Roman" pitchFamily="18" charset="0"/>
                    <a:ea typeface="MingLiU" pitchFamily="49" charset="-120"/>
                    <a:cs typeface="Times New Roman" pitchFamily="18" charset="0"/>
                  </a:rPr>
                  <a:t>выполните </a:t>
                </a:r>
                <a:r>
                  <a:rPr lang="ru-RU" sz="2400" dirty="0">
                    <a:ln w="11430">
                      <a:solidFill>
                        <a:srgbClr val="2D2D8A">
                          <a:lumMod val="50000"/>
                        </a:srgbClr>
                      </a:solidFill>
                    </a:ln>
                    <a:solidFill>
                      <a:srgbClr val="2D2D8A">
                        <a:lumMod val="75000"/>
                      </a:srgb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Times New Roman" pitchFamily="18" charset="0"/>
                    <a:ea typeface="MingLiU" pitchFamily="49" charset="-120"/>
                    <a:cs typeface="Times New Roman" pitchFamily="18" charset="0"/>
                  </a:rPr>
                  <a:t>действия</a:t>
                </a:r>
                <a:r>
                  <a:rPr lang="ru-RU" sz="2400" b="1" dirty="0" smtClean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𝟕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     </a:t>
                </a:r>
              </a:p>
              <a:p>
                <a:pPr marL="11430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2400" b="1" dirty="0" smtClean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курносый;   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прямой длинный; 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картошкой;  </a:t>
                </a:r>
                <a:r>
                  <a:rPr lang="ru-RU" dirty="0" smtClean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sz="2400" b="1" dirty="0" smtClean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г)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с горбинкой.</a:t>
                </a:r>
              </a:p>
              <a:p>
                <a:pPr marL="0" indent="0" algn="ctr">
                  <a:buNone/>
                </a:pPr>
                <a:endPara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534400" cy="5410200"/>
              </a:xfrm>
              <a:blipFill rotWithShape="1">
                <a:blip r:embed="rId2" cstate="print"/>
                <a:stretch>
                  <a:fillRect l="-929" r="-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9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b="1" dirty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Игра   </a:t>
            </a:r>
            <a:r>
              <a:rPr lang="ru-RU" sz="2800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«Детективные  агентства» 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534400" cy="5410200"/>
              </a:xfrm>
              <a:solidFill>
                <a:schemeClr val="accent5">
                  <a:lumMod val="90000"/>
                </a:schemeClr>
              </a:solidFill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ru-RU" sz="2400" b="1" dirty="0" smtClean="0">
                    <a:ln w="11430">
                      <a:solidFill>
                        <a:srgbClr val="2D2D8A">
                          <a:lumMod val="50000"/>
                        </a:srgbClr>
                      </a:solidFill>
                    </a:ln>
                    <a:solidFill>
                      <a:srgbClr val="2D2D8A">
                        <a:lumMod val="75000"/>
                      </a:srgb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Times New Roman" pitchFamily="18" charset="0"/>
                    <a:ea typeface="MingLiU" pitchFamily="49" charset="-120"/>
                    <a:cs typeface="Times New Roman" pitchFamily="18" charset="0"/>
                  </a:rPr>
                  <a:t>            </a:t>
                </a:r>
                <a:r>
                  <a:rPr lang="ru-RU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endPara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2400" b="1" u="sng" dirty="0" smtClean="0">
                    <a:solidFill>
                      <a:srgbClr val="00206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Агентство №3</a:t>
                </a:r>
                <a:endParaRPr lang="ru-RU" sz="2400" b="1" u="sng" dirty="0">
                  <a:solidFill>
                    <a:srgbClr val="00206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0"/>
                  </a:spcAft>
                  <a:buFont typeface="Wingdings" pitchFamily="2" charset="2"/>
                  <a:buChar char="q"/>
                </a:pPr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Губы</a:t>
                </a:r>
                <a:r>
                  <a:rPr lang="ru-RU" sz="2400" b="1" dirty="0" smtClean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:      </a:t>
                </a:r>
                <a:r>
                  <a:rPr lang="ru-RU" sz="2400" dirty="0">
                    <a:ln w="11430">
                      <a:solidFill>
                        <a:srgbClr val="2D2D8A">
                          <a:lumMod val="50000"/>
                        </a:srgbClr>
                      </a:solidFill>
                    </a:ln>
                    <a:solidFill>
                      <a:srgbClr val="2D2D8A">
                        <a:lumMod val="75000"/>
                      </a:srgb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Times New Roman" pitchFamily="18" charset="0"/>
                    <a:ea typeface="MingLiU" pitchFamily="49" charset="-120"/>
                    <a:cs typeface="Times New Roman" pitchFamily="18" charset="0"/>
                  </a:rPr>
                  <a:t>выполните действия</a:t>
                </a:r>
                <a:r>
                  <a:rPr lang="ru-RU" sz="2400" b="1" dirty="0" smtClean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𝟕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𝟐𝟏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     </a:t>
                </a:r>
              </a:p>
              <a:p>
                <a:pPr marL="11430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2400" b="1" dirty="0" smtClean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а</a:t>
                </a:r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𝟏𝟎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бантиком;   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𝟕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пухлые; 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𝟏𝟎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узкие;  г)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𝟕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злые.</a:t>
                </a:r>
              </a:p>
              <a:p>
                <a:pPr lvl="0">
                  <a:lnSpc>
                    <a:spcPct val="115000"/>
                  </a:lnSpc>
                  <a:spcAft>
                    <a:spcPts val="0"/>
                  </a:spcAft>
                  <a:buFont typeface="Wingdings" pitchFamily="2" charset="2"/>
                  <a:buChar char="q"/>
                </a:pPr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Особые приметы</a:t>
                </a:r>
                <a:r>
                  <a:rPr lang="ru-RU" sz="2400" b="1" dirty="0" smtClean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:     </a:t>
                </a:r>
                <a:r>
                  <a:rPr lang="ru-RU" sz="2400" dirty="0">
                    <a:ln w="11430">
                      <a:solidFill>
                        <a:srgbClr val="2D2D8A">
                          <a:lumMod val="50000"/>
                        </a:srgbClr>
                      </a:solidFill>
                    </a:ln>
                    <a:solidFill>
                      <a:srgbClr val="2D2D8A">
                        <a:lumMod val="75000"/>
                      </a:srgb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Times New Roman" pitchFamily="18" charset="0"/>
                    <a:ea typeface="MingLiU" pitchFamily="49" charset="-120"/>
                    <a:cs typeface="Times New Roman" pitchFamily="18" charset="0"/>
                  </a:rPr>
                  <a:t>выполните действия</a:t>
                </a:r>
                <a:r>
                  <a:rPr lang="ru-RU" sz="2400" b="1" dirty="0" smtClean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𝟏𝟎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     </a:t>
                </a:r>
                <a:endParaRPr lang="ru-RU" sz="2400" b="1" dirty="0" smtClean="0">
                  <a:solidFill>
                    <a:srgbClr val="00206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lv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2400" b="1" dirty="0" smtClean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а) 1  чёрные усики;   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родинка на носу; 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пышные усы; </a:t>
                </a:r>
                <a:r>
                  <a:rPr lang="ru-RU" sz="2400" b="1" dirty="0" smtClean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</a:t>
                </a:r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г)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бородавка на щеке.</a:t>
                </a:r>
              </a:p>
              <a:p>
                <a:pPr marL="0" indent="0" algn="ctr">
                  <a:buNone/>
                </a:pPr>
                <a:endPara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534400" cy="5410200"/>
              </a:xfrm>
              <a:blipFill rotWithShape="1">
                <a:blip r:embed="rId2" cstate="print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283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b="1" dirty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Игра   </a:t>
            </a:r>
            <a:r>
              <a:rPr lang="ru-RU" sz="2800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«Детективные  агентства» 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534400" cy="5410200"/>
              </a:xfrm>
              <a:solidFill>
                <a:schemeClr val="accent5">
                  <a:lumMod val="90000"/>
                </a:schemeClr>
              </a:solidFill>
            </p:spPr>
            <p:txBody>
              <a:bodyPr/>
              <a:lstStyle/>
              <a:p>
                <a:pPr marL="0" lvl="0" indent="0" algn="ctr">
                  <a:buNone/>
                </a:pPr>
                <a:r>
                  <a:rPr lang="ru-RU" sz="2400" b="1" dirty="0" smtClean="0">
                    <a:ln w="11430">
                      <a:solidFill>
                        <a:srgbClr val="2D2D8A">
                          <a:lumMod val="50000"/>
                        </a:srgbClr>
                      </a:solidFill>
                    </a:ln>
                    <a:solidFill>
                      <a:srgbClr val="2D2D8A">
                        <a:lumMod val="75000"/>
                      </a:srgb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Times New Roman" pitchFamily="18" charset="0"/>
                    <a:ea typeface="MingLiU" pitchFamily="49" charset="-120"/>
                    <a:cs typeface="Times New Roman" pitchFamily="18" charset="0"/>
                  </a:rPr>
                  <a:t>Проверяем </a:t>
                </a:r>
                <a:r>
                  <a:rPr lang="ru-RU" sz="2400" b="1" dirty="0">
                    <a:ln w="11430">
                      <a:solidFill>
                        <a:srgbClr val="2D2D8A">
                          <a:lumMod val="50000"/>
                        </a:srgbClr>
                      </a:solidFill>
                    </a:ln>
                    <a:solidFill>
                      <a:srgbClr val="2D2D8A">
                        <a:lumMod val="75000"/>
                      </a:srgb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Times New Roman" pitchFamily="18" charset="0"/>
                    <a:ea typeface="MingLiU" pitchFamily="49" charset="-120"/>
                    <a:cs typeface="Times New Roman" pitchFamily="18" charset="0"/>
                  </a:rPr>
                  <a:t>ответы</a:t>
                </a:r>
                <a:endParaRPr lang="ru-RU" sz="2400" b="1" u="sng" dirty="0">
                  <a:solidFill>
                    <a:srgbClr val="00206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  <a:buFont typeface="Wingdings" pitchFamily="2" charset="2"/>
                  <a:buChar char="q"/>
                </a:pPr>
                <a:r>
                  <a:rPr lang="ru-RU" sz="22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Форма лица</a:t>
                </a:r>
                <a:r>
                  <a:rPr lang="ru-RU" sz="2200" b="1" dirty="0" smtClean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:</a:t>
                </a:r>
                <a:r>
                  <a:rPr lang="ru-RU" sz="2200" b="1" dirty="0">
                    <a:solidFill>
                      <a:srgbClr val="00206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ru-RU" sz="2200" b="1" dirty="0" smtClean="0">
                    <a:solidFill>
                      <a:srgbClr val="00206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ru-RU" sz="2200" dirty="0" smtClean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num>
                      <m:den>
                        <m:r>
                          <a:rPr lang="ru-RU" sz="2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22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𝟓</m:t>
                        </m:r>
                      </m:num>
                      <m:den>
                        <m:r>
                          <a:rPr lang="ru-RU" sz="2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22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</a:t>
                </a:r>
                <a:r>
                  <a:rPr lang="ru-RU" sz="2200" b="1" dirty="0" smtClean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           </a:t>
                </a:r>
                <a:r>
                  <a:rPr lang="ru-RU" sz="22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ea typeface="Times New Roman"/>
                    <a:cs typeface="Times New Roman" pitchFamily="18" charset="0"/>
                  </a:rPr>
                  <a:t>б</a:t>
                </a:r>
                <a:r>
                  <a:rPr lang="ru-RU" sz="22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ea typeface="Times New Roman"/>
                    <a:cs typeface="Times New Roman" pitchFamily="18" charset="0"/>
                  </a:rPr>
                  <a:t>) </a:t>
                </a:r>
                <a:r>
                  <a:rPr lang="ru-RU" sz="22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b="1" i="1" cap="all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200" b="1" i="1" cap="all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ea typeface="Times New Roman"/>
                            <a:cs typeface="Times New Roman"/>
                          </a:rPr>
                          <m:t>𝟏𝟒</m:t>
                        </m:r>
                      </m:num>
                      <m:den>
                        <m:r>
                          <a:rPr lang="ru-RU" sz="2200" b="1" i="1" cap="all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ea typeface="Times New Roman"/>
                            <a:cs typeface="Times New Roman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ru-RU" sz="22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круглое</a:t>
                </a:r>
                <a:r>
                  <a:rPr lang="ru-RU" sz="22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ea typeface="Times New Roman"/>
                    <a:cs typeface="Times New Roman" pitchFamily="18" charset="0"/>
                  </a:rPr>
                  <a:t>;  </a:t>
                </a:r>
                <a:endParaRPr lang="ru-RU" sz="2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lvl="0">
                  <a:buFont typeface="Wingdings" pitchFamily="2" charset="2"/>
                  <a:buChar char="q"/>
                </a:pPr>
                <a:r>
                  <a:rPr lang="ru-RU" sz="22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Цвет </a:t>
                </a:r>
                <a:r>
                  <a:rPr lang="ru-RU" sz="2200" b="1" dirty="0" smtClean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глаз</a:t>
                </a:r>
                <a:r>
                  <a:rPr lang="ru-RU" sz="2200" b="1" dirty="0">
                    <a:solidFill>
                      <a:srgbClr val="00206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:</a:t>
                </a:r>
                <a:r>
                  <a:rPr lang="ru-RU" sz="2200" b="1" dirty="0" smtClean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</a:t>
                </a:r>
                <a:r>
                  <a:rPr lang="ru-RU" sz="2200" dirty="0">
                    <a:ln w="11430">
                      <a:solidFill>
                        <a:srgbClr val="2D2D8A">
                          <a:lumMod val="50000"/>
                        </a:srgbClr>
                      </a:solidFill>
                    </a:ln>
                    <a:solidFill>
                      <a:srgbClr val="2D2D8A">
                        <a:lumMod val="75000"/>
                      </a:srgb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Times New Roman" pitchFamily="18" charset="0"/>
                    <a:ea typeface="MingLiU" pitchFamily="49" charset="-120"/>
                    <a:cs typeface="Times New Roman" pitchFamily="18" charset="0"/>
                  </a:rPr>
                  <a:t> </a:t>
                </a:r>
                <a:r>
                  <a:rPr lang="ru-RU" sz="2200" dirty="0" smtClean="0">
                    <a:ln w="11430">
                      <a:solidFill>
                        <a:srgbClr val="2D2D8A">
                          <a:lumMod val="50000"/>
                        </a:srgbClr>
                      </a:solidFill>
                    </a:ln>
                    <a:solidFill>
                      <a:srgbClr val="2D2D8A">
                        <a:lumMod val="75000"/>
                      </a:srgb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Times New Roman" pitchFamily="18" charset="0"/>
                    <a:ea typeface="MingLiU" pitchFamily="49" charset="-120"/>
                    <a:cs typeface="Times New Roman" pitchFamily="18" charset="0"/>
                  </a:rPr>
                  <a:t>    </a:t>
                </a:r>
                <a:r>
                  <a:rPr lang="ru-RU" sz="2200" dirty="0" smtClean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</m:num>
                      <m:den>
                        <m:r>
                          <a:rPr lang="ru-RU" sz="2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22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ru-RU" sz="2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2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</a:t>
                </a:r>
                <a:r>
                  <a:rPr lang="ru-RU" sz="2200" b="1" dirty="0" smtClean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                     </a:t>
                </a:r>
                <a:r>
                  <a:rPr lang="ru-RU" sz="22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ea typeface="Calibri"/>
                    <a:cs typeface="Times New Roman" pitchFamily="18" charset="0"/>
                  </a:rPr>
                  <a:t>в)  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b="1" i="1" cap="all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200" b="1" i="1" cap="all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ru-RU" sz="2200" b="1" i="1" cap="all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2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ea typeface="Calibri"/>
                    <a:cs typeface="Times New Roman" pitchFamily="18" charset="0"/>
                  </a:rPr>
                  <a:t>  голубые; </a:t>
                </a:r>
              </a:p>
              <a:p>
                <a:pPr lvl="0">
                  <a:lnSpc>
                    <a:spcPct val="115000"/>
                  </a:lnSpc>
                  <a:spcAft>
                    <a:spcPts val="0"/>
                  </a:spcAft>
                  <a:buFont typeface="Wingdings" pitchFamily="2" charset="2"/>
                  <a:buChar char="q"/>
                </a:pPr>
                <a:r>
                  <a:rPr lang="ru-RU" sz="2200" b="1" dirty="0">
                    <a:solidFill>
                      <a:srgbClr val="00206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Волосы: </a:t>
                </a:r>
                <a:r>
                  <a:rPr lang="ru-RU" sz="2200" b="1" dirty="0" smtClean="0">
                    <a:solidFill>
                      <a:srgbClr val="00206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ru-RU" sz="2200" dirty="0">
                    <a:ln w="11430">
                      <a:solidFill>
                        <a:srgbClr val="2D2D8A">
                          <a:lumMod val="50000"/>
                        </a:srgbClr>
                      </a:solidFill>
                    </a:ln>
                    <a:solidFill>
                      <a:srgbClr val="2D2D8A">
                        <a:lumMod val="75000"/>
                      </a:srgb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Times New Roman" pitchFamily="18" charset="0"/>
                    <a:ea typeface="MingLiU" pitchFamily="49" charset="-120"/>
                    <a:cs typeface="Times New Roman" pitchFamily="18" charset="0"/>
                  </a:rPr>
                  <a:t> </a:t>
                </a:r>
                <a:r>
                  <a:rPr lang="ru-RU" sz="2200" dirty="0" smtClean="0">
                    <a:ln w="11430">
                      <a:solidFill>
                        <a:srgbClr val="2D2D8A">
                          <a:lumMod val="50000"/>
                        </a:srgbClr>
                      </a:solidFill>
                    </a:ln>
                    <a:solidFill>
                      <a:srgbClr val="2D2D8A">
                        <a:lumMod val="75000"/>
                      </a:srgb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Times New Roman" pitchFamily="18" charset="0"/>
                    <a:ea typeface="MingLiU" pitchFamily="49" charset="-120"/>
                    <a:cs typeface="Times New Roman" pitchFamily="18" charset="0"/>
                  </a:rPr>
                  <a:t>      </a:t>
                </a:r>
                <a:r>
                  <a:rPr lang="ru-RU" sz="2200" b="1" dirty="0" smtClean="0">
                    <a:solidFill>
                      <a:srgbClr val="00206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</m:num>
                      <m:den>
                        <m: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2200" b="1" dirty="0">
                    <a:solidFill>
                      <a:srgbClr val="00206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𝟖</m:t>
                        </m:r>
                      </m:num>
                      <m:den>
                        <m: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2200" b="1" dirty="0">
                    <a:solidFill>
                      <a:srgbClr val="00206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   </a:t>
                </a:r>
                <a:r>
                  <a:rPr lang="ru-RU" sz="2200" b="1" dirty="0" smtClean="0">
                    <a:solidFill>
                      <a:srgbClr val="00206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                  </a:t>
                </a:r>
                <a:r>
                  <a:rPr lang="ru-RU" sz="22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ea typeface="Calibri"/>
                    <a:cs typeface="Times New Roman" pitchFamily="18" charset="0"/>
                  </a:rPr>
                  <a:t>а</a:t>
                </a:r>
                <a:r>
                  <a:rPr lang="ru-RU" sz="22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ea typeface="Calibri"/>
                    <a:cs typeface="Times New Roman" pitchFamily="18" charset="0"/>
                  </a:rPr>
                  <a:t>) </a:t>
                </a:r>
                <a:r>
                  <a:rPr lang="ru-RU" sz="22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ea typeface="Calibri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b="1" i="1" cap="all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200" b="1" i="1" cap="all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ru-RU" sz="2200" b="1" i="1" cap="all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2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ea typeface="Calibri"/>
                    <a:cs typeface="Times New Roman" pitchFamily="18" charset="0"/>
                  </a:rPr>
                  <a:t>  кудрявые; </a:t>
                </a:r>
                <a:endParaRPr lang="ru-RU" sz="2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0"/>
                  </a:spcAft>
                  <a:buFont typeface="Wingdings" pitchFamily="2" charset="2"/>
                  <a:buChar char="q"/>
                </a:pPr>
                <a:r>
                  <a:rPr lang="ru-RU" sz="2200" b="1" dirty="0" smtClean="0">
                    <a:solidFill>
                      <a:srgbClr val="00206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Форма носа: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ru-RU" sz="2200" b="1" dirty="0">
                    <a:solidFill>
                      <a:srgbClr val="00206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𝟕</m:t>
                        </m:r>
                      </m:num>
                      <m:den>
                        <m: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ru-RU" sz="2200" b="1" dirty="0" smtClean="0">
                    <a:solidFill>
                      <a:srgbClr val="00206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                    </a:t>
                </a:r>
                <a:r>
                  <a:rPr lang="ru-RU" sz="22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ea typeface="Calibri"/>
                    <a:cs typeface="Times New Roman" pitchFamily="18" charset="0"/>
                  </a:rPr>
                  <a:t>б</a:t>
                </a:r>
                <a:r>
                  <a:rPr lang="ru-RU" sz="22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ea typeface="Calibri"/>
                    <a:cs typeface="Times New Roman" pitchFamily="18" charset="0"/>
                  </a:rPr>
                  <a:t>) </a:t>
                </a:r>
                <a:r>
                  <a:rPr lang="ru-RU" sz="22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ea typeface="Calibri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b="1" i="1" cap="all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200" b="1" i="1" cap="all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num>
                      <m:den>
                        <m:r>
                          <a:rPr lang="ru-RU" sz="2200" b="1" i="1" cap="all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ea typeface="Calibri"/>
                            <a:cs typeface="Times New Roman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22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ea typeface="Calibri"/>
                    <a:cs typeface="Times New Roman" pitchFamily="18" charset="0"/>
                  </a:rPr>
                  <a:t>  прямой длинный; </a:t>
                </a:r>
                <a:endParaRPr lang="ru-RU" sz="2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0"/>
                  </a:spcAft>
                  <a:buFont typeface="Wingdings" pitchFamily="2" charset="2"/>
                  <a:buChar char="q"/>
                </a:pPr>
                <a:r>
                  <a:rPr lang="ru-RU" sz="2200" b="1" dirty="0">
                    <a:solidFill>
                      <a:srgbClr val="00206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Губы:      </a:t>
                </a:r>
                <a:r>
                  <a:rPr lang="ru-RU" sz="2200" dirty="0">
                    <a:ln w="11430">
                      <a:solidFill>
                        <a:srgbClr val="2D2D8A">
                          <a:lumMod val="50000"/>
                        </a:srgbClr>
                      </a:solidFill>
                    </a:ln>
                    <a:solidFill>
                      <a:srgbClr val="2D2D8A">
                        <a:lumMod val="75000"/>
                      </a:srgb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Times New Roman" pitchFamily="18" charset="0"/>
                    <a:ea typeface="MingLiU" pitchFamily="49" charset="-120"/>
                    <a:cs typeface="Times New Roman" pitchFamily="18" charset="0"/>
                  </a:rPr>
                  <a:t> </a:t>
                </a:r>
                <a:r>
                  <a:rPr lang="ru-RU" sz="2200" dirty="0" smtClean="0">
                    <a:ln w="11430">
                      <a:solidFill>
                        <a:srgbClr val="2D2D8A">
                          <a:lumMod val="50000"/>
                        </a:srgbClr>
                      </a:solidFill>
                    </a:ln>
                    <a:solidFill>
                      <a:srgbClr val="2D2D8A">
                        <a:lumMod val="75000"/>
                      </a:srgb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Times New Roman" pitchFamily="18" charset="0"/>
                    <a:ea typeface="MingLiU" pitchFamily="49" charset="-120"/>
                    <a:cs typeface="Times New Roman" pitchFamily="18" charset="0"/>
                  </a:rPr>
                  <a:t>   </a:t>
                </a:r>
                <a:r>
                  <a:rPr lang="ru-RU" sz="2200" b="1" dirty="0" smtClean="0">
                    <a:solidFill>
                      <a:srgbClr val="00206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𝟕</m:t>
                        </m:r>
                      </m:num>
                      <m:den>
                        <m: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ru-RU" sz="2200" b="1" dirty="0">
                    <a:solidFill>
                      <a:srgbClr val="00206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𝟐𝟏</m:t>
                        </m:r>
                      </m:num>
                      <m:den>
                        <m: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ru-RU" sz="2200" b="1" dirty="0">
                    <a:solidFill>
                      <a:srgbClr val="00206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ru-RU" sz="2200" b="1" dirty="0" smtClean="0">
                    <a:solidFill>
                      <a:srgbClr val="00206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                        </a:t>
                </a:r>
                <a:r>
                  <a:rPr lang="ru-RU" sz="22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ea typeface="Calibri"/>
                    <a:cs typeface="Times New Roman" pitchFamily="18" charset="0"/>
                  </a:rPr>
                  <a:t>в)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b="1" i="1" cap="all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200" b="1" i="1" cap="all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ea typeface="Calibri"/>
                            <a:cs typeface="Times New Roman"/>
                          </a:rPr>
                          <m:t>𝟏𝟎</m:t>
                        </m:r>
                      </m:num>
                      <m:den>
                        <m:r>
                          <a:rPr lang="ru-RU" sz="2200" b="1" i="1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ru-RU" sz="2200" b="1" i="1" cap="all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ea typeface="Calibri"/>
                            <a:cs typeface="Times New Roman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ru-RU" sz="22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ea typeface="Calibri"/>
                    <a:cs typeface="Times New Roman" pitchFamily="18" charset="0"/>
                  </a:rPr>
                  <a:t>  узкие;  </a:t>
                </a:r>
                <a:endParaRPr lang="ru-RU" sz="2200" b="1" dirty="0">
                  <a:solidFill>
                    <a:srgbClr val="002060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0"/>
                  </a:spcAft>
                  <a:buFont typeface="Wingdings" pitchFamily="2" charset="2"/>
                  <a:buChar char="q"/>
                </a:pPr>
                <a:r>
                  <a:rPr lang="ru-RU" sz="2200" b="1" dirty="0">
                    <a:solidFill>
                      <a:srgbClr val="00206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Особые приметы</a:t>
                </a:r>
                <a:r>
                  <a:rPr lang="ru-RU" sz="2200" b="1" dirty="0" smtClean="0">
                    <a:solidFill>
                      <a:srgbClr val="00206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num>
                      <m:den>
                        <m: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2200" b="1" dirty="0">
                    <a:solidFill>
                      <a:srgbClr val="00206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𝟏𝟎</m:t>
                        </m:r>
                      </m:num>
                      <m:den>
                        <m: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ru-RU" sz="2200" b="1" dirty="0">
                    <a:solidFill>
                      <a:srgbClr val="00206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 </a:t>
                </a:r>
                <a:r>
                  <a:rPr lang="ru-RU" sz="2200" b="1" dirty="0" smtClean="0">
                    <a:solidFill>
                      <a:srgbClr val="00206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          </a:t>
                </a:r>
                <a:r>
                  <a:rPr lang="ru-RU" sz="22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ea typeface="Calibri"/>
                    <a:cs typeface="Times New Roman" pitchFamily="18" charset="0"/>
                  </a:rPr>
                  <a:t>а)    </a:t>
                </a:r>
                <a:r>
                  <a:rPr lang="ru-RU" sz="22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ea typeface="Calibri"/>
                    <a:cs typeface="Times New Roman" pitchFamily="18" charset="0"/>
                  </a:rPr>
                  <a:t>1  чёрные усики;   </a:t>
                </a:r>
                <a:endParaRPr lang="ru-RU" sz="2200" b="1" dirty="0" smtClean="0">
                  <a:solidFill>
                    <a:srgbClr val="002060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0"/>
                  </a:spcAft>
                  <a:buFont typeface="Wingdings" pitchFamily="2" charset="2"/>
                  <a:buChar char="q"/>
                </a:pPr>
                <a:endParaRPr lang="ru-RU" sz="2400" b="1" dirty="0" smtClean="0">
                  <a:solidFill>
                    <a:srgbClr val="002060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0"/>
                  </a:spcAft>
                  <a:buFont typeface="Wingdings" pitchFamily="2" charset="2"/>
                  <a:buChar char="q"/>
                </a:pPr>
                <a:endParaRPr lang="ru-RU" sz="2400" b="1" dirty="0">
                  <a:solidFill>
                    <a:srgbClr val="002060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lvl="0" indent="0" algn="ctr">
                  <a:buNone/>
                </a:pPr>
                <a:r>
                  <a:rPr lang="ru-RU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</a:p>
              <a:p>
                <a:pPr marL="0" indent="0" algn="ctr">
                  <a:buNone/>
                </a:pPr>
                <a:endPara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534400" cy="5410200"/>
              </a:xfrm>
              <a:blipFill rotWithShape="1">
                <a:blip r:embed="rId2" cstate="print"/>
                <a:stretch>
                  <a:fillRect l="-714" t="-12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32908"/>
            <a:ext cx="6096001" cy="142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399" y="1524000"/>
            <a:ext cx="4918907" cy="137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9087" y="2230582"/>
            <a:ext cx="45373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398" y="2895600"/>
            <a:ext cx="489108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9088" y="4267200"/>
            <a:ext cx="472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00600"/>
            <a:ext cx="47244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http://www.alpfederation.ru/img/images/logo/%D1%8D%D0%BC%D0%B1%D0%BB%D0%B5%D0%BC%D0%B0%20%D0%92%D0%A4%D0%90.JPG"/>
          <p:cNvPicPr/>
          <p:nvPr/>
        </p:nvPicPr>
        <p:blipFill>
          <a:blip r:embed="rId4" cstate="print"/>
          <a:srcRect l="7245" t="10025" r="7592" b="8741"/>
          <a:stretch>
            <a:fillRect/>
          </a:stretch>
        </p:blipFill>
        <p:spPr bwMode="auto">
          <a:xfrm>
            <a:off x="0" y="152400"/>
            <a:ext cx="1828800" cy="1676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1288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4102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Ура! Победитель найден ! Награда ждет победителя. Поздравляем!!!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                   </a:t>
            </a:r>
            <a:r>
              <a:rPr lang="ru-RU" sz="3600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 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3600" b="1" dirty="0">
              <a:ln w="11430">
                <a:solidFill>
                  <a:srgbClr val="2D2D8A">
                    <a:lumMod val="50000"/>
                  </a:srgbClr>
                </a:solidFill>
              </a:ln>
              <a:solidFill>
                <a:srgbClr val="2D2D8A">
                  <a:lumMod val="75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MingLiU" pitchFamily="49" charset="-120"/>
              <a:cs typeface="Times New Roman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3600" b="1" dirty="0" smtClean="0">
              <a:ln w="11430">
                <a:solidFill>
                  <a:srgbClr val="2D2D8A">
                    <a:lumMod val="50000"/>
                  </a:srgbClr>
                </a:solidFill>
              </a:ln>
              <a:solidFill>
                <a:srgbClr val="2D2D8A">
                  <a:lumMod val="75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MingLiU" pitchFamily="49" charset="-120"/>
              <a:cs typeface="Times New Roman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3600" b="1" dirty="0">
              <a:ln w="11430">
                <a:solidFill>
                  <a:srgbClr val="2D2D8A">
                    <a:lumMod val="50000"/>
                  </a:srgbClr>
                </a:solidFill>
              </a:ln>
              <a:solidFill>
                <a:srgbClr val="2D2D8A">
                  <a:lumMod val="75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MingLiU" pitchFamily="49" charset="-120"/>
              <a:cs typeface="Times New Roman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www.mountain.ru/article/article_img/3583/f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429000"/>
            <a:ext cx="1533525" cy="1847620"/>
          </a:xfrm>
          <a:prstGeom prst="round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Игра   «Детективные  агентства» 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5029200" cy="469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55626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Золотой ледоруб. Данная награда является самой престижной в мире альпинизма.</a:t>
            </a:r>
            <a:endParaRPr lang="ru-RU" sz="24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F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3733800"/>
          </a:xfrm>
          <a:noFill/>
        </p:spPr>
        <p:txBody>
          <a:bodyPr/>
          <a:lstStyle/>
          <a:p>
            <a:pPr algn="r"/>
            <a:r>
              <a:rPr lang="ru-RU" b="1" i="1" dirty="0" smtClean="0">
                <a:solidFill>
                  <a:srgbClr val="000099"/>
                </a:solidFill>
                <a:latin typeface="Georgia" pitchFamily="18" charset="0"/>
              </a:rPr>
              <a:t>Тот, кто, обращаясь к старому, способен открывать новое, достоин быть учителем.</a:t>
            </a:r>
            <a:br>
              <a:rPr lang="ru-RU" b="1" i="1" dirty="0" smtClean="0">
                <a:solidFill>
                  <a:srgbClr val="000099"/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Конфуций </a:t>
            </a:r>
            <a:r>
              <a:rPr lang="ru-RU" b="1" i="1" dirty="0" smtClean="0">
                <a:solidFill>
                  <a:srgbClr val="000099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000099"/>
                </a:solidFill>
                <a:latin typeface="Georgia" pitchFamily="18" charset="0"/>
              </a:rPr>
            </a:br>
            <a:endParaRPr lang="ru-RU" b="1" i="1" dirty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21506" name="Picture 2" descr="https://encrypted-tbn1.gstatic.com/images?q=tbn:ANd9GcRc988V_JZe72RBCX9BQq8tXVhKv0knJCRoUhyI0rCxTlaYjDacKg"/>
          <p:cNvPicPr>
            <a:picLocks noChangeAspect="1" noChangeArrowheads="1"/>
          </p:cNvPicPr>
          <p:nvPr/>
        </p:nvPicPr>
        <p:blipFill>
          <a:blip r:embed="rId2" cstate="print"/>
          <a:srcRect l="9562" r="12347"/>
          <a:stretch>
            <a:fillRect/>
          </a:stretch>
        </p:blipFill>
        <p:spPr bwMode="auto">
          <a:xfrm>
            <a:off x="304800" y="3505200"/>
            <a:ext cx="3200400" cy="306977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191000" y="3962400"/>
            <a:ext cx="3810000" cy="2062103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Древне китайский мыслитель и философ</a:t>
            </a:r>
            <a:endParaRPr lang="ru-RU" sz="32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Перевод баллов в оценку</a:t>
            </a:r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4102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Оценка «5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»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– если </a:t>
            </a:r>
            <a:r>
              <a:rPr lang="ru-RU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набрали  </a:t>
            </a:r>
            <a:r>
              <a:rPr lang="ru-RU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6 и более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баллов.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    Оценка «4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» –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если набрали   5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баллов.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   Оценка «3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»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– если набрали 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4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балла.</a:t>
            </a:r>
            <a:endParaRPr lang="ru-RU" sz="2800" b="1" dirty="0" smtClean="0">
              <a:ln w="11430">
                <a:solidFill>
                  <a:srgbClr val="2D2D8A">
                    <a:lumMod val="50000"/>
                  </a:srgbClr>
                </a:solidFill>
              </a:ln>
              <a:solidFill>
                <a:srgbClr val="2D2D8A">
                  <a:lumMod val="75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MingLiU" pitchFamily="49" charset="-120"/>
              <a:cs typeface="Times New Roman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                     </a:t>
            </a:r>
            <a:r>
              <a:rPr lang="ru-RU" sz="3600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Поздравляю!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            Ну</a:t>
            </a:r>
            <a:r>
              <a:rPr lang="ru-RU" sz="2800" b="1" dirty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, а если кому – то, сегодня не удалось набрать баллы на положительную оценку, то успех у вас ещё впереди, и он обязательно будет с вами в следующий раз.</a:t>
            </a:r>
            <a:endParaRPr lang="ru-RU" sz="2800" b="1" dirty="0" smtClean="0">
              <a:ln w="11430">
                <a:solidFill>
                  <a:srgbClr val="2D2D8A">
                    <a:lumMod val="50000"/>
                  </a:srgbClr>
                </a:solidFill>
              </a:ln>
              <a:solidFill>
                <a:srgbClr val="2D2D8A">
                  <a:lumMod val="75000"/>
                </a:srgbClr>
              </a:solidFill>
              <a:latin typeface="Times New Roman" pitchFamily="18" charset="0"/>
              <a:ea typeface="MingLiU" pitchFamily="49" charset="-120"/>
              <a:cs typeface="Times New Roman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3600" b="1" dirty="0">
              <a:ln w="11430">
                <a:solidFill>
                  <a:srgbClr val="2D2D8A">
                    <a:lumMod val="50000"/>
                  </a:srgbClr>
                </a:solidFill>
              </a:ln>
              <a:solidFill>
                <a:srgbClr val="2D2D8A">
                  <a:lumMod val="75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MingLiU" pitchFamily="49" charset="-120"/>
              <a:cs typeface="Times New Roman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3600" b="1" dirty="0" smtClean="0">
              <a:ln w="11430">
                <a:solidFill>
                  <a:srgbClr val="2D2D8A">
                    <a:lumMod val="50000"/>
                  </a:srgbClr>
                </a:solidFill>
              </a:ln>
              <a:solidFill>
                <a:srgbClr val="2D2D8A">
                  <a:lumMod val="75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MingLiU" pitchFamily="49" charset="-120"/>
              <a:cs typeface="Times New Roman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3600" b="1" dirty="0">
              <a:ln w="11430">
                <a:solidFill>
                  <a:srgbClr val="2D2D8A">
                    <a:lumMod val="50000"/>
                  </a:srgbClr>
                </a:solidFill>
              </a:ln>
              <a:solidFill>
                <a:srgbClr val="2D2D8A">
                  <a:lumMod val="75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MingLiU" pitchFamily="49" charset="-120"/>
              <a:cs typeface="Times New Roman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                   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5" descr="AG00373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486400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185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2800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Домашнее задание</a:t>
            </a:r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4102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учебнику, стр.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180.        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№ 612 (9-16)</a:t>
            </a:r>
          </a:p>
          <a:p>
            <a:pPr marL="0" lv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№ 613 (5-8)</a:t>
            </a:r>
          </a:p>
          <a:p>
            <a:pPr marL="0" lv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№ 616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lv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lv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Творческое задание: </a:t>
            </a:r>
          </a:p>
          <a:p>
            <a:pPr marL="0" lv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нарисовать портрет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Альпениста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полученным  приметам.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емья\Desktop\к открытому уроку\мм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828800"/>
            <a:ext cx="2112556" cy="22159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6328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2800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Ваше настроение</a:t>
            </a:r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3164"/>
            <a:ext cx="8534400" cy="54102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Кто скажет, о чём мы говорили сегодня  на уроке?</a:t>
            </a:r>
          </a:p>
          <a:p>
            <a:pPr marL="0" lvl="0" indent="0" algn="ctr">
              <a:buNone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Вам понравилось, как мы это делали?</a:t>
            </a:r>
          </a:p>
          <a:p>
            <a:pPr marL="0" lvl="0" indent="0" algn="ctr">
              <a:buNone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каждого на столе цветные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кляксы.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Если было интересно и  все понятно,  </a:t>
            </a:r>
          </a:p>
          <a:p>
            <a:pPr marL="0" lv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поднимаешь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зеленую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кляксу.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Если  было интересно, но ты не усвоил тему,  </a:t>
            </a:r>
          </a:p>
          <a:p>
            <a:pPr marL="0" lv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поднимаешь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жёлтую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кляксу.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Если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пользы от урока ты не получил, 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поднимаешь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красную карточку.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" y="228601"/>
            <a:ext cx="1011645" cy="14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5056909" y="2673928"/>
            <a:ext cx="1600200" cy="1219200"/>
          </a:xfrm>
          <a:prstGeom prst="irregularSeal1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5334000" y="5257799"/>
            <a:ext cx="1447800" cy="1357745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6477000" y="3640281"/>
            <a:ext cx="1447800" cy="1586345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111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F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3400" y="274638"/>
            <a:ext cx="4800600" cy="4144962"/>
          </a:xfrm>
        </p:spPr>
        <p:txBody>
          <a:bodyPr/>
          <a:lstStyle/>
          <a:p>
            <a:r>
              <a:rPr lang="en-US" sz="2800" dirty="0" smtClean="0"/>
              <a:t> </a:t>
            </a:r>
            <a:r>
              <a:rPr lang="vi-VN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Эвере́ст</a:t>
            </a:r>
            <a:r>
              <a:rPr lang="vi-VN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5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tooltip="Список высочайших вершин мира"/>
              </a:rPr>
              <a:t>высочайшая вершина Земли</a:t>
            </a:r>
            <a:r>
              <a:rPr lang="ru-RU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upload.wikimedia.org/wikipedia/commons/f/fa/Ama_Dablam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3886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44958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Джомолу́нгма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4" tooltip="Тибетский язык"/>
              </a:rPr>
              <a:t>тиб.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-mo-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rlung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-ma),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Сагарма́тха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5" tooltip="Непальский язык"/>
              </a:rPr>
              <a:t>непальск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5" tooltip="Непальский язык"/>
              </a:rPr>
              <a:t>)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5" tooltip="Непальский язык"/>
              </a:rPr>
              <a:t>.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i-IN" sz="3200" dirty="0" smtClean="0">
                <a:latin typeface="Times New Roman" pitchFamily="18" charset="0"/>
              </a:rPr>
              <a:t>(8848 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м) 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5184" y="159028"/>
            <a:ext cx="7162800" cy="1143000"/>
          </a:xfrm>
          <a:solidFill>
            <a:srgbClr val="FFCC99"/>
          </a:solidFill>
        </p:spPr>
        <p:txBody>
          <a:bodyPr/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Georgia" pitchFamily="18" charset="0"/>
              </a:rPr>
              <a:t>Первая высота</a:t>
            </a:r>
            <a:endParaRPr lang="ru-RU" sz="54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371600"/>
            <a:ext cx="6705600" cy="2362199"/>
          </a:xfrm>
          <a:solidFill>
            <a:srgbClr val="E4E4E4"/>
          </a:solidFill>
        </p:spPr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10 – 11баллов    -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8 – 9 баллов     -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6 – 7 баллов     -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1981200" y="3924300"/>
            <a:ext cx="6705600" cy="2628900"/>
            <a:chOff x="1650" y="8154"/>
            <a:chExt cx="5175" cy="2871"/>
          </a:xfrm>
        </p:grpSpPr>
        <p:sp>
          <p:nvSpPr>
            <p:cNvPr id="35843" name="Rectangle 3"/>
            <p:cNvSpPr>
              <a:spLocks noChangeArrowheads="1"/>
            </p:cNvSpPr>
            <p:nvPr/>
          </p:nvSpPr>
          <p:spPr bwMode="auto">
            <a:xfrm>
              <a:off x="1650" y="8154"/>
              <a:ext cx="5175" cy="28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5844" name="Group 4"/>
            <p:cNvGrpSpPr>
              <a:grpSpLocks/>
            </p:cNvGrpSpPr>
            <p:nvPr/>
          </p:nvGrpSpPr>
          <p:grpSpPr bwMode="auto">
            <a:xfrm>
              <a:off x="1950" y="8745"/>
              <a:ext cx="1526" cy="660"/>
              <a:chOff x="1950" y="8745"/>
              <a:chExt cx="1526" cy="660"/>
            </a:xfrm>
          </p:grpSpPr>
          <p:sp>
            <p:nvSpPr>
              <p:cNvPr id="35845" name="Text Box 5"/>
              <p:cNvSpPr txBox="1">
                <a:spLocks noChangeArrowheads="1"/>
              </p:cNvSpPr>
              <p:nvPr/>
            </p:nvSpPr>
            <p:spPr bwMode="auto">
              <a:xfrm>
                <a:off x="1950" y="8745"/>
                <a:ext cx="1290" cy="6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Сад</a:t>
                </a: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5846" name="AutoShape 6"/>
              <p:cNvCxnSpPr>
                <a:cxnSpLocks noChangeShapeType="1"/>
              </p:cNvCxnSpPr>
              <p:nvPr/>
            </p:nvCxnSpPr>
            <p:spPr bwMode="auto">
              <a:xfrm>
                <a:off x="2591" y="9028"/>
                <a:ext cx="885" cy="195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</p:grp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495800" y="4191000"/>
          <a:ext cx="3886201" cy="2057400"/>
        </p:xfrm>
        <a:graphic>
          <a:graphicData uri="http://schemas.openxmlformats.org/drawingml/2006/table">
            <a:tbl>
              <a:tblPr/>
              <a:tblGrid>
                <a:gridCol w="647337"/>
                <a:gridCol w="647337"/>
                <a:gridCol w="647337"/>
                <a:gridCol w="647337"/>
                <a:gridCol w="647337"/>
                <a:gridCol w="649516"/>
              </a:tblGrid>
              <a:tr h="4013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kern="100" dirty="0">
                        <a:latin typeface="Times New Roman"/>
                        <a:ea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kern="100">
                        <a:latin typeface="Times New Roman"/>
                        <a:ea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kern="100">
                        <a:latin typeface="Times New Roman"/>
                        <a:ea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kern="100">
                        <a:latin typeface="Times New Roman"/>
                        <a:ea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kern="100">
                        <a:latin typeface="Times New Roman"/>
                        <a:ea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kern="100">
                        <a:latin typeface="Times New Roman"/>
                        <a:ea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kern="100">
                        <a:latin typeface="Times New Roman"/>
                        <a:ea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kern="100">
                        <a:latin typeface="Times New Roman"/>
                        <a:ea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kern="100">
                        <a:latin typeface="Times New Roman"/>
                        <a:ea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kern="100">
                        <a:latin typeface="Times New Roman"/>
                        <a:ea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kern="100">
                        <a:latin typeface="Times New Roman"/>
                        <a:ea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kern="100">
                        <a:latin typeface="Times New Roman"/>
                        <a:ea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3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kern="100">
                        <a:latin typeface="Times New Roman"/>
                        <a:ea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kern="100">
                        <a:latin typeface="Times New Roman"/>
                        <a:ea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kern="100">
                        <a:latin typeface="Times New Roman"/>
                        <a:ea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kern="100" dirty="0">
                        <a:latin typeface="Times New Roman"/>
                        <a:ea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kern="100">
                        <a:latin typeface="Times New Roman"/>
                        <a:ea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kern="100" dirty="0">
                        <a:latin typeface="Times New Roman"/>
                        <a:ea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3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kern="100">
                        <a:latin typeface="Times New Roman"/>
                        <a:ea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kern="100">
                        <a:latin typeface="Times New Roman"/>
                        <a:ea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kern="100">
                        <a:latin typeface="Times New Roman"/>
                        <a:ea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kern="100">
                        <a:latin typeface="Times New Roman"/>
                        <a:ea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kern="100">
                        <a:latin typeface="Times New Roman"/>
                        <a:ea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kern="100">
                        <a:latin typeface="Times New Roman"/>
                        <a:ea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kern="100">
                        <a:latin typeface="Times New Roman"/>
                        <a:ea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kern="100">
                        <a:latin typeface="Times New Roman"/>
                        <a:ea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kern="100">
                        <a:latin typeface="Times New Roman"/>
                        <a:ea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kern="100">
                        <a:latin typeface="Times New Roman"/>
                        <a:ea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kern="100">
                        <a:latin typeface="Times New Roman"/>
                        <a:ea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kern="100" dirty="0">
                        <a:latin typeface="Times New Roman"/>
                        <a:ea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 descr="http://www.alpfederation.ru/img/images/logo/%D1%8D%D0%BC%D0%B1%D0%BB%D0%B5%D0%BC%D0%B0%20%D0%92%D0%A4%D0%90.JPG"/>
          <p:cNvPicPr/>
          <p:nvPr/>
        </p:nvPicPr>
        <p:blipFill>
          <a:blip r:embed="rId2" cstate="print"/>
          <a:srcRect l="7245" t="10025" r="7592" b="8741"/>
          <a:stretch>
            <a:fillRect/>
          </a:stretch>
        </p:blipFill>
        <p:spPr bwMode="auto">
          <a:xfrm>
            <a:off x="0" y="228600"/>
            <a:ext cx="1828800" cy="1828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11430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4000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ingLiU" pitchFamily="49" charset="-120"/>
                <a:ea typeface="MingLiU" pitchFamily="49" charset="-120"/>
                <a:cs typeface="Miriam Fixed" pitchFamily="49" charset="-79"/>
              </a:rPr>
              <a:t/>
            </a:r>
            <a:br>
              <a:rPr lang="ru-RU" sz="4000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ingLiU" pitchFamily="49" charset="-120"/>
                <a:ea typeface="MingLiU" pitchFamily="49" charset="-120"/>
                <a:cs typeface="Miriam Fixed" pitchFamily="49" charset="-79"/>
              </a:rPr>
            </a:br>
            <a:r>
              <a:rPr lang="ru-RU" sz="4000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Тема : Деление обыкновенных дробей.</a:t>
            </a:r>
            <a:r>
              <a:rPr lang="ru-RU" sz="8800" b="1" dirty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ingLiU" pitchFamily="49" charset="-120"/>
                <a:ea typeface="MingLiU" pitchFamily="49" charset="-120"/>
                <a:cs typeface="Miriam Fixed" pitchFamily="49" charset="-79"/>
              </a:rPr>
              <a:t/>
            </a:r>
            <a:br>
              <a:rPr lang="ru-RU" sz="8800" b="1" dirty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ingLiU" pitchFamily="49" charset="-120"/>
                <a:ea typeface="MingLiU" pitchFamily="49" charset="-120"/>
                <a:cs typeface="Miriam Fixed" pitchFamily="49" charset="-79"/>
              </a:rPr>
            </a:br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4102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Вы узнаете 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Правило деления дроби на дробь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Правило деления, если делимое или делитель  натуральные числа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alpfederation.ru/img/images/logo/%D1%8D%D0%BC%D0%B1%D0%BB%D0%B5%D0%BC%D0%B0%20%D0%92%D0%A4%D0%90.JPG"/>
          <p:cNvPicPr/>
          <p:nvPr/>
        </p:nvPicPr>
        <p:blipFill>
          <a:blip r:embed="rId2" cstate="print"/>
          <a:srcRect l="7245" t="10025" r="7592" b="8741"/>
          <a:stretch>
            <a:fillRect/>
          </a:stretch>
        </p:blipFill>
        <p:spPr bwMode="auto">
          <a:xfrm>
            <a:off x="0" y="838200"/>
            <a:ext cx="2209800" cy="2133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004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7086600" cy="9906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3200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Найдите отличие на картинках</a:t>
            </a:r>
            <a:endParaRPr lang="ru-RU" sz="32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4102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6553200" cy="26941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6755992" cy="26053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Рисунок 6" descr="http://www.alpfederation.ru/img/images/logo/%D1%8D%D0%BC%D0%B1%D0%BB%D0%B5%D0%BC%D0%B0%20%D0%92%D0%A4%D0%90.JPG"/>
          <p:cNvPicPr/>
          <p:nvPr/>
        </p:nvPicPr>
        <p:blipFill>
          <a:blip r:embed="rId4" cstate="print"/>
          <a:srcRect l="7245" t="10025" r="7592" b="8741"/>
          <a:stretch>
            <a:fillRect/>
          </a:stretch>
        </p:blipFill>
        <p:spPr bwMode="auto">
          <a:xfrm>
            <a:off x="0" y="152400"/>
            <a:ext cx="1828800" cy="1676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5739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4000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 Правило деления</a:t>
            </a:r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4102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62000" y="1371601"/>
            <a:ext cx="8077200" cy="1828800"/>
          </a:xfrm>
          <a:prstGeom prst="round2Diag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Чтобы </a:t>
            </a:r>
            <a:r>
              <a:rPr lang="ru-RU" sz="3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разделить одну дробь на другую, надо делимое умножить на число обратное делителю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57150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33800" y="3198168"/>
            <a:ext cx="30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ru-RU" sz="24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 rot="10800000" flipV="1">
            <a:off x="3567734" y="5129788"/>
            <a:ext cx="453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/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86400" y="3198168"/>
            <a:ext cx="38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ru-RU" sz="2400" dirty="0">
                <a:solidFill>
                  <a:srgbClr val="000000"/>
                </a:solidFill>
              </a:rPr>
              <a:t>3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1147" y="5276349"/>
            <a:ext cx="416253" cy="49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3731982" y="3673688"/>
            <a:ext cx="687618" cy="593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728172" y="3620503"/>
            <a:ext cx="758228" cy="607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886200" y="4694515"/>
            <a:ext cx="685800" cy="6661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1" name="Прямая соединительная линия 2050"/>
          <p:cNvCxnSpPr/>
          <p:nvPr/>
        </p:nvCxnSpPr>
        <p:spPr>
          <a:xfrm>
            <a:off x="4800600" y="4694515"/>
            <a:ext cx="685800" cy="5818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9000"/>
            <a:ext cx="27051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лево 1"/>
          <p:cNvSpPr/>
          <p:nvPr/>
        </p:nvSpPr>
        <p:spPr>
          <a:xfrm rot="3335153">
            <a:off x="893608" y="5705880"/>
            <a:ext cx="1705614" cy="719272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делимое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Стрелка влево 3"/>
          <p:cNvSpPr/>
          <p:nvPr/>
        </p:nvSpPr>
        <p:spPr>
          <a:xfrm rot="3127431">
            <a:off x="2411843" y="5640109"/>
            <a:ext cx="1719595" cy="75608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делитель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9" name="Рисунок 18" descr="http://www.alpfederation.ru/img/images/logo/%D1%8D%D0%BC%D0%B1%D0%BB%D0%B5%D0%BC%D0%B0%20%D0%92%D0%A4%D0%90.JPG"/>
          <p:cNvPicPr/>
          <p:nvPr/>
        </p:nvPicPr>
        <p:blipFill>
          <a:blip r:embed="rId5" cstate="print"/>
          <a:srcRect l="7245" t="10025" r="7592" b="8741"/>
          <a:stretch>
            <a:fillRect/>
          </a:stretch>
        </p:blipFill>
        <p:spPr bwMode="auto">
          <a:xfrm>
            <a:off x="0" y="152400"/>
            <a:ext cx="1371600" cy="12192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4276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6" grpId="0"/>
      <p:bldP spid="10" grpId="0"/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4000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ingLiU" pitchFamily="49" charset="-120"/>
                <a:ea typeface="MingLiU" pitchFamily="49" charset="-120"/>
                <a:cs typeface="Miriam Fixed" pitchFamily="49" charset="-79"/>
              </a:rPr>
              <a:t/>
            </a:r>
            <a:br>
              <a:rPr lang="ru-RU" sz="4000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ingLiU" pitchFamily="49" charset="-120"/>
                <a:ea typeface="MingLiU" pitchFamily="49" charset="-120"/>
                <a:cs typeface="Miriam Fixed" pitchFamily="49" charset="-79"/>
              </a:rPr>
            </a:br>
            <a:r>
              <a:rPr lang="ru-RU" sz="4000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Примеры</a:t>
            </a:r>
            <a:r>
              <a:rPr lang="ru-RU" sz="8800" b="1" dirty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ingLiU" pitchFamily="49" charset="-120"/>
                <a:ea typeface="MingLiU" pitchFamily="49" charset="-120"/>
                <a:cs typeface="Miriam Fixed" pitchFamily="49" charset="-79"/>
              </a:rPr>
              <a:t/>
            </a:r>
            <a:br>
              <a:rPr lang="ru-RU" sz="8800" b="1" dirty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ingLiU" pitchFamily="49" charset="-120"/>
                <a:ea typeface="MingLiU" pitchFamily="49" charset="-120"/>
                <a:cs typeface="Miriam Fixed" pitchFamily="49" charset="-79"/>
              </a:rPr>
            </a:br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4102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" y="228601"/>
            <a:ext cx="1011645" cy="14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9276" y="2286000"/>
            <a:ext cx="1624863" cy="12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2338" y="2175235"/>
            <a:ext cx="1544098" cy="145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8727" y="2175235"/>
            <a:ext cx="1905002" cy="145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1690" y="2185553"/>
            <a:ext cx="1744872" cy="144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7482" y="4038600"/>
            <a:ext cx="1506657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7683" y="4038600"/>
            <a:ext cx="1599661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234" y="3962400"/>
            <a:ext cx="1342306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999" y="3962400"/>
            <a:ext cx="73468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062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391400" cy="1143000"/>
          </a:xfrm>
          <a:solidFill>
            <a:srgbClr val="CCECFF"/>
          </a:solidFill>
        </p:spPr>
        <p:txBody>
          <a:bodyPr/>
          <a:lstStyle/>
          <a:p>
            <a:r>
              <a:rPr lang="ru-RU" b="1" i="1" dirty="0" smtClean="0">
                <a:latin typeface="Georgia" pitchFamily="18" charset="0"/>
              </a:rPr>
              <a:t>Крестики - нолики</a:t>
            </a:r>
            <a:endParaRPr lang="ru-RU" b="1" i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95400" y="1600200"/>
          <a:ext cx="6781800" cy="465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600"/>
                <a:gridCol w="2260600"/>
                <a:gridCol w="2260600"/>
              </a:tblGrid>
              <a:tr h="1549400"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err="1" smtClean="0">
                          <a:solidFill>
                            <a:srgbClr val="FF0000"/>
                          </a:solidFill>
                        </a:rPr>
                        <a:t>х</a:t>
                      </a:r>
                      <a:endParaRPr lang="ru-RU" sz="9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4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9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4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http://www.alpfederation.ru/img/images/logo/%D1%8D%D0%BC%D0%B1%D0%BB%D0%B5%D0%BC%D0%B0%20%D0%92%D0%A4%D0%90.JPG"/>
          <p:cNvPicPr/>
          <p:nvPr/>
        </p:nvPicPr>
        <p:blipFill>
          <a:blip r:embed="rId2" cstate="print"/>
          <a:srcRect l="7245" t="10025" r="7592" b="8741"/>
          <a:stretch>
            <a:fillRect/>
          </a:stretch>
        </p:blipFill>
        <p:spPr bwMode="auto">
          <a:xfrm>
            <a:off x="0" y="0"/>
            <a:ext cx="1828800" cy="1676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1774</TotalTime>
  <Words>469</Words>
  <Application>Microsoft Office PowerPoint</Application>
  <PresentationFormat>Экран (4:3)</PresentationFormat>
  <Paragraphs>122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Оформление по умолчанию</vt:lpstr>
      <vt:lpstr>Формула</vt:lpstr>
      <vt:lpstr>Слайд 1</vt:lpstr>
      <vt:lpstr>Тот, кто, обращаясь к старому, способен открывать новое, достоин быть учителем. Конфуций  </vt:lpstr>
      <vt:lpstr> Эвере́ст - высочайшая вершина Земли </vt:lpstr>
      <vt:lpstr>Первая высота</vt:lpstr>
      <vt:lpstr> Тема : Деление обыкновенных дробей. </vt:lpstr>
      <vt:lpstr>Найдите отличие на картинках</vt:lpstr>
      <vt:lpstr> Правило деления</vt:lpstr>
      <vt:lpstr> Примеры </vt:lpstr>
      <vt:lpstr>Крестики - нолики</vt:lpstr>
      <vt:lpstr>Крестики - нолики</vt:lpstr>
      <vt:lpstr>Физкультминутка</vt:lpstr>
      <vt:lpstr>Решаем упражнения</vt:lpstr>
      <vt:lpstr>Проверяем ответы</vt:lpstr>
      <vt:lpstr>Игра   «Детективные  агентства» </vt:lpstr>
      <vt:lpstr>Игра   «Портрет  альпиниста» </vt:lpstr>
      <vt:lpstr>Игра   «Детективные  агентства» </vt:lpstr>
      <vt:lpstr>Игра   «Детективные  агентства» </vt:lpstr>
      <vt:lpstr>Игра   «Детективные  агентства» </vt:lpstr>
      <vt:lpstr>Игра   «Детективные  агентства» </vt:lpstr>
      <vt:lpstr>Перевод баллов в оценку</vt:lpstr>
      <vt:lpstr>Домашнее задание</vt:lpstr>
      <vt:lpstr>Ваше настроение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Семья</dc:creator>
  <cp:lastModifiedBy>Баха</cp:lastModifiedBy>
  <cp:revision>128</cp:revision>
  <cp:lastPrinted>1601-01-01T00:00:00Z</cp:lastPrinted>
  <dcterms:created xsi:type="dcterms:W3CDTF">1601-01-01T00:00:00Z</dcterms:created>
  <dcterms:modified xsi:type="dcterms:W3CDTF">2015-01-24T05:39:51Z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