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343"/>
    <a:srgbClr val="241AA6"/>
    <a:srgbClr val="1508B8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48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F48E0B-F4D7-4539-A7BC-EA57C44D6455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7692A4-0A40-4456-AEF1-7FF127EBB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В книге «Евангелие», написанной в конце 16 в , на чистом листе, почерком малограмотного и неискушённого в письме человека, была сделана запись: Лета, 7098 (1590) месяца июля во второй день в память положения пояса </a:t>
            </a:r>
            <a:r>
              <a:rPr lang="ru-RU" dirty="0" err="1" smtClean="0"/>
              <a:t>Пречистыя</a:t>
            </a:r>
            <a:r>
              <a:rPr lang="ru-RU" dirty="0" smtClean="0"/>
              <a:t> Богородицы приехал князь Григорий Осипович Засекин да Фёдор Михайлович Туров на заклад города </a:t>
            </a:r>
            <a:r>
              <a:rPr lang="ru-RU" dirty="0" err="1" smtClean="0"/>
              <a:t>ставити</a:t>
            </a:r>
            <a:r>
              <a:rPr lang="ru-RU" dirty="0" smtClean="0"/>
              <a:t>»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1782EC-8FC3-4D2C-AFDA-4839185FCF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8A1D60-F0F3-4AEF-8C9F-885DD47137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b="1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33D51-D646-4BAC-BC5E-85000EC08BB0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8A992-FF9E-470E-B58B-135EE4E4DB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2163E0-0883-42B3-A33D-46BE186A8EC1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4E3EF-DD76-4170-AE12-3973AEB89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12B78-DD90-4BB8-8FD8-A7FD0E88E62E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09D5C-1293-41EB-A919-80A1401243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5A12BC-AD8B-4D83-BF9B-D74A55DACE05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5094-3016-46AF-8824-8E24E18D38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59901-D89A-48E5-A403-0B7FF319AC91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569F5-EAED-480A-ACC1-9272D4361D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8AF7AD-2933-46A3-8DDF-970E36E0E632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46DC7-FB64-4233-B27C-07A76BA62D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749FC-710A-455B-AABC-72D3659D0E65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6586E-76EA-4FCD-A2EA-6187CBE034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765A0-B520-42D0-A82E-BC458C4D36FA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2D809-A3DD-469D-90EA-50F7DCA12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92ABC-4BDF-4A72-B025-0265E0D65036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F8ECF-6612-4B14-AF71-706130253D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0DA61-D45F-45E3-BEED-D51765524E30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4E73-507C-492D-924E-FAE23D6B03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F7885-7163-4651-98FC-952D5D2B1F3B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F904-E4E1-415F-93A9-46C4DFE6E3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0D9282-8D61-482B-B99D-EEE2CB9E3DA3}" type="datetimeFigureOut">
              <a:rPr lang="ru-RU" smtClean="0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0B56B0-9587-4824-AC9F-7EEB04A24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rpt=simage&amp;img_url=forums.drom.ru/attachment.php?attachmentid=1235749&amp;stc=1&amp;d=1285229462&amp;ed=1&amp;text=%D0%B8%D0%B7%D0%BE%D0%B1%D1%80%D0%B0%D0%B6%D0%B5%D0%BD%D0%B8%D0%B5%20%D0%B8%D0%BB%D0%B8%20%D1%84%D0%BE%D1%82%D0%BE%20%D1%8D%D0%BD%D0%B3%D0%B5%D0%BB%D1%8C%D1%81%D0%B0&amp;p=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rpt=simage&amp;img_url=chicken22.files.wordpress.com/2008/05/i-potatoes-wh.jpg&amp;ed=1&amp;text=%D0%BA%D0%B0%D1%80%D1%82%D0%BE%D1%88%D0%BA%D0%B0&amp;p=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Решение задач. ПУТЕШЕСТВИЕ ПО МАЛОЙ РОДИНЕ.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Учитель математики </a:t>
            </a:r>
            <a:r>
              <a:rPr lang="ru-RU" dirty="0" smtClean="0"/>
              <a:t>МБОУ-ООШ с. Яблоновка Ровенского района</a:t>
            </a:r>
            <a:r>
              <a:rPr lang="ru-RU" dirty="0" smtClean="0"/>
              <a:t>: </a:t>
            </a:r>
            <a:r>
              <a:rPr lang="ru-RU" dirty="0" smtClean="0"/>
              <a:t>Ефремова Ольга Анатольевна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714375" y="428625"/>
            <a:ext cx="7715250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В Китае площади земельных участков измеряют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мерой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МУ. </a:t>
            </a:r>
            <a:r>
              <a:rPr lang="ru-RU" sz="2400" b="1" dirty="0">
                <a:latin typeface="+mn-lt"/>
                <a:cs typeface="+mn-cs"/>
              </a:rPr>
              <a:t>Скольким гектарам равен участок в 40 </a:t>
            </a:r>
            <a:r>
              <a:rPr lang="ru-RU" sz="2400" b="1" dirty="0" err="1">
                <a:latin typeface="+mn-lt"/>
                <a:cs typeface="+mn-cs"/>
              </a:rPr>
              <a:t>му</a:t>
            </a:r>
            <a:r>
              <a:rPr lang="ru-RU" sz="2400" b="1" dirty="0">
                <a:latin typeface="+mn-lt"/>
                <a:cs typeface="+mn-cs"/>
              </a:rPr>
              <a:t>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если 1 </a:t>
            </a:r>
            <a:r>
              <a:rPr lang="ru-RU" sz="2400" b="1" dirty="0" err="1">
                <a:latin typeface="+mn-lt"/>
                <a:cs typeface="+mn-cs"/>
              </a:rPr>
              <a:t>му</a:t>
            </a:r>
            <a:r>
              <a:rPr lang="ru-RU" sz="2400" b="1" dirty="0">
                <a:latin typeface="+mn-lt"/>
                <a:cs typeface="+mn-cs"/>
              </a:rPr>
              <a:t> равен     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28" name="TextBox 56"/>
          <p:cNvSpPr txBox="1">
            <a:spLocks noChangeArrowheads="1"/>
          </p:cNvSpPr>
          <p:nvPr/>
        </p:nvSpPr>
        <p:spPr bwMode="auto">
          <a:xfrm>
            <a:off x="1285875" y="2428875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22613" y="1428750"/>
          <a:ext cx="877887" cy="857250"/>
        </p:xfrm>
        <a:graphic>
          <a:graphicData uri="http://schemas.openxmlformats.org/presentationml/2006/ole">
            <p:oleObj spid="_x0000_s1026" name="Формула" r:id="rId3" imgW="368280" imgH="393480" progId="Equation.3">
              <p:embed/>
            </p:oleObj>
          </a:graphicData>
        </a:graphic>
      </p:graphicFrame>
      <p:sp>
        <p:nvSpPr>
          <p:cNvPr id="1029" name="TextBox 58"/>
          <p:cNvSpPr txBox="1">
            <a:spLocks noChangeArrowheads="1"/>
          </p:cNvSpPr>
          <p:nvPr/>
        </p:nvSpPr>
        <p:spPr bwMode="auto">
          <a:xfrm>
            <a:off x="1000125" y="3571875"/>
            <a:ext cx="6715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>
                <a:latin typeface="Calibri" pitchFamily="34" charset="0"/>
              </a:rPr>
              <a:t>1: 16 = 0,625(га) состав. 1 му</a:t>
            </a:r>
          </a:p>
          <a:p>
            <a:pPr algn="just"/>
            <a:r>
              <a:rPr lang="ru-RU" sz="3600" b="1">
                <a:latin typeface="Calibri" pitchFamily="34" charset="0"/>
              </a:rPr>
              <a:t>0,625 · 40 = 25 (га) сост. 40 му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28625" y="2571750"/>
            <a:ext cx="8277225" cy="3429000"/>
            <a:chOff x="517" y="1745"/>
            <a:chExt cx="5057" cy="2187"/>
          </a:xfrm>
        </p:grpSpPr>
        <p:sp>
          <p:nvSpPr>
            <p:cNvPr id="1034" name="Freeform 3"/>
            <p:cNvSpPr>
              <a:spLocks/>
            </p:cNvSpPr>
            <p:nvPr/>
          </p:nvSpPr>
          <p:spPr bwMode="auto">
            <a:xfrm>
              <a:off x="662" y="2293"/>
              <a:ext cx="331" cy="235"/>
            </a:xfrm>
            <a:custGeom>
              <a:avLst/>
              <a:gdLst>
                <a:gd name="T0" fmla="*/ 144 w 264"/>
                <a:gd name="T1" fmla="*/ 204 h 204"/>
                <a:gd name="T2" fmla="*/ 264 w 264"/>
                <a:gd name="T3" fmla="*/ 156 h 204"/>
                <a:gd name="T4" fmla="*/ 0 w 264"/>
                <a:gd name="T5" fmla="*/ 0 h 204"/>
                <a:gd name="T6" fmla="*/ 3 w 264"/>
                <a:gd name="T7" fmla="*/ 129 h 204"/>
                <a:gd name="T8" fmla="*/ 147 w 264"/>
                <a:gd name="T9" fmla="*/ 201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"/>
                <a:gd name="T16" fmla="*/ 0 h 204"/>
                <a:gd name="T17" fmla="*/ 264 w 264"/>
                <a:gd name="T18" fmla="*/ 204 h 2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" h="204">
                  <a:moveTo>
                    <a:pt x="144" y="204"/>
                  </a:moveTo>
                  <a:lnTo>
                    <a:pt x="264" y="156"/>
                  </a:lnTo>
                  <a:lnTo>
                    <a:pt x="0" y="0"/>
                  </a:lnTo>
                  <a:lnTo>
                    <a:pt x="3" y="129"/>
                  </a:lnTo>
                  <a:lnTo>
                    <a:pt x="147" y="201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35" name="Freeform 4"/>
            <p:cNvSpPr>
              <a:spLocks/>
            </p:cNvSpPr>
            <p:nvPr/>
          </p:nvSpPr>
          <p:spPr bwMode="auto">
            <a:xfrm>
              <a:off x="4632" y="2355"/>
              <a:ext cx="942" cy="512"/>
            </a:xfrm>
            <a:custGeom>
              <a:avLst/>
              <a:gdLst>
                <a:gd name="T0" fmla="*/ 0 w 848"/>
                <a:gd name="T1" fmla="*/ 436 h 500"/>
                <a:gd name="T2" fmla="*/ 160 w 848"/>
                <a:gd name="T3" fmla="*/ 500 h 500"/>
                <a:gd name="T4" fmla="*/ 840 w 848"/>
                <a:gd name="T5" fmla="*/ 156 h 500"/>
                <a:gd name="T6" fmla="*/ 848 w 848"/>
                <a:gd name="T7" fmla="*/ 0 h 500"/>
                <a:gd name="T8" fmla="*/ 0 w 848"/>
                <a:gd name="T9" fmla="*/ 436 h 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500"/>
                <a:gd name="T17" fmla="*/ 848 w 848"/>
                <a:gd name="T18" fmla="*/ 500 h 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500">
                  <a:moveTo>
                    <a:pt x="0" y="436"/>
                  </a:moveTo>
                  <a:lnTo>
                    <a:pt x="160" y="500"/>
                  </a:lnTo>
                  <a:lnTo>
                    <a:pt x="840" y="156"/>
                  </a:lnTo>
                  <a:lnTo>
                    <a:pt x="848" y="0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C0C0C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36" name="Freeform 5"/>
            <p:cNvSpPr>
              <a:spLocks/>
            </p:cNvSpPr>
            <p:nvPr/>
          </p:nvSpPr>
          <p:spPr bwMode="auto">
            <a:xfrm>
              <a:off x="637" y="2077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37" name="Freeform 6"/>
            <p:cNvSpPr>
              <a:spLocks/>
            </p:cNvSpPr>
            <p:nvPr/>
          </p:nvSpPr>
          <p:spPr bwMode="auto">
            <a:xfrm>
              <a:off x="1002" y="2244"/>
              <a:ext cx="844" cy="387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/>
            </p:cNvSpPr>
            <p:nvPr/>
          </p:nvSpPr>
          <p:spPr bwMode="auto">
            <a:xfrm>
              <a:off x="1364" y="2410"/>
              <a:ext cx="846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39" name="Freeform 8"/>
            <p:cNvSpPr>
              <a:spLocks/>
            </p:cNvSpPr>
            <p:nvPr/>
          </p:nvSpPr>
          <p:spPr bwMode="auto">
            <a:xfrm>
              <a:off x="1484" y="2023"/>
              <a:ext cx="846" cy="387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0" name="Freeform 9"/>
            <p:cNvSpPr>
              <a:spLocks/>
            </p:cNvSpPr>
            <p:nvPr/>
          </p:nvSpPr>
          <p:spPr bwMode="auto">
            <a:xfrm>
              <a:off x="1846" y="2188"/>
              <a:ext cx="846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1" name="Freeform 10"/>
            <p:cNvSpPr>
              <a:spLocks/>
            </p:cNvSpPr>
            <p:nvPr/>
          </p:nvSpPr>
          <p:spPr bwMode="auto">
            <a:xfrm>
              <a:off x="2210" y="2355"/>
              <a:ext cx="845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2" name="Freeform 11"/>
            <p:cNvSpPr>
              <a:spLocks/>
            </p:cNvSpPr>
            <p:nvPr/>
          </p:nvSpPr>
          <p:spPr bwMode="auto">
            <a:xfrm>
              <a:off x="517" y="2466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3" name="Freeform 12"/>
            <p:cNvSpPr>
              <a:spLocks/>
            </p:cNvSpPr>
            <p:nvPr/>
          </p:nvSpPr>
          <p:spPr bwMode="auto">
            <a:xfrm>
              <a:off x="879" y="2631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4" name="Freeform 13"/>
            <p:cNvSpPr>
              <a:spLocks/>
            </p:cNvSpPr>
            <p:nvPr/>
          </p:nvSpPr>
          <p:spPr bwMode="auto">
            <a:xfrm>
              <a:off x="1242" y="2798"/>
              <a:ext cx="846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5" name="Freeform 14"/>
            <p:cNvSpPr>
              <a:spLocks/>
            </p:cNvSpPr>
            <p:nvPr/>
          </p:nvSpPr>
          <p:spPr bwMode="auto">
            <a:xfrm>
              <a:off x="1726" y="2576"/>
              <a:ext cx="846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6" name="Freeform 15"/>
            <p:cNvSpPr>
              <a:spLocks/>
            </p:cNvSpPr>
            <p:nvPr/>
          </p:nvSpPr>
          <p:spPr bwMode="auto">
            <a:xfrm>
              <a:off x="2088" y="2743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7" name="Freeform 16"/>
            <p:cNvSpPr>
              <a:spLocks/>
            </p:cNvSpPr>
            <p:nvPr/>
          </p:nvSpPr>
          <p:spPr bwMode="auto">
            <a:xfrm>
              <a:off x="2450" y="2910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8" name="Freeform 17"/>
            <p:cNvSpPr>
              <a:spLocks/>
            </p:cNvSpPr>
            <p:nvPr/>
          </p:nvSpPr>
          <p:spPr bwMode="auto">
            <a:xfrm>
              <a:off x="2572" y="2521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9" name="Freeform 18"/>
            <p:cNvSpPr>
              <a:spLocks/>
            </p:cNvSpPr>
            <p:nvPr/>
          </p:nvSpPr>
          <p:spPr bwMode="auto">
            <a:xfrm>
              <a:off x="2935" y="2688"/>
              <a:ext cx="846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0" name="Freeform 19"/>
            <p:cNvSpPr>
              <a:spLocks/>
            </p:cNvSpPr>
            <p:nvPr/>
          </p:nvSpPr>
          <p:spPr bwMode="auto">
            <a:xfrm>
              <a:off x="3297" y="2854"/>
              <a:ext cx="846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1" name="Freeform 20"/>
            <p:cNvSpPr>
              <a:spLocks/>
            </p:cNvSpPr>
            <p:nvPr/>
          </p:nvSpPr>
          <p:spPr bwMode="auto">
            <a:xfrm>
              <a:off x="2330" y="1966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2" name="Freeform 21"/>
            <p:cNvSpPr>
              <a:spLocks/>
            </p:cNvSpPr>
            <p:nvPr/>
          </p:nvSpPr>
          <p:spPr bwMode="auto">
            <a:xfrm>
              <a:off x="2692" y="2133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3" name="Freeform 22"/>
            <p:cNvSpPr>
              <a:spLocks/>
            </p:cNvSpPr>
            <p:nvPr/>
          </p:nvSpPr>
          <p:spPr bwMode="auto">
            <a:xfrm>
              <a:off x="3055" y="2299"/>
              <a:ext cx="846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4" name="Freeform 23"/>
            <p:cNvSpPr>
              <a:spLocks/>
            </p:cNvSpPr>
            <p:nvPr/>
          </p:nvSpPr>
          <p:spPr bwMode="auto">
            <a:xfrm>
              <a:off x="759" y="3020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5" name="Freeform 24"/>
            <p:cNvSpPr>
              <a:spLocks/>
            </p:cNvSpPr>
            <p:nvPr/>
          </p:nvSpPr>
          <p:spPr bwMode="auto">
            <a:xfrm>
              <a:off x="1122" y="3187"/>
              <a:ext cx="846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6" name="Freeform 25"/>
            <p:cNvSpPr>
              <a:spLocks/>
            </p:cNvSpPr>
            <p:nvPr/>
          </p:nvSpPr>
          <p:spPr bwMode="auto">
            <a:xfrm>
              <a:off x="1484" y="3353"/>
              <a:ext cx="846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7" name="Freeform 26"/>
            <p:cNvSpPr>
              <a:spLocks/>
            </p:cNvSpPr>
            <p:nvPr/>
          </p:nvSpPr>
          <p:spPr bwMode="auto">
            <a:xfrm>
              <a:off x="1606" y="2964"/>
              <a:ext cx="844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8" name="Freeform 27"/>
            <p:cNvSpPr>
              <a:spLocks/>
            </p:cNvSpPr>
            <p:nvPr/>
          </p:nvSpPr>
          <p:spPr bwMode="auto">
            <a:xfrm>
              <a:off x="1968" y="3131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9" name="Freeform 28"/>
            <p:cNvSpPr>
              <a:spLocks/>
            </p:cNvSpPr>
            <p:nvPr/>
          </p:nvSpPr>
          <p:spPr bwMode="auto">
            <a:xfrm>
              <a:off x="2330" y="3298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0" name="Freeform 29"/>
            <p:cNvSpPr>
              <a:spLocks/>
            </p:cNvSpPr>
            <p:nvPr/>
          </p:nvSpPr>
          <p:spPr bwMode="auto">
            <a:xfrm>
              <a:off x="2815" y="3077"/>
              <a:ext cx="844" cy="386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1" name="Freeform 30"/>
            <p:cNvSpPr>
              <a:spLocks/>
            </p:cNvSpPr>
            <p:nvPr/>
          </p:nvSpPr>
          <p:spPr bwMode="auto">
            <a:xfrm>
              <a:off x="3177" y="3242"/>
              <a:ext cx="846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2" name="Freeform 31"/>
            <p:cNvSpPr>
              <a:spLocks/>
            </p:cNvSpPr>
            <p:nvPr/>
          </p:nvSpPr>
          <p:spPr bwMode="auto">
            <a:xfrm>
              <a:off x="536" y="2691"/>
              <a:ext cx="706" cy="415"/>
            </a:xfrm>
            <a:custGeom>
              <a:avLst/>
              <a:gdLst>
                <a:gd name="T0" fmla="*/ 0 w 561"/>
                <a:gd name="T1" fmla="*/ 0 h 360"/>
                <a:gd name="T2" fmla="*/ 12 w 561"/>
                <a:gd name="T3" fmla="*/ 162 h 360"/>
                <a:gd name="T4" fmla="*/ 396 w 561"/>
                <a:gd name="T5" fmla="*/ 360 h 360"/>
                <a:gd name="T6" fmla="*/ 561 w 561"/>
                <a:gd name="T7" fmla="*/ 285 h 360"/>
                <a:gd name="T8" fmla="*/ 0 w 561"/>
                <a:gd name="T9" fmla="*/ 0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1"/>
                <a:gd name="T16" fmla="*/ 0 h 360"/>
                <a:gd name="T17" fmla="*/ 561 w 561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1" h="360">
                  <a:moveTo>
                    <a:pt x="0" y="0"/>
                  </a:moveTo>
                  <a:lnTo>
                    <a:pt x="12" y="162"/>
                  </a:lnTo>
                  <a:lnTo>
                    <a:pt x="396" y="360"/>
                  </a:lnTo>
                  <a:lnTo>
                    <a:pt x="561" y="2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3" name="Freeform 32"/>
            <p:cNvSpPr>
              <a:spLocks/>
            </p:cNvSpPr>
            <p:nvPr/>
          </p:nvSpPr>
          <p:spPr bwMode="auto">
            <a:xfrm>
              <a:off x="759" y="3242"/>
              <a:ext cx="3269" cy="690"/>
            </a:xfrm>
            <a:custGeom>
              <a:avLst/>
              <a:gdLst>
                <a:gd name="T0" fmla="*/ 0 w 2942"/>
                <a:gd name="T1" fmla="*/ 0 h 674"/>
                <a:gd name="T2" fmla="*/ 14 w 2942"/>
                <a:gd name="T3" fmla="*/ 183 h 674"/>
                <a:gd name="T4" fmla="*/ 996 w 2942"/>
                <a:gd name="T5" fmla="*/ 674 h 674"/>
                <a:gd name="T6" fmla="*/ 1418 w 2942"/>
                <a:gd name="T7" fmla="*/ 457 h 674"/>
                <a:gd name="T8" fmla="*/ 1744 w 2942"/>
                <a:gd name="T9" fmla="*/ 613 h 674"/>
                <a:gd name="T10" fmla="*/ 2179 w 2942"/>
                <a:gd name="T11" fmla="*/ 369 h 674"/>
                <a:gd name="T12" fmla="*/ 2519 w 2942"/>
                <a:gd name="T13" fmla="*/ 552 h 674"/>
                <a:gd name="T14" fmla="*/ 2942 w 2942"/>
                <a:gd name="T15" fmla="*/ 331 h 674"/>
                <a:gd name="T16" fmla="*/ 2934 w 2942"/>
                <a:gd name="T17" fmla="*/ 166 h 674"/>
                <a:gd name="T18" fmla="*/ 2506 w 2942"/>
                <a:gd name="T19" fmla="*/ 383 h 674"/>
                <a:gd name="T20" fmla="*/ 2513 w 2942"/>
                <a:gd name="T21" fmla="*/ 552 h 674"/>
                <a:gd name="T22" fmla="*/ 2506 w 2942"/>
                <a:gd name="T23" fmla="*/ 383 h 674"/>
                <a:gd name="T24" fmla="*/ 2166 w 2942"/>
                <a:gd name="T25" fmla="*/ 213 h 674"/>
                <a:gd name="T26" fmla="*/ 2173 w 2942"/>
                <a:gd name="T27" fmla="*/ 376 h 674"/>
                <a:gd name="T28" fmla="*/ 2173 w 2942"/>
                <a:gd name="T29" fmla="*/ 213 h 674"/>
                <a:gd name="T30" fmla="*/ 1737 w 2942"/>
                <a:gd name="T31" fmla="*/ 430 h 674"/>
                <a:gd name="T32" fmla="*/ 1744 w 2942"/>
                <a:gd name="T33" fmla="*/ 613 h 674"/>
                <a:gd name="T34" fmla="*/ 1744 w 2942"/>
                <a:gd name="T35" fmla="*/ 437 h 674"/>
                <a:gd name="T36" fmla="*/ 1418 w 2942"/>
                <a:gd name="T37" fmla="*/ 268 h 674"/>
                <a:gd name="T38" fmla="*/ 1418 w 2942"/>
                <a:gd name="T39" fmla="*/ 457 h 674"/>
                <a:gd name="T40" fmla="*/ 1418 w 2942"/>
                <a:gd name="T41" fmla="*/ 268 h 674"/>
                <a:gd name="T42" fmla="*/ 989 w 2942"/>
                <a:gd name="T43" fmla="*/ 484 h 674"/>
                <a:gd name="T44" fmla="*/ 996 w 2942"/>
                <a:gd name="T45" fmla="*/ 654 h 674"/>
                <a:gd name="T46" fmla="*/ 989 w 2942"/>
                <a:gd name="T47" fmla="*/ 667 h 674"/>
                <a:gd name="T48" fmla="*/ 989 w 2942"/>
                <a:gd name="T49" fmla="*/ 491 h 674"/>
                <a:gd name="T50" fmla="*/ 0 w 2942"/>
                <a:gd name="T51" fmla="*/ 0 h 6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942"/>
                <a:gd name="T79" fmla="*/ 0 h 674"/>
                <a:gd name="T80" fmla="*/ 2942 w 2942"/>
                <a:gd name="T81" fmla="*/ 674 h 6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942" h="674">
                  <a:moveTo>
                    <a:pt x="0" y="0"/>
                  </a:moveTo>
                  <a:lnTo>
                    <a:pt x="14" y="183"/>
                  </a:lnTo>
                  <a:lnTo>
                    <a:pt x="996" y="674"/>
                  </a:lnTo>
                  <a:lnTo>
                    <a:pt x="1418" y="457"/>
                  </a:lnTo>
                  <a:lnTo>
                    <a:pt x="1744" y="613"/>
                  </a:lnTo>
                  <a:lnTo>
                    <a:pt x="2179" y="369"/>
                  </a:lnTo>
                  <a:lnTo>
                    <a:pt x="2519" y="552"/>
                  </a:lnTo>
                  <a:lnTo>
                    <a:pt x="2942" y="331"/>
                  </a:lnTo>
                  <a:lnTo>
                    <a:pt x="2934" y="166"/>
                  </a:lnTo>
                  <a:lnTo>
                    <a:pt x="2506" y="383"/>
                  </a:lnTo>
                  <a:lnTo>
                    <a:pt x="2513" y="552"/>
                  </a:lnTo>
                  <a:lnTo>
                    <a:pt x="2506" y="383"/>
                  </a:lnTo>
                  <a:lnTo>
                    <a:pt x="2166" y="213"/>
                  </a:lnTo>
                  <a:lnTo>
                    <a:pt x="2173" y="376"/>
                  </a:lnTo>
                  <a:lnTo>
                    <a:pt x="2173" y="213"/>
                  </a:lnTo>
                  <a:lnTo>
                    <a:pt x="1737" y="430"/>
                  </a:lnTo>
                  <a:lnTo>
                    <a:pt x="1744" y="613"/>
                  </a:lnTo>
                  <a:lnTo>
                    <a:pt x="1744" y="437"/>
                  </a:lnTo>
                  <a:lnTo>
                    <a:pt x="1418" y="268"/>
                  </a:lnTo>
                  <a:lnTo>
                    <a:pt x="1418" y="457"/>
                  </a:lnTo>
                  <a:lnTo>
                    <a:pt x="1418" y="268"/>
                  </a:lnTo>
                  <a:lnTo>
                    <a:pt x="989" y="484"/>
                  </a:lnTo>
                  <a:lnTo>
                    <a:pt x="996" y="654"/>
                  </a:lnTo>
                  <a:lnTo>
                    <a:pt x="989" y="667"/>
                  </a:lnTo>
                  <a:lnTo>
                    <a:pt x="989" y="4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4" name="Freeform 46"/>
            <p:cNvSpPr>
              <a:spLocks/>
            </p:cNvSpPr>
            <p:nvPr/>
          </p:nvSpPr>
          <p:spPr bwMode="auto">
            <a:xfrm>
              <a:off x="4028" y="3407"/>
              <a:ext cx="373" cy="352"/>
            </a:xfrm>
            <a:custGeom>
              <a:avLst/>
              <a:gdLst>
                <a:gd name="T0" fmla="*/ 328 w 336"/>
                <a:gd name="T1" fmla="*/ 344 h 344"/>
                <a:gd name="T2" fmla="*/ 336 w 336"/>
                <a:gd name="T3" fmla="*/ 160 h 344"/>
                <a:gd name="T4" fmla="*/ 0 w 336"/>
                <a:gd name="T5" fmla="*/ 0 h 344"/>
                <a:gd name="T6" fmla="*/ 2 w 336"/>
                <a:gd name="T7" fmla="*/ 166 h 344"/>
                <a:gd name="T8" fmla="*/ 328 w 336"/>
                <a:gd name="T9" fmla="*/ 338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344"/>
                <a:gd name="T17" fmla="*/ 336 w 336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344">
                  <a:moveTo>
                    <a:pt x="328" y="344"/>
                  </a:moveTo>
                  <a:lnTo>
                    <a:pt x="336" y="160"/>
                  </a:lnTo>
                  <a:lnTo>
                    <a:pt x="0" y="0"/>
                  </a:lnTo>
                  <a:lnTo>
                    <a:pt x="2" y="166"/>
                  </a:lnTo>
                  <a:lnTo>
                    <a:pt x="328" y="338"/>
                  </a:lnTo>
                </a:path>
              </a:pathLst>
            </a:custGeom>
            <a:solidFill>
              <a:srgbClr val="C0C0C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5" name="Freeform 48"/>
            <p:cNvSpPr>
              <a:spLocks/>
            </p:cNvSpPr>
            <p:nvPr/>
          </p:nvSpPr>
          <p:spPr bwMode="auto">
            <a:xfrm>
              <a:off x="3539" y="2081"/>
              <a:ext cx="846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6" name="Freeform 49"/>
            <p:cNvSpPr>
              <a:spLocks/>
            </p:cNvSpPr>
            <p:nvPr/>
          </p:nvSpPr>
          <p:spPr bwMode="auto">
            <a:xfrm>
              <a:off x="2810" y="1745"/>
              <a:ext cx="844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7" name="Freeform 50"/>
            <p:cNvSpPr>
              <a:spLocks/>
            </p:cNvSpPr>
            <p:nvPr/>
          </p:nvSpPr>
          <p:spPr bwMode="auto">
            <a:xfrm>
              <a:off x="3894" y="2253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8" name="Freeform 51"/>
            <p:cNvSpPr>
              <a:spLocks/>
            </p:cNvSpPr>
            <p:nvPr/>
          </p:nvSpPr>
          <p:spPr bwMode="auto">
            <a:xfrm>
              <a:off x="4261" y="2406"/>
              <a:ext cx="846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9" name="Freeform 53"/>
            <p:cNvSpPr>
              <a:spLocks/>
            </p:cNvSpPr>
            <p:nvPr/>
          </p:nvSpPr>
          <p:spPr bwMode="auto">
            <a:xfrm>
              <a:off x="4490" y="2965"/>
              <a:ext cx="844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0" name="Freeform 54"/>
            <p:cNvSpPr>
              <a:spLocks/>
            </p:cNvSpPr>
            <p:nvPr/>
          </p:nvSpPr>
          <p:spPr bwMode="auto">
            <a:xfrm>
              <a:off x="3174" y="1914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1" name="Freeform 55"/>
            <p:cNvSpPr>
              <a:spLocks/>
            </p:cNvSpPr>
            <p:nvPr/>
          </p:nvSpPr>
          <p:spPr bwMode="auto">
            <a:xfrm>
              <a:off x="3663" y="3022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2" name="Freeform 56"/>
            <p:cNvSpPr>
              <a:spLocks/>
            </p:cNvSpPr>
            <p:nvPr/>
          </p:nvSpPr>
          <p:spPr bwMode="auto">
            <a:xfrm>
              <a:off x="3414" y="2466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3" name="Freeform 57"/>
            <p:cNvSpPr>
              <a:spLocks/>
            </p:cNvSpPr>
            <p:nvPr/>
          </p:nvSpPr>
          <p:spPr bwMode="auto">
            <a:xfrm>
              <a:off x="4143" y="2801"/>
              <a:ext cx="847" cy="388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4" name="Freeform 63"/>
            <p:cNvSpPr>
              <a:spLocks/>
            </p:cNvSpPr>
            <p:nvPr/>
          </p:nvSpPr>
          <p:spPr bwMode="auto">
            <a:xfrm>
              <a:off x="4003" y="1857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5" name="Freeform 64"/>
            <p:cNvSpPr>
              <a:spLocks/>
            </p:cNvSpPr>
            <p:nvPr/>
          </p:nvSpPr>
          <p:spPr bwMode="auto">
            <a:xfrm>
              <a:off x="4365" y="2024"/>
              <a:ext cx="847" cy="387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6" name="Freeform 65"/>
            <p:cNvSpPr>
              <a:spLocks/>
            </p:cNvSpPr>
            <p:nvPr/>
          </p:nvSpPr>
          <p:spPr bwMode="auto">
            <a:xfrm>
              <a:off x="4728" y="2189"/>
              <a:ext cx="846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7" name="Freeform 66"/>
            <p:cNvSpPr>
              <a:spLocks/>
            </p:cNvSpPr>
            <p:nvPr/>
          </p:nvSpPr>
          <p:spPr bwMode="auto">
            <a:xfrm>
              <a:off x="4025" y="3186"/>
              <a:ext cx="847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8" name="Freeform 77"/>
            <p:cNvSpPr>
              <a:spLocks/>
            </p:cNvSpPr>
            <p:nvPr/>
          </p:nvSpPr>
          <p:spPr bwMode="auto">
            <a:xfrm>
              <a:off x="3788" y="2633"/>
              <a:ext cx="846" cy="389"/>
            </a:xfrm>
            <a:custGeom>
              <a:avLst/>
              <a:gdLst>
                <a:gd name="T0" fmla="*/ 0 w 672"/>
                <a:gd name="T1" fmla="*/ 184 h 336"/>
                <a:gd name="T2" fmla="*/ 288 w 672"/>
                <a:gd name="T3" fmla="*/ 336 h 336"/>
                <a:gd name="T4" fmla="*/ 672 w 672"/>
                <a:gd name="T5" fmla="*/ 144 h 336"/>
                <a:gd name="T6" fmla="*/ 384 w 672"/>
                <a:gd name="T7" fmla="*/ 0 h 336"/>
                <a:gd name="T8" fmla="*/ 0 w 672"/>
                <a:gd name="T9" fmla="*/ 192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336"/>
                <a:gd name="T17" fmla="*/ 672 w 672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336">
                  <a:moveTo>
                    <a:pt x="0" y="184"/>
                  </a:moveTo>
                  <a:lnTo>
                    <a:pt x="288" y="336"/>
                  </a:lnTo>
                  <a:lnTo>
                    <a:pt x="672" y="144"/>
                  </a:lnTo>
                  <a:lnTo>
                    <a:pt x="384" y="0"/>
                  </a:lnTo>
                  <a:lnTo>
                    <a:pt x="0" y="19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8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79" name="Freeform 78"/>
            <p:cNvSpPr>
              <a:spLocks/>
            </p:cNvSpPr>
            <p:nvPr/>
          </p:nvSpPr>
          <p:spPr bwMode="auto">
            <a:xfrm>
              <a:off x="4383" y="3129"/>
              <a:ext cx="953" cy="622"/>
            </a:xfrm>
            <a:custGeom>
              <a:avLst/>
              <a:gdLst>
                <a:gd name="T0" fmla="*/ 0 w 858"/>
                <a:gd name="T1" fmla="*/ 436 h 608"/>
                <a:gd name="T2" fmla="*/ 8 w 858"/>
                <a:gd name="T3" fmla="*/ 608 h 608"/>
                <a:gd name="T4" fmla="*/ 852 w 858"/>
                <a:gd name="T5" fmla="*/ 160 h 608"/>
                <a:gd name="T6" fmla="*/ 858 w 858"/>
                <a:gd name="T7" fmla="*/ 0 h 608"/>
                <a:gd name="T8" fmla="*/ 0 w 858"/>
                <a:gd name="T9" fmla="*/ 436 h 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8"/>
                <a:gd name="T16" fmla="*/ 0 h 608"/>
                <a:gd name="T17" fmla="*/ 858 w 858"/>
                <a:gd name="T18" fmla="*/ 608 h 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8" h="608">
                  <a:moveTo>
                    <a:pt x="0" y="436"/>
                  </a:moveTo>
                  <a:lnTo>
                    <a:pt x="8" y="608"/>
                  </a:lnTo>
                  <a:lnTo>
                    <a:pt x="852" y="160"/>
                  </a:lnTo>
                  <a:lnTo>
                    <a:pt x="858" y="0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C0C0C0"/>
            </a:soli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9" name="Text Box 38"/>
            <p:cNvSpPr txBox="1">
              <a:spLocks noChangeArrowheads="1"/>
            </p:cNvSpPr>
            <p:nvPr/>
          </p:nvSpPr>
          <p:spPr bwMode="auto">
            <a:xfrm rot="-1478327">
              <a:off x="1576" y="2441"/>
              <a:ext cx="407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err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otype Corsiva" pitchFamily="66" charset="0"/>
                  <a:cs typeface="+mn-cs"/>
                </a:rPr>
                <a:t>му</a:t>
              </a:r>
              <a:endParaRPr lang="ru-RU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  <p:sp>
          <p:nvSpPr>
            <p:cNvPr id="50" name="Text Box 81"/>
            <p:cNvSpPr txBox="1">
              <a:spLocks noChangeArrowheads="1"/>
            </p:cNvSpPr>
            <p:nvPr/>
          </p:nvSpPr>
          <p:spPr bwMode="auto">
            <a:xfrm rot="-1478327">
              <a:off x="1464" y="2816"/>
              <a:ext cx="407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err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otype Corsiva" pitchFamily="66" charset="0"/>
                  <a:cs typeface="+mn-cs"/>
                </a:rPr>
                <a:t>му</a:t>
              </a:r>
              <a:endParaRPr lang="ru-RU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  <p:sp>
          <p:nvSpPr>
            <p:cNvPr id="51" name="Text Box 82"/>
            <p:cNvSpPr txBox="1">
              <a:spLocks noChangeArrowheads="1"/>
            </p:cNvSpPr>
            <p:nvPr/>
          </p:nvSpPr>
          <p:spPr bwMode="auto">
            <a:xfrm rot="-1478327">
              <a:off x="1824" y="2976"/>
              <a:ext cx="40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err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otype Corsiva" pitchFamily="66" charset="0"/>
                  <a:cs typeface="+mn-cs"/>
                </a:rPr>
                <a:t>му</a:t>
              </a:r>
              <a:endParaRPr lang="ru-RU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</p:grpSp>
      <p:pic>
        <p:nvPicPr>
          <p:cNvPr id="1033" name="Picture 41" descr="6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2788295"/>
            <a:ext cx="1055165" cy="171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8" y="428625"/>
            <a:ext cx="3286125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150" dirty="0" smtClean="0">
                <a:latin typeface="+mn-lt"/>
                <a:cs typeface="+mn-cs"/>
              </a:rPr>
              <a:t>Сколько лет  городу  Саратову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150" dirty="0" smtClean="0">
                <a:latin typeface="+mn-lt"/>
                <a:cs typeface="+mn-cs"/>
              </a:rPr>
              <a:t>и сколько лет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150" dirty="0" smtClean="0">
                <a:latin typeface="+mn-lt"/>
                <a:cs typeface="+mn-cs"/>
              </a:rPr>
              <a:t>Энгельсу?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150" dirty="0" smtClean="0">
                <a:latin typeface="+mn-lt"/>
                <a:cs typeface="+mn-cs"/>
              </a:rPr>
              <a:t>На сколько лет Саратов старше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150" dirty="0" smtClean="0">
                <a:latin typeface="+mn-lt"/>
                <a:cs typeface="+mn-cs"/>
              </a:rPr>
              <a:t>Энгельса?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2571750"/>
            <a:ext cx="3357562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spc="-150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spc="-150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150" dirty="0" smtClean="0">
                <a:solidFill>
                  <a:srgbClr val="7030A0"/>
                </a:solidFill>
                <a:latin typeface="+mn-lt"/>
                <a:cs typeface="+mn-cs"/>
              </a:rPr>
              <a:t>2013 </a:t>
            </a:r>
            <a:r>
              <a:rPr lang="ru-RU" sz="3600" b="1" spc="-150" dirty="0">
                <a:solidFill>
                  <a:srgbClr val="7030A0"/>
                </a:solidFill>
                <a:latin typeface="+mn-lt"/>
                <a:cs typeface="+mn-cs"/>
              </a:rPr>
              <a:t>– 1590 </a:t>
            </a:r>
            <a:r>
              <a:rPr lang="ru-RU" sz="3600" b="1" spc="-150" dirty="0" smtClean="0">
                <a:solidFill>
                  <a:srgbClr val="7030A0"/>
                </a:solidFill>
                <a:latin typeface="+mn-lt"/>
                <a:cs typeface="+mn-cs"/>
              </a:rPr>
              <a:t>=423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ru-RU" sz="3600" b="1" spc="-150" dirty="0" smtClean="0">
                <a:solidFill>
                  <a:srgbClr val="7030A0"/>
                </a:solidFill>
                <a:latin typeface="+mn-lt"/>
                <a:cs typeface="+mn-cs"/>
              </a:rPr>
              <a:t> (год) Саратову</a:t>
            </a:r>
            <a:endParaRPr lang="ru-RU" sz="2400" b="1" spc="-15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38" y="571500"/>
            <a:ext cx="28575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-150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-150" dirty="0" smtClean="0">
                <a:solidFill>
                  <a:srgbClr val="7030A0"/>
                </a:solidFill>
                <a:latin typeface="+mn-lt"/>
                <a:cs typeface="+mn-cs"/>
              </a:rPr>
              <a:t>2013 </a:t>
            </a:r>
            <a:r>
              <a:rPr lang="ru-RU" sz="3200" b="1" spc="-150" dirty="0">
                <a:solidFill>
                  <a:srgbClr val="7030A0"/>
                </a:solidFill>
                <a:latin typeface="+mn-lt"/>
                <a:cs typeface="+mn-cs"/>
              </a:rPr>
              <a:t>- 1747 = </a:t>
            </a:r>
            <a:r>
              <a:rPr lang="ru-RU" sz="3200" b="1" spc="-150" dirty="0" smtClean="0">
                <a:solidFill>
                  <a:srgbClr val="7030A0"/>
                </a:solidFill>
                <a:latin typeface="+mn-lt"/>
                <a:cs typeface="+mn-cs"/>
              </a:rPr>
              <a:t>266 (года) Энгельсу</a:t>
            </a:r>
            <a:endParaRPr lang="ru-RU" sz="3200" b="1" spc="-150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-15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endParaRPr lang="ru-RU" sz="3200" spc="-150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pic>
        <p:nvPicPr>
          <p:cNvPr id="8" name="Рисунок 7" descr="http://im8-tub.yandex.net/i?id=5910624-17-24">
            <a:hlinkClick r:id="rId3"/>
          </p:cNvPr>
          <p:cNvPicPr/>
          <p:nvPr/>
        </p:nvPicPr>
        <p:blipFill>
          <a:blip r:embed="rId4"/>
          <a:srcRect l="4380" r="11709"/>
          <a:stretch>
            <a:fillRect/>
          </a:stretch>
        </p:blipFill>
        <p:spPr bwMode="auto">
          <a:xfrm>
            <a:off x="4500562" y="357166"/>
            <a:ext cx="4143404" cy="3500462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ctl00_rbBody_cphBody_imgPhoto" descr="http://saratov.wikicitieslib.ru/citphotos/289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714488"/>
            <a:ext cx="4929222" cy="4357718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5857874" y="4143375"/>
            <a:ext cx="278609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Саратов основан в</a:t>
            </a:r>
          </a:p>
          <a:p>
            <a:r>
              <a:rPr lang="ru-RU" b="1" dirty="0">
                <a:latin typeface="Calibri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1590</a:t>
            </a:r>
            <a:r>
              <a:rPr lang="ru-RU" sz="28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году.</a:t>
            </a:r>
            <a:endParaRPr lang="ru-RU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Энгельс </a:t>
            </a:r>
            <a:r>
              <a:rPr lang="ru-RU" sz="2000" b="1" dirty="0">
                <a:latin typeface="Calibri" pitchFamily="34" charset="0"/>
              </a:rPr>
              <a:t>(Покровск)</a:t>
            </a:r>
          </a:p>
          <a:p>
            <a:r>
              <a:rPr lang="ru-RU" sz="2000" b="1" dirty="0">
                <a:latin typeface="Calibri" pitchFamily="34" charset="0"/>
              </a:rPr>
              <a:t>основан в </a:t>
            </a:r>
          </a:p>
          <a:p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1747</a:t>
            </a:r>
            <a:r>
              <a:rPr lang="ru-RU" sz="2400" b="1" dirty="0">
                <a:latin typeface="Calibri" pitchFamily="34" charset="0"/>
              </a:rPr>
              <a:t> году.</a:t>
            </a:r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63" y="928688"/>
            <a:ext cx="2643187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-150" dirty="0">
                <a:solidFill>
                  <a:srgbClr val="002060"/>
                </a:solidFill>
                <a:latin typeface="+mn-lt"/>
                <a:cs typeface="+mn-cs"/>
              </a:rPr>
              <a:t>    2,5 + 0,5 =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-150" dirty="0">
                <a:solidFill>
                  <a:srgbClr val="002060"/>
                </a:solidFill>
                <a:latin typeface="+mn-lt"/>
                <a:cs typeface="+mn-cs"/>
              </a:rPr>
              <a:t>            ∙ 0,3 =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-150" dirty="0">
                <a:solidFill>
                  <a:srgbClr val="002060"/>
                </a:solidFill>
                <a:latin typeface="+mn-lt"/>
                <a:cs typeface="+mn-cs"/>
              </a:rPr>
              <a:t>            ∙ 10 =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-150" dirty="0">
                <a:solidFill>
                  <a:srgbClr val="002060"/>
                </a:solidFill>
                <a:latin typeface="+mn-lt"/>
                <a:cs typeface="+mn-cs"/>
              </a:rPr>
              <a:t>          + 8,67=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-150" dirty="0" smtClean="0">
                <a:solidFill>
                  <a:srgbClr val="002060"/>
                </a:solidFill>
                <a:latin typeface="+mn-lt"/>
                <a:cs typeface="+mn-cs"/>
              </a:rPr>
              <a:t>          ∙ </a:t>
            </a:r>
            <a:r>
              <a:rPr lang="ru-RU" sz="4000" b="1" spc="-150" dirty="0">
                <a:solidFill>
                  <a:srgbClr val="002060"/>
                </a:solidFill>
                <a:latin typeface="+mn-lt"/>
                <a:cs typeface="+mn-cs"/>
              </a:rPr>
              <a:t>100 =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0438" y="85725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 3</a:t>
            </a:r>
            <a:r>
              <a:rPr lang="ru-RU" sz="4000" b="1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4000" b="1">
                <a:latin typeface="Calibri" pitchFamily="34" charset="0"/>
              </a:rPr>
              <a:t>-</a:t>
            </a:r>
            <a:r>
              <a:rPr lang="ru-RU" sz="4000" b="1">
                <a:solidFill>
                  <a:srgbClr val="7030A0"/>
                </a:solidFill>
                <a:latin typeface="Calibri" pitchFamily="34" charset="0"/>
              </a:rPr>
              <a:t>        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Л</a:t>
            </a:r>
            <a:endParaRPr lang="ru-RU" sz="40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43313" y="1571625"/>
            <a:ext cx="2214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0,9 -    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А</a:t>
            </a:r>
            <a:endParaRPr lang="ru-RU" sz="4000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43313" y="2643188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17,67 -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В</a:t>
            </a:r>
            <a:endParaRPr lang="ru-RU" sz="4000" b="1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86188" y="3429000"/>
            <a:ext cx="185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1767 </a:t>
            </a:r>
            <a:r>
              <a:rPr lang="ru-RU" sz="4000" b="1">
                <a:latin typeface="Calibri" pitchFamily="34" charset="0"/>
              </a:rPr>
              <a:t>-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2143125"/>
            <a:ext cx="242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ru-RU" sz="4000" b="1">
                <a:latin typeface="Calibri" pitchFamily="34" charset="0"/>
              </a:rPr>
              <a:t>9    -     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У</a:t>
            </a:r>
            <a:endParaRPr lang="ru-RU" sz="4000" b="1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3001" y="4429125"/>
            <a:ext cx="4214818" cy="101600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Calibri" pitchFamily="34" charset="0"/>
              </a:rPr>
              <a:t>Яблоновка</a:t>
            </a: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12" name="Freeform 4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4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813" y="714375"/>
            <a:ext cx="3000375" cy="494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dirty="0">
                <a:solidFill>
                  <a:srgbClr val="002060"/>
                </a:solidFill>
                <a:latin typeface="+mn-lt"/>
                <a:cs typeface="+mn-cs"/>
              </a:rPr>
              <a:t>0,11∙ 100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dirty="0">
                <a:solidFill>
                  <a:srgbClr val="002060"/>
                </a:solidFill>
                <a:latin typeface="+mn-lt"/>
                <a:cs typeface="+mn-cs"/>
              </a:rPr>
              <a:t>16,6 </a:t>
            </a:r>
            <a:r>
              <a:rPr lang="ru-RU" sz="4500" b="1" spc="-150" dirty="0">
                <a:solidFill>
                  <a:srgbClr val="002060"/>
                </a:solidFill>
                <a:latin typeface="+mn-lt"/>
                <a:cs typeface="+mn-cs"/>
              </a:rPr>
              <a:t>: 0,01 =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lain" startAt="250"/>
              <a:defRPr/>
            </a:pPr>
            <a:r>
              <a:rPr lang="ru-RU" sz="4500" b="1" spc="-150" dirty="0">
                <a:solidFill>
                  <a:srgbClr val="002060"/>
                </a:solidFill>
                <a:latin typeface="+mn-lt"/>
                <a:cs typeface="+mn-cs"/>
              </a:rPr>
              <a:t>: 100     =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spc="-150" dirty="0">
                <a:solidFill>
                  <a:srgbClr val="002060"/>
                </a:solidFill>
                <a:latin typeface="+mn-lt"/>
                <a:cs typeface="+mn-cs"/>
              </a:rPr>
              <a:t>0,12 · 100   =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spc="-150" dirty="0">
                <a:solidFill>
                  <a:srgbClr val="002060"/>
                </a:solidFill>
                <a:latin typeface="+mn-lt"/>
                <a:cs typeface="+mn-cs"/>
              </a:rPr>
              <a:t>0,3  : 0,01   =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spc="-150" dirty="0">
                <a:solidFill>
                  <a:srgbClr val="002060"/>
                </a:solidFill>
                <a:latin typeface="+mn-lt"/>
                <a:cs typeface="+mn-cs"/>
              </a:rPr>
              <a:t>  4   · 1000  =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spc="-150" dirty="0">
                <a:solidFill>
                  <a:srgbClr val="002060"/>
                </a:solidFill>
                <a:latin typeface="+mn-lt"/>
                <a:cs typeface="+mn-cs"/>
              </a:rPr>
              <a:t>0,9  · 100   =</a:t>
            </a:r>
            <a:endParaRPr lang="ru-RU" sz="4500" b="1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14750" y="857250"/>
            <a:ext cx="178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11</a:t>
            </a:r>
            <a:r>
              <a:rPr lang="ru-RU" sz="3600" b="1">
                <a:latin typeface="Calibri" pitchFamily="34" charset="0"/>
              </a:rPr>
              <a:t> -     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З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57625" y="1571625"/>
            <a:ext cx="178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1660 -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Е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86188" y="228600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2,5 -    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57625" y="2928938"/>
            <a:ext cx="178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12 -     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Ь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9063" y="3643313"/>
            <a:ext cx="1857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30-</a:t>
            </a: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     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29063" y="4286250"/>
            <a:ext cx="192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4000- 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0" y="4929188"/>
            <a:ext cx="1857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90 -    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Н</a:t>
            </a:r>
          </a:p>
        </p:txBody>
      </p:sp>
      <p:pic>
        <p:nvPicPr>
          <p:cNvPr id="11" name="Рисунок 10" descr="http://f.mypage.ru/12bb99b2171627e4fe73051a835a8084_69346b8858b564bc8047c4fbc2b73c1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7" y="866775"/>
            <a:ext cx="3428996" cy="456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4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4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4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71538" y="5500702"/>
            <a:ext cx="550072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РОВНОЕ</a:t>
            </a:r>
            <a:endParaRPr lang="ru-RU" sz="6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5214938" y="642938"/>
            <a:ext cx="37147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800" b="1" dirty="0">
                <a:latin typeface="Calibri" pitchFamily="34" charset="0"/>
              </a:rPr>
              <a:t>Арбуз содержит 90% воды. Сколько </a:t>
            </a:r>
            <a:r>
              <a:rPr lang="ru-RU" sz="4400" b="1" dirty="0" smtClean="0">
                <a:latin typeface="Calibri" pitchFamily="34" charset="0"/>
              </a:rPr>
              <a:t>содержится</a:t>
            </a:r>
            <a:r>
              <a:rPr lang="ru-RU" sz="4800" b="1" dirty="0" smtClean="0">
                <a:latin typeface="Calibri" pitchFamily="34" charset="0"/>
              </a:rPr>
              <a:t> </a:t>
            </a:r>
            <a:r>
              <a:rPr lang="ru-RU" sz="4800" b="1" dirty="0">
                <a:latin typeface="Calibri" pitchFamily="34" charset="0"/>
              </a:rPr>
              <a:t>воды </a:t>
            </a:r>
            <a:r>
              <a:rPr lang="ru-RU" sz="4800" b="1" dirty="0" smtClean="0">
                <a:latin typeface="Calibri" pitchFamily="34" charset="0"/>
              </a:rPr>
              <a:t>в трёх  килограммовом арбузе?</a:t>
            </a:r>
            <a:endParaRPr lang="ru-RU" sz="48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1357313"/>
            <a:ext cx="4143375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150" dirty="0">
                <a:solidFill>
                  <a:srgbClr val="FF0000"/>
                </a:solidFill>
                <a:latin typeface="+mn-lt"/>
                <a:cs typeface="+mn-cs"/>
              </a:rPr>
              <a:t>3 : 100 = 0,03(кг) сост. 1%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-150" dirty="0">
                <a:solidFill>
                  <a:srgbClr val="FF0000"/>
                </a:solidFill>
                <a:latin typeface="+mn-lt"/>
                <a:cs typeface="+mn-cs"/>
              </a:rPr>
              <a:t>0,03 · 90 = 2,7(кг) сост. вода</a:t>
            </a:r>
          </a:p>
        </p:txBody>
      </p:sp>
      <p:pic>
        <p:nvPicPr>
          <p:cNvPr id="2" name="Рисунок 1" descr="http://i.i.ua/photo/images/pic/7/2/1350727_a19a92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57250"/>
            <a:ext cx="492918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7" name="Freeform 4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Freeform 4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85750" y="428624"/>
            <a:ext cx="5286375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alibri" pitchFamily="34" charset="0"/>
              </a:rPr>
              <a:t>Свежие овощи в рационе человека должны быть- это огромная польза для здоровья, фигуры, состояния сосудов и кожи.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Суточная доза – порядка 600 граммов. На долю картофеля  должно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приходить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не более 200 граммов. Какой процент составляет картофель?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63" y="2000250"/>
            <a:ext cx="314325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-300" dirty="0">
                <a:solidFill>
                  <a:srgbClr val="663300"/>
                </a:solidFill>
                <a:latin typeface="+mn-lt"/>
                <a:cs typeface="+mn-cs"/>
              </a:rPr>
              <a:t>Решение: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4000" spc="-300" dirty="0">
                <a:solidFill>
                  <a:srgbClr val="663300"/>
                </a:solidFill>
                <a:latin typeface="+mn-lt"/>
                <a:cs typeface="+mn-cs"/>
              </a:rPr>
              <a:t>200 :600 ≈ 0,33 </a:t>
            </a:r>
            <a:r>
              <a:rPr lang="ru-RU" sz="3600" spc="-300" dirty="0">
                <a:solidFill>
                  <a:srgbClr val="663300"/>
                </a:solidFill>
                <a:latin typeface="+mn-lt"/>
                <a:cs typeface="+mn-cs"/>
              </a:rPr>
              <a:t>сост.  картофель</a:t>
            </a:r>
            <a:endParaRPr lang="ru-RU" sz="4000" spc="-300" dirty="0">
              <a:solidFill>
                <a:srgbClr val="6633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4000" spc="-300" dirty="0">
                <a:solidFill>
                  <a:srgbClr val="663300"/>
                </a:solidFill>
                <a:latin typeface="+mn-lt"/>
                <a:cs typeface="+mn-cs"/>
              </a:rPr>
              <a:t>0,33·100≈ 33% картофеля</a:t>
            </a:r>
          </a:p>
        </p:txBody>
      </p:sp>
      <p:pic>
        <p:nvPicPr>
          <p:cNvPr id="5" name="Рисунок 4" descr="http://im4-tub.yandex.net/i?id=91447794-15-2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928688"/>
            <a:ext cx="32861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7" name="Freeform 4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Freeform 4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cxnSp>
        <p:nvCxnSpPr>
          <p:cNvPr id="17" name="Прямая соединительная линия 16"/>
          <p:cNvCxnSpPr/>
          <p:nvPr/>
        </p:nvCxnSpPr>
        <p:spPr>
          <a:xfrm>
            <a:off x="3857620" y="5715016"/>
            <a:ext cx="4286280" cy="1588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72066" y="57150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 г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5092961" y="5622683"/>
            <a:ext cx="386838" cy="1588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571470" y="5643578"/>
            <a:ext cx="429422" cy="794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62" name="Text Box 334"/>
          <p:cNvSpPr txBox="1">
            <a:spLocks noChangeArrowheads="1"/>
          </p:cNvSpPr>
          <p:nvPr/>
        </p:nvSpPr>
        <p:spPr bwMode="auto">
          <a:xfrm>
            <a:off x="685800" y="4662488"/>
            <a:ext cx="2209800" cy="14335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2DD7FF"/>
            </a:extrusionClr>
          </a:sp3d>
        </p:spPr>
        <p:txBody>
          <a:bodyPr>
            <a:spAutoFit/>
            <a:flatTx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+mn-cs"/>
              </a:rPr>
              <a:t>C</a:t>
            </a:r>
            <a:endParaRPr lang="ru-RU" sz="88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6200" y="214290"/>
            <a:ext cx="8886825" cy="2308324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Calibri" pitchFamily="34" charset="0"/>
              </a:rPr>
              <a:t>Домашнее задание.   /карточки/</a:t>
            </a:r>
          </a:p>
          <a:p>
            <a:r>
              <a:rPr lang="ru-RU" sz="2400" b="1" dirty="0" smtClean="0">
                <a:latin typeface="Calibri" pitchFamily="34" charset="0"/>
              </a:rPr>
              <a:t>В 100 </a:t>
            </a:r>
            <a:r>
              <a:rPr lang="ru-RU" sz="2400" b="1" dirty="0">
                <a:latin typeface="Calibri" pitchFamily="34" charset="0"/>
              </a:rPr>
              <a:t>г черной смородины содержится примерно 250 мг витамина С (1мг=0,001г). Определи содержание витамина С в граммах на 1 кг черной смородины. Сколько суточных доз витамина С для взрослого человека заменяет 1 кг </a:t>
            </a:r>
            <a:endParaRPr lang="ru-RU" sz="2400" b="1" dirty="0" smtClean="0">
              <a:latin typeface="Calibri" pitchFamily="34" charset="0"/>
            </a:endParaRPr>
          </a:p>
          <a:p>
            <a:r>
              <a:rPr lang="ru-RU" sz="2400" b="1" dirty="0" smtClean="0">
                <a:latin typeface="Calibri" pitchFamily="34" charset="0"/>
              </a:rPr>
              <a:t>черной </a:t>
            </a:r>
            <a:r>
              <a:rPr lang="ru-RU" sz="2400" b="1" dirty="0">
                <a:latin typeface="Calibri" pitchFamily="34" charset="0"/>
              </a:rPr>
              <a:t>смородины, </a:t>
            </a:r>
            <a:r>
              <a:rPr lang="ru-RU" sz="2400" b="1" dirty="0" smtClean="0">
                <a:latin typeface="Calibri" pitchFamily="34" charset="0"/>
              </a:rPr>
              <a:t>если </a:t>
            </a:r>
            <a:r>
              <a:rPr lang="ru-RU" sz="2400" b="1" dirty="0">
                <a:latin typeface="Calibri" pitchFamily="34" charset="0"/>
              </a:rPr>
              <a:t>1 суточная доза составляет 0,05 г?</a:t>
            </a:r>
          </a:p>
        </p:txBody>
      </p:sp>
      <p:grpSp>
        <p:nvGrpSpPr>
          <p:cNvPr id="9221" name="Group 17"/>
          <p:cNvGrpSpPr>
            <a:grpSpLocks/>
          </p:cNvGrpSpPr>
          <p:nvPr/>
        </p:nvGrpSpPr>
        <p:grpSpPr bwMode="auto">
          <a:xfrm>
            <a:off x="4038600" y="3124200"/>
            <a:ext cx="2400300" cy="2735263"/>
            <a:chOff x="2736" y="1968"/>
            <a:chExt cx="1512" cy="1723"/>
          </a:xfrm>
        </p:grpSpPr>
        <p:sp>
          <p:nvSpPr>
            <p:cNvPr id="9590" name="Freeform 18"/>
            <p:cNvSpPr>
              <a:spLocks/>
            </p:cNvSpPr>
            <p:nvPr/>
          </p:nvSpPr>
          <p:spPr bwMode="auto">
            <a:xfrm rot="-2195918" flipH="1" flipV="1">
              <a:off x="2736" y="2736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591" name="Freeform 19"/>
            <p:cNvSpPr>
              <a:spLocks/>
            </p:cNvSpPr>
            <p:nvPr/>
          </p:nvSpPr>
          <p:spPr bwMode="auto">
            <a:xfrm rot="-6210861" flipH="1" flipV="1">
              <a:off x="3240" y="2856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592" name="Freeform 20"/>
            <p:cNvSpPr>
              <a:spLocks/>
            </p:cNvSpPr>
            <p:nvPr/>
          </p:nvSpPr>
          <p:spPr bwMode="auto">
            <a:xfrm>
              <a:off x="2880" y="2304"/>
              <a:ext cx="1104" cy="1160"/>
            </a:xfrm>
            <a:custGeom>
              <a:avLst/>
              <a:gdLst>
                <a:gd name="T0" fmla="*/ 1104 w 1104"/>
                <a:gd name="T1" fmla="*/ 0 h 1160"/>
                <a:gd name="T2" fmla="*/ 768 w 1104"/>
                <a:gd name="T3" fmla="*/ 96 h 1160"/>
                <a:gd name="T4" fmla="*/ 576 w 1104"/>
                <a:gd name="T5" fmla="*/ 384 h 1160"/>
                <a:gd name="T6" fmla="*/ 384 w 1104"/>
                <a:gd name="T7" fmla="*/ 816 h 1160"/>
                <a:gd name="T8" fmla="*/ 192 w 1104"/>
                <a:gd name="T9" fmla="*/ 1104 h 1160"/>
                <a:gd name="T10" fmla="*/ 0 w 1104"/>
                <a:gd name="T11" fmla="*/ 1152 h 1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4"/>
                <a:gd name="T19" fmla="*/ 0 h 1160"/>
                <a:gd name="T20" fmla="*/ 1104 w 1104"/>
                <a:gd name="T21" fmla="*/ 1160 h 1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4" h="1160">
                  <a:moveTo>
                    <a:pt x="1104" y="0"/>
                  </a:moveTo>
                  <a:cubicBezTo>
                    <a:pt x="980" y="16"/>
                    <a:pt x="856" y="32"/>
                    <a:pt x="768" y="96"/>
                  </a:cubicBezTo>
                  <a:cubicBezTo>
                    <a:pt x="680" y="160"/>
                    <a:pt x="640" y="264"/>
                    <a:pt x="576" y="384"/>
                  </a:cubicBezTo>
                  <a:cubicBezTo>
                    <a:pt x="512" y="504"/>
                    <a:pt x="448" y="696"/>
                    <a:pt x="384" y="816"/>
                  </a:cubicBezTo>
                  <a:cubicBezTo>
                    <a:pt x="320" y="936"/>
                    <a:pt x="256" y="1048"/>
                    <a:pt x="192" y="1104"/>
                  </a:cubicBezTo>
                  <a:cubicBezTo>
                    <a:pt x="128" y="1160"/>
                    <a:pt x="64" y="1156"/>
                    <a:pt x="0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593" name="Group 21"/>
            <p:cNvGrpSpPr>
              <a:grpSpLocks/>
            </p:cNvGrpSpPr>
            <p:nvPr/>
          </p:nvGrpSpPr>
          <p:grpSpPr bwMode="auto">
            <a:xfrm>
              <a:off x="3168" y="2688"/>
              <a:ext cx="288" cy="192"/>
              <a:chOff x="3120" y="2688"/>
              <a:chExt cx="288" cy="192"/>
            </a:xfrm>
          </p:grpSpPr>
          <p:sp>
            <p:nvSpPr>
              <p:cNvPr id="9628" name="Oval 2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29" name="Line 2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94" name="Group 24"/>
            <p:cNvGrpSpPr>
              <a:grpSpLocks/>
            </p:cNvGrpSpPr>
            <p:nvPr/>
          </p:nvGrpSpPr>
          <p:grpSpPr bwMode="auto">
            <a:xfrm rot="1513970">
              <a:off x="3190" y="2356"/>
              <a:ext cx="321" cy="229"/>
              <a:chOff x="3120" y="2688"/>
              <a:chExt cx="288" cy="192"/>
            </a:xfrm>
          </p:grpSpPr>
          <p:sp>
            <p:nvSpPr>
              <p:cNvPr id="9626" name="Oval 25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27" name="Line 26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95" name="Group 27"/>
            <p:cNvGrpSpPr>
              <a:grpSpLocks/>
            </p:cNvGrpSpPr>
            <p:nvPr/>
          </p:nvGrpSpPr>
          <p:grpSpPr bwMode="auto">
            <a:xfrm rot="643732">
              <a:off x="2880" y="3312"/>
              <a:ext cx="192" cy="144"/>
              <a:chOff x="3120" y="2688"/>
              <a:chExt cx="288" cy="192"/>
            </a:xfrm>
          </p:grpSpPr>
          <p:sp>
            <p:nvSpPr>
              <p:cNvPr id="9624" name="Oval 28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25" name="Line 29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96" name="Group 30"/>
            <p:cNvGrpSpPr>
              <a:grpSpLocks/>
            </p:cNvGrpSpPr>
            <p:nvPr/>
          </p:nvGrpSpPr>
          <p:grpSpPr bwMode="auto">
            <a:xfrm>
              <a:off x="2832" y="3456"/>
              <a:ext cx="192" cy="144"/>
              <a:chOff x="3120" y="2688"/>
              <a:chExt cx="288" cy="192"/>
            </a:xfrm>
          </p:grpSpPr>
          <p:sp>
            <p:nvSpPr>
              <p:cNvPr id="9622" name="Oval 31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23" name="Line 32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97" name="Group 33"/>
            <p:cNvGrpSpPr>
              <a:grpSpLocks/>
            </p:cNvGrpSpPr>
            <p:nvPr/>
          </p:nvGrpSpPr>
          <p:grpSpPr bwMode="auto">
            <a:xfrm flipH="1">
              <a:off x="3360" y="2928"/>
              <a:ext cx="288" cy="192"/>
              <a:chOff x="3120" y="2688"/>
              <a:chExt cx="288" cy="192"/>
            </a:xfrm>
          </p:grpSpPr>
          <p:sp>
            <p:nvSpPr>
              <p:cNvPr id="9620" name="Oval 34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21" name="Line 35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98" name="Group 36"/>
            <p:cNvGrpSpPr>
              <a:grpSpLocks/>
            </p:cNvGrpSpPr>
            <p:nvPr/>
          </p:nvGrpSpPr>
          <p:grpSpPr bwMode="auto">
            <a:xfrm flipH="1">
              <a:off x="3168" y="3168"/>
              <a:ext cx="288" cy="192"/>
              <a:chOff x="3120" y="2688"/>
              <a:chExt cx="288" cy="192"/>
            </a:xfrm>
          </p:grpSpPr>
          <p:sp>
            <p:nvSpPr>
              <p:cNvPr id="9618" name="Oval 37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19" name="Line 38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99" name="Group 39"/>
            <p:cNvGrpSpPr>
              <a:grpSpLocks/>
            </p:cNvGrpSpPr>
            <p:nvPr/>
          </p:nvGrpSpPr>
          <p:grpSpPr bwMode="auto">
            <a:xfrm rot="2952321" flipH="1">
              <a:off x="3095" y="3289"/>
              <a:ext cx="193" cy="143"/>
              <a:chOff x="3120" y="2688"/>
              <a:chExt cx="288" cy="192"/>
            </a:xfrm>
          </p:grpSpPr>
          <p:sp>
            <p:nvSpPr>
              <p:cNvPr id="9616" name="Oval 40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17" name="Line 41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600" name="Group 42"/>
            <p:cNvGrpSpPr>
              <a:grpSpLocks/>
            </p:cNvGrpSpPr>
            <p:nvPr/>
          </p:nvGrpSpPr>
          <p:grpSpPr bwMode="auto">
            <a:xfrm rot="4092680" flipH="1">
              <a:off x="2884" y="3496"/>
              <a:ext cx="228" cy="161"/>
              <a:chOff x="3120" y="2688"/>
              <a:chExt cx="288" cy="192"/>
            </a:xfrm>
          </p:grpSpPr>
          <p:sp>
            <p:nvSpPr>
              <p:cNvPr id="9614" name="Oval 43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15" name="Line 44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601" name="Group 45"/>
            <p:cNvGrpSpPr>
              <a:grpSpLocks/>
            </p:cNvGrpSpPr>
            <p:nvPr/>
          </p:nvGrpSpPr>
          <p:grpSpPr bwMode="auto">
            <a:xfrm rot="643732">
              <a:off x="2928" y="3120"/>
              <a:ext cx="288" cy="192"/>
              <a:chOff x="3120" y="2688"/>
              <a:chExt cx="288" cy="192"/>
            </a:xfrm>
          </p:grpSpPr>
          <p:sp>
            <p:nvSpPr>
              <p:cNvPr id="9612" name="Oval 4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13" name="Line 4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602" name="Group 48"/>
            <p:cNvGrpSpPr>
              <a:grpSpLocks/>
            </p:cNvGrpSpPr>
            <p:nvPr/>
          </p:nvGrpSpPr>
          <p:grpSpPr bwMode="auto">
            <a:xfrm rot="1863947" flipH="1">
              <a:off x="3024" y="3456"/>
              <a:ext cx="193" cy="143"/>
              <a:chOff x="3120" y="2688"/>
              <a:chExt cx="288" cy="192"/>
            </a:xfrm>
          </p:grpSpPr>
          <p:sp>
            <p:nvSpPr>
              <p:cNvPr id="9610" name="Oval 49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11" name="Line 50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603" name="Group 51"/>
            <p:cNvGrpSpPr>
              <a:grpSpLocks/>
            </p:cNvGrpSpPr>
            <p:nvPr/>
          </p:nvGrpSpPr>
          <p:grpSpPr bwMode="auto">
            <a:xfrm flipH="1">
              <a:off x="3456" y="2592"/>
              <a:ext cx="384" cy="240"/>
              <a:chOff x="3120" y="2688"/>
              <a:chExt cx="288" cy="192"/>
            </a:xfrm>
          </p:grpSpPr>
          <p:sp>
            <p:nvSpPr>
              <p:cNvPr id="9608" name="Oval 5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09" name="Line 5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604" name="Freeform 54"/>
            <p:cNvSpPr>
              <a:spLocks/>
            </p:cNvSpPr>
            <p:nvPr/>
          </p:nvSpPr>
          <p:spPr bwMode="auto">
            <a:xfrm rot="10800000">
              <a:off x="3168" y="1968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605" name="Group 55"/>
            <p:cNvGrpSpPr>
              <a:grpSpLocks/>
            </p:cNvGrpSpPr>
            <p:nvPr/>
          </p:nvGrpSpPr>
          <p:grpSpPr bwMode="auto">
            <a:xfrm rot="993773" flipH="1">
              <a:off x="3792" y="2400"/>
              <a:ext cx="456" cy="312"/>
              <a:chOff x="3120" y="2688"/>
              <a:chExt cx="288" cy="192"/>
            </a:xfrm>
          </p:grpSpPr>
          <p:sp>
            <p:nvSpPr>
              <p:cNvPr id="9606" name="Oval 5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607" name="Line 5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22" name="Group 58"/>
          <p:cNvGrpSpPr>
            <a:grpSpLocks/>
          </p:cNvGrpSpPr>
          <p:nvPr/>
        </p:nvGrpSpPr>
        <p:grpSpPr bwMode="auto">
          <a:xfrm>
            <a:off x="6000760" y="1357298"/>
            <a:ext cx="3543300" cy="5334000"/>
            <a:chOff x="3792" y="816"/>
            <a:chExt cx="2232" cy="3360"/>
          </a:xfrm>
        </p:grpSpPr>
        <p:sp>
          <p:nvSpPr>
            <p:cNvPr id="9471" name="Freeform 59"/>
            <p:cNvSpPr>
              <a:spLocks/>
            </p:cNvSpPr>
            <p:nvPr/>
          </p:nvSpPr>
          <p:spPr bwMode="auto">
            <a:xfrm rot="2195918" flipV="1">
              <a:off x="4680" y="2400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472" name="Freeform 60"/>
            <p:cNvSpPr>
              <a:spLocks/>
            </p:cNvSpPr>
            <p:nvPr/>
          </p:nvSpPr>
          <p:spPr bwMode="auto">
            <a:xfrm rot="6210861" flipV="1">
              <a:off x="4176" y="2520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473" name="Freeform 61"/>
            <p:cNvSpPr>
              <a:spLocks/>
            </p:cNvSpPr>
            <p:nvPr/>
          </p:nvSpPr>
          <p:spPr bwMode="auto">
            <a:xfrm flipH="1">
              <a:off x="4152" y="1968"/>
              <a:ext cx="1104" cy="1160"/>
            </a:xfrm>
            <a:custGeom>
              <a:avLst/>
              <a:gdLst>
                <a:gd name="T0" fmla="*/ 1104 w 1104"/>
                <a:gd name="T1" fmla="*/ 0 h 1160"/>
                <a:gd name="T2" fmla="*/ 768 w 1104"/>
                <a:gd name="T3" fmla="*/ 96 h 1160"/>
                <a:gd name="T4" fmla="*/ 576 w 1104"/>
                <a:gd name="T5" fmla="*/ 384 h 1160"/>
                <a:gd name="T6" fmla="*/ 384 w 1104"/>
                <a:gd name="T7" fmla="*/ 816 h 1160"/>
                <a:gd name="T8" fmla="*/ 192 w 1104"/>
                <a:gd name="T9" fmla="*/ 1104 h 1160"/>
                <a:gd name="T10" fmla="*/ 0 w 1104"/>
                <a:gd name="T11" fmla="*/ 1152 h 1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4"/>
                <a:gd name="T19" fmla="*/ 0 h 1160"/>
                <a:gd name="T20" fmla="*/ 1104 w 1104"/>
                <a:gd name="T21" fmla="*/ 1160 h 1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4" h="1160">
                  <a:moveTo>
                    <a:pt x="1104" y="0"/>
                  </a:moveTo>
                  <a:cubicBezTo>
                    <a:pt x="980" y="16"/>
                    <a:pt x="856" y="32"/>
                    <a:pt x="768" y="96"/>
                  </a:cubicBezTo>
                  <a:cubicBezTo>
                    <a:pt x="680" y="160"/>
                    <a:pt x="640" y="264"/>
                    <a:pt x="576" y="384"/>
                  </a:cubicBezTo>
                  <a:cubicBezTo>
                    <a:pt x="512" y="504"/>
                    <a:pt x="448" y="696"/>
                    <a:pt x="384" y="816"/>
                  </a:cubicBezTo>
                  <a:cubicBezTo>
                    <a:pt x="320" y="936"/>
                    <a:pt x="256" y="1048"/>
                    <a:pt x="192" y="1104"/>
                  </a:cubicBezTo>
                  <a:cubicBezTo>
                    <a:pt x="128" y="1160"/>
                    <a:pt x="64" y="1156"/>
                    <a:pt x="0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474" name="Group 62"/>
            <p:cNvGrpSpPr>
              <a:grpSpLocks/>
            </p:cNvGrpSpPr>
            <p:nvPr/>
          </p:nvGrpSpPr>
          <p:grpSpPr bwMode="auto">
            <a:xfrm flipH="1">
              <a:off x="4680" y="2352"/>
              <a:ext cx="288" cy="192"/>
              <a:chOff x="3120" y="2688"/>
              <a:chExt cx="288" cy="192"/>
            </a:xfrm>
          </p:grpSpPr>
          <p:sp>
            <p:nvSpPr>
              <p:cNvPr id="9588" name="Oval 63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89" name="Line 64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75" name="Group 65"/>
            <p:cNvGrpSpPr>
              <a:grpSpLocks/>
            </p:cNvGrpSpPr>
            <p:nvPr/>
          </p:nvGrpSpPr>
          <p:grpSpPr bwMode="auto">
            <a:xfrm rot="20086030" flipH="1">
              <a:off x="4625" y="2020"/>
              <a:ext cx="321" cy="229"/>
              <a:chOff x="3120" y="2688"/>
              <a:chExt cx="288" cy="192"/>
            </a:xfrm>
          </p:grpSpPr>
          <p:sp>
            <p:nvSpPr>
              <p:cNvPr id="9586" name="Oval 6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87" name="Line 6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76" name="Group 68"/>
            <p:cNvGrpSpPr>
              <a:grpSpLocks/>
            </p:cNvGrpSpPr>
            <p:nvPr/>
          </p:nvGrpSpPr>
          <p:grpSpPr bwMode="auto">
            <a:xfrm rot="20956268" flipH="1">
              <a:off x="5064" y="2976"/>
              <a:ext cx="192" cy="144"/>
              <a:chOff x="3120" y="2688"/>
              <a:chExt cx="288" cy="192"/>
            </a:xfrm>
          </p:grpSpPr>
          <p:sp>
            <p:nvSpPr>
              <p:cNvPr id="9584" name="Oval 69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85" name="Line 70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77" name="Group 71"/>
            <p:cNvGrpSpPr>
              <a:grpSpLocks/>
            </p:cNvGrpSpPr>
            <p:nvPr/>
          </p:nvGrpSpPr>
          <p:grpSpPr bwMode="auto">
            <a:xfrm flipH="1">
              <a:off x="5112" y="3120"/>
              <a:ext cx="192" cy="144"/>
              <a:chOff x="3120" y="2688"/>
              <a:chExt cx="288" cy="192"/>
            </a:xfrm>
          </p:grpSpPr>
          <p:sp>
            <p:nvSpPr>
              <p:cNvPr id="9582" name="Oval 7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83" name="Line 7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78" name="Group 74"/>
            <p:cNvGrpSpPr>
              <a:grpSpLocks/>
            </p:cNvGrpSpPr>
            <p:nvPr/>
          </p:nvGrpSpPr>
          <p:grpSpPr bwMode="auto">
            <a:xfrm>
              <a:off x="4488" y="2592"/>
              <a:ext cx="288" cy="192"/>
              <a:chOff x="3120" y="2688"/>
              <a:chExt cx="288" cy="192"/>
            </a:xfrm>
          </p:grpSpPr>
          <p:sp>
            <p:nvSpPr>
              <p:cNvPr id="9580" name="Oval 75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81" name="Line 76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79" name="Group 77"/>
            <p:cNvGrpSpPr>
              <a:grpSpLocks/>
            </p:cNvGrpSpPr>
            <p:nvPr/>
          </p:nvGrpSpPr>
          <p:grpSpPr bwMode="auto">
            <a:xfrm>
              <a:off x="4680" y="2832"/>
              <a:ext cx="288" cy="192"/>
              <a:chOff x="3120" y="2688"/>
              <a:chExt cx="288" cy="192"/>
            </a:xfrm>
          </p:grpSpPr>
          <p:sp>
            <p:nvSpPr>
              <p:cNvPr id="9578" name="Oval 78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79" name="Line 79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80" name="Group 80"/>
            <p:cNvGrpSpPr>
              <a:grpSpLocks/>
            </p:cNvGrpSpPr>
            <p:nvPr/>
          </p:nvGrpSpPr>
          <p:grpSpPr bwMode="auto">
            <a:xfrm rot="-2952321">
              <a:off x="4848" y="2953"/>
              <a:ext cx="193" cy="143"/>
              <a:chOff x="3120" y="2688"/>
              <a:chExt cx="288" cy="192"/>
            </a:xfrm>
          </p:grpSpPr>
          <p:sp>
            <p:nvSpPr>
              <p:cNvPr id="9576" name="Oval 81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77" name="Line 82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81" name="Group 83"/>
            <p:cNvGrpSpPr>
              <a:grpSpLocks/>
            </p:cNvGrpSpPr>
            <p:nvPr/>
          </p:nvGrpSpPr>
          <p:grpSpPr bwMode="auto">
            <a:xfrm rot="-4092680">
              <a:off x="5025" y="3160"/>
              <a:ext cx="228" cy="161"/>
              <a:chOff x="3120" y="2688"/>
              <a:chExt cx="288" cy="192"/>
            </a:xfrm>
          </p:grpSpPr>
          <p:sp>
            <p:nvSpPr>
              <p:cNvPr id="9574" name="Oval 84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75" name="Line 85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82" name="Group 86"/>
            <p:cNvGrpSpPr>
              <a:grpSpLocks/>
            </p:cNvGrpSpPr>
            <p:nvPr/>
          </p:nvGrpSpPr>
          <p:grpSpPr bwMode="auto">
            <a:xfrm rot="20956268" flipH="1">
              <a:off x="4920" y="2784"/>
              <a:ext cx="288" cy="192"/>
              <a:chOff x="3120" y="2688"/>
              <a:chExt cx="288" cy="192"/>
            </a:xfrm>
          </p:grpSpPr>
          <p:sp>
            <p:nvSpPr>
              <p:cNvPr id="9572" name="Oval 87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73" name="Line 88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83" name="Group 89"/>
            <p:cNvGrpSpPr>
              <a:grpSpLocks/>
            </p:cNvGrpSpPr>
            <p:nvPr/>
          </p:nvGrpSpPr>
          <p:grpSpPr bwMode="auto">
            <a:xfrm rot="-1863947">
              <a:off x="4919" y="3120"/>
              <a:ext cx="193" cy="143"/>
              <a:chOff x="3120" y="2688"/>
              <a:chExt cx="288" cy="192"/>
            </a:xfrm>
          </p:grpSpPr>
          <p:sp>
            <p:nvSpPr>
              <p:cNvPr id="9570" name="Oval 90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71" name="Line 91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84" name="Group 92"/>
            <p:cNvGrpSpPr>
              <a:grpSpLocks/>
            </p:cNvGrpSpPr>
            <p:nvPr/>
          </p:nvGrpSpPr>
          <p:grpSpPr bwMode="auto">
            <a:xfrm>
              <a:off x="4296" y="2256"/>
              <a:ext cx="384" cy="240"/>
              <a:chOff x="3120" y="2688"/>
              <a:chExt cx="288" cy="192"/>
            </a:xfrm>
          </p:grpSpPr>
          <p:sp>
            <p:nvSpPr>
              <p:cNvPr id="9568" name="Oval 93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69" name="Line 94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85" name="Freeform 95"/>
            <p:cNvSpPr>
              <a:spLocks/>
            </p:cNvSpPr>
            <p:nvPr/>
          </p:nvSpPr>
          <p:spPr bwMode="auto">
            <a:xfrm rot="10800000" flipH="1">
              <a:off x="4248" y="1632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486" name="Group 96"/>
            <p:cNvGrpSpPr>
              <a:grpSpLocks/>
            </p:cNvGrpSpPr>
            <p:nvPr/>
          </p:nvGrpSpPr>
          <p:grpSpPr bwMode="auto">
            <a:xfrm flipH="1">
              <a:off x="3792" y="2880"/>
              <a:ext cx="960" cy="1296"/>
              <a:chOff x="2736" y="1968"/>
              <a:chExt cx="1512" cy="1723"/>
            </a:xfrm>
          </p:grpSpPr>
          <p:sp>
            <p:nvSpPr>
              <p:cNvPr id="9528" name="Freeform 97"/>
              <p:cNvSpPr>
                <a:spLocks/>
              </p:cNvSpPr>
              <p:nvPr/>
            </p:nvSpPr>
            <p:spPr bwMode="auto">
              <a:xfrm rot="-2195918" flipH="1" flipV="1">
                <a:off x="2736" y="273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29" name="Freeform 98"/>
              <p:cNvSpPr>
                <a:spLocks/>
              </p:cNvSpPr>
              <p:nvPr/>
            </p:nvSpPr>
            <p:spPr bwMode="auto">
              <a:xfrm rot="-6210861" flipH="1" flipV="1">
                <a:off x="3240" y="285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530" name="Freeform 99"/>
              <p:cNvSpPr>
                <a:spLocks/>
              </p:cNvSpPr>
              <p:nvPr/>
            </p:nvSpPr>
            <p:spPr bwMode="auto">
              <a:xfrm>
                <a:off x="2880" y="2304"/>
                <a:ext cx="1104" cy="1160"/>
              </a:xfrm>
              <a:custGeom>
                <a:avLst/>
                <a:gdLst>
                  <a:gd name="T0" fmla="*/ 1104 w 1104"/>
                  <a:gd name="T1" fmla="*/ 0 h 1160"/>
                  <a:gd name="T2" fmla="*/ 768 w 1104"/>
                  <a:gd name="T3" fmla="*/ 96 h 1160"/>
                  <a:gd name="T4" fmla="*/ 576 w 1104"/>
                  <a:gd name="T5" fmla="*/ 384 h 1160"/>
                  <a:gd name="T6" fmla="*/ 384 w 1104"/>
                  <a:gd name="T7" fmla="*/ 816 h 1160"/>
                  <a:gd name="T8" fmla="*/ 192 w 1104"/>
                  <a:gd name="T9" fmla="*/ 1104 h 1160"/>
                  <a:gd name="T10" fmla="*/ 0 w 1104"/>
                  <a:gd name="T11" fmla="*/ 1152 h 1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04"/>
                  <a:gd name="T19" fmla="*/ 0 h 1160"/>
                  <a:gd name="T20" fmla="*/ 1104 w 1104"/>
                  <a:gd name="T21" fmla="*/ 1160 h 1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04" h="1160">
                    <a:moveTo>
                      <a:pt x="1104" y="0"/>
                    </a:moveTo>
                    <a:cubicBezTo>
                      <a:pt x="980" y="16"/>
                      <a:pt x="856" y="32"/>
                      <a:pt x="768" y="96"/>
                    </a:cubicBezTo>
                    <a:cubicBezTo>
                      <a:pt x="680" y="160"/>
                      <a:pt x="640" y="264"/>
                      <a:pt x="576" y="384"/>
                    </a:cubicBezTo>
                    <a:cubicBezTo>
                      <a:pt x="512" y="504"/>
                      <a:pt x="448" y="696"/>
                      <a:pt x="384" y="816"/>
                    </a:cubicBezTo>
                    <a:cubicBezTo>
                      <a:pt x="320" y="936"/>
                      <a:pt x="256" y="1048"/>
                      <a:pt x="192" y="1104"/>
                    </a:cubicBezTo>
                    <a:cubicBezTo>
                      <a:pt x="128" y="1160"/>
                      <a:pt x="64" y="1156"/>
                      <a:pt x="0" y="1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531" name="Group 100"/>
              <p:cNvGrpSpPr>
                <a:grpSpLocks/>
              </p:cNvGrpSpPr>
              <p:nvPr/>
            </p:nvGrpSpPr>
            <p:grpSpPr bwMode="auto">
              <a:xfrm>
                <a:off x="3168" y="2688"/>
                <a:ext cx="288" cy="192"/>
                <a:chOff x="3120" y="2688"/>
                <a:chExt cx="288" cy="192"/>
              </a:xfrm>
            </p:grpSpPr>
            <p:sp>
              <p:nvSpPr>
                <p:cNvPr id="9566" name="Oval 10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6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2" name="Group 103"/>
              <p:cNvGrpSpPr>
                <a:grpSpLocks/>
              </p:cNvGrpSpPr>
              <p:nvPr/>
            </p:nvGrpSpPr>
            <p:grpSpPr bwMode="auto">
              <a:xfrm rot="1513970">
                <a:off x="3190" y="2356"/>
                <a:ext cx="321" cy="229"/>
                <a:chOff x="3120" y="2688"/>
                <a:chExt cx="288" cy="192"/>
              </a:xfrm>
            </p:grpSpPr>
            <p:sp>
              <p:nvSpPr>
                <p:cNvPr id="9564" name="Oval 10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65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3" name="Group 106"/>
              <p:cNvGrpSpPr>
                <a:grpSpLocks/>
              </p:cNvGrpSpPr>
              <p:nvPr/>
            </p:nvGrpSpPr>
            <p:grpSpPr bwMode="auto">
              <a:xfrm rot="643732">
                <a:off x="2880" y="3312"/>
                <a:ext cx="192" cy="144"/>
                <a:chOff x="3120" y="2688"/>
                <a:chExt cx="288" cy="192"/>
              </a:xfrm>
            </p:grpSpPr>
            <p:sp>
              <p:nvSpPr>
                <p:cNvPr id="9562" name="Oval 10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63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4" name="Group 109"/>
              <p:cNvGrpSpPr>
                <a:grpSpLocks/>
              </p:cNvGrpSpPr>
              <p:nvPr/>
            </p:nvGrpSpPr>
            <p:grpSpPr bwMode="auto">
              <a:xfrm>
                <a:off x="2832" y="3456"/>
                <a:ext cx="192" cy="144"/>
                <a:chOff x="3120" y="2688"/>
                <a:chExt cx="288" cy="192"/>
              </a:xfrm>
            </p:grpSpPr>
            <p:sp>
              <p:nvSpPr>
                <p:cNvPr id="9560" name="Oval 11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61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5" name="Group 112"/>
              <p:cNvGrpSpPr>
                <a:grpSpLocks/>
              </p:cNvGrpSpPr>
              <p:nvPr/>
            </p:nvGrpSpPr>
            <p:grpSpPr bwMode="auto">
              <a:xfrm flipH="1">
                <a:off x="3360" y="2928"/>
                <a:ext cx="288" cy="192"/>
                <a:chOff x="3120" y="2688"/>
                <a:chExt cx="288" cy="192"/>
              </a:xfrm>
            </p:grpSpPr>
            <p:sp>
              <p:nvSpPr>
                <p:cNvPr id="9558" name="Oval 11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59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6" name="Group 115"/>
              <p:cNvGrpSpPr>
                <a:grpSpLocks/>
              </p:cNvGrpSpPr>
              <p:nvPr/>
            </p:nvGrpSpPr>
            <p:grpSpPr bwMode="auto">
              <a:xfrm flipH="1">
                <a:off x="3168" y="3168"/>
                <a:ext cx="288" cy="192"/>
                <a:chOff x="3120" y="2688"/>
                <a:chExt cx="288" cy="192"/>
              </a:xfrm>
            </p:grpSpPr>
            <p:sp>
              <p:nvSpPr>
                <p:cNvPr id="9556" name="Oval 11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57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7" name="Group 118"/>
              <p:cNvGrpSpPr>
                <a:grpSpLocks/>
              </p:cNvGrpSpPr>
              <p:nvPr/>
            </p:nvGrpSpPr>
            <p:grpSpPr bwMode="auto">
              <a:xfrm rot="2952321" flipH="1">
                <a:off x="3095" y="3289"/>
                <a:ext cx="193" cy="143"/>
                <a:chOff x="3120" y="2688"/>
                <a:chExt cx="288" cy="192"/>
              </a:xfrm>
            </p:grpSpPr>
            <p:sp>
              <p:nvSpPr>
                <p:cNvPr id="9554" name="Oval 11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55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8" name="Group 121"/>
              <p:cNvGrpSpPr>
                <a:grpSpLocks/>
              </p:cNvGrpSpPr>
              <p:nvPr/>
            </p:nvGrpSpPr>
            <p:grpSpPr bwMode="auto">
              <a:xfrm rot="4092680" flipH="1">
                <a:off x="2884" y="3496"/>
                <a:ext cx="228" cy="161"/>
                <a:chOff x="3120" y="2688"/>
                <a:chExt cx="288" cy="192"/>
              </a:xfrm>
            </p:grpSpPr>
            <p:sp>
              <p:nvSpPr>
                <p:cNvPr id="9552" name="Oval 12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5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39" name="Group 124"/>
              <p:cNvGrpSpPr>
                <a:grpSpLocks/>
              </p:cNvGrpSpPr>
              <p:nvPr/>
            </p:nvGrpSpPr>
            <p:grpSpPr bwMode="auto">
              <a:xfrm rot="643732">
                <a:off x="2928" y="3120"/>
                <a:ext cx="288" cy="192"/>
                <a:chOff x="3120" y="2688"/>
                <a:chExt cx="288" cy="192"/>
              </a:xfrm>
            </p:grpSpPr>
            <p:sp>
              <p:nvSpPr>
                <p:cNvPr id="9550" name="Oval 12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51" name="Line 12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40" name="Group 127"/>
              <p:cNvGrpSpPr>
                <a:grpSpLocks/>
              </p:cNvGrpSpPr>
              <p:nvPr/>
            </p:nvGrpSpPr>
            <p:grpSpPr bwMode="auto">
              <a:xfrm rot="1863947" flipH="1">
                <a:off x="3024" y="3456"/>
                <a:ext cx="193" cy="143"/>
                <a:chOff x="3120" y="2688"/>
                <a:chExt cx="288" cy="192"/>
              </a:xfrm>
            </p:grpSpPr>
            <p:sp>
              <p:nvSpPr>
                <p:cNvPr id="9548" name="Oval 128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49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41" name="Group 130"/>
              <p:cNvGrpSpPr>
                <a:grpSpLocks/>
              </p:cNvGrpSpPr>
              <p:nvPr/>
            </p:nvGrpSpPr>
            <p:grpSpPr bwMode="auto">
              <a:xfrm flipH="1">
                <a:off x="3456" y="2592"/>
                <a:ext cx="384" cy="240"/>
                <a:chOff x="3120" y="2688"/>
                <a:chExt cx="288" cy="192"/>
              </a:xfrm>
            </p:grpSpPr>
            <p:sp>
              <p:nvSpPr>
                <p:cNvPr id="9546" name="Oval 13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47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42" name="Freeform 133"/>
              <p:cNvSpPr>
                <a:spLocks/>
              </p:cNvSpPr>
              <p:nvPr/>
            </p:nvSpPr>
            <p:spPr bwMode="auto">
              <a:xfrm rot="10800000">
                <a:off x="3168" y="1968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543" name="Group 134"/>
              <p:cNvGrpSpPr>
                <a:grpSpLocks/>
              </p:cNvGrpSpPr>
              <p:nvPr/>
            </p:nvGrpSpPr>
            <p:grpSpPr bwMode="auto">
              <a:xfrm rot="993773" flipH="1">
                <a:off x="3792" y="2400"/>
                <a:ext cx="456" cy="312"/>
                <a:chOff x="3120" y="2688"/>
                <a:chExt cx="288" cy="192"/>
              </a:xfrm>
            </p:grpSpPr>
            <p:sp>
              <p:nvSpPr>
                <p:cNvPr id="9544" name="Oval 13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45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487" name="Group 137"/>
            <p:cNvGrpSpPr>
              <a:grpSpLocks/>
            </p:cNvGrpSpPr>
            <p:nvPr/>
          </p:nvGrpSpPr>
          <p:grpSpPr bwMode="auto">
            <a:xfrm rot="1604602" flipH="1">
              <a:off x="4512" y="816"/>
              <a:ext cx="1512" cy="1723"/>
              <a:chOff x="2736" y="1968"/>
              <a:chExt cx="1512" cy="1723"/>
            </a:xfrm>
          </p:grpSpPr>
          <p:sp>
            <p:nvSpPr>
              <p:cNvPr id="9488" name="Freeform 138"/>
              <p:cNvSpPr>
                <a:spLocks/>
              </p:cNvSpPr>
              <p:nvPr/>
            </p:nvSpPr>
            <p:spPr bwMode="auto">
              <a:xfrm rot="-2195918" flipH="1" flipV="1">
                <a:off x="2736" y="273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89" name="Freeform 139"/>
              <p:cNvSpPr>
                <a:spLocks/>
              </p:cNvSpPr>
              <p:nvPr/>
            </p:nvSpPr>
            <p:spPr bwMode="auto">
              <a:xfrm rot="-6210861" flipH="1" flipV="1">
                <a:off x="3240" y="285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90" name="Freeform 140"/>
              <p:cNvSpPr>
                <a:spLocks/>
              </p:cNvSpPr>
              <p:nvPr/>
            </p:nvSpPr>
            <p:spPr bwMode="auto">
              <a:xfrm>
                <a:off x="2880" y="2304"/>
                <a:ext cx="1104" cy="1160"/>
              </a:xfrm>
              <a:custGeom>
                <a:avLst/>
                <a:gdLst>
                  <a:gd name="T0" fmla="*/ 1104 w 1104"/>
                  <a:gd name="T1" fmla="*/ 0 h 1160"/>
                  <a:gd name="T2" fmla="*/ 768 w 1104"/>
                  <a:gd name="T3" fmla="*/ 96 h 1160"/>
                  <a:gd name="T4" fmla="*/ 576 w 1104"/>
                  <a:gd name="T5" fmla="*/ 384 h 1160"/>
                  <a:gd name="T6" fmla="*/ 384 w 1104"/>
                  <a:gd name="T7" fmla="*/ 816 h 1160"/>
                  <a:gd name="T8" fmla="*/ 192 w 1104"/>
                  <a:gd name="T9" fmla="*/ 1104 h 1160"/>
                  <a:gd name="T10" fmla="*/ 0 w 1104"/>
                  <a:gd name="T11" fmla="*/ 1152 h 1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04"/>
                  <a:gd name="T19" fmla="*/ 0 h 1160"/>
                  <a:gd name="T20" fmla="*/ 1104 w 1104"/>
                  <a:gd name="T21" fmla="*/ 1160 h 1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04" h="1160">
                    <a:moveTo>
                      <a:pt x="1104" y="0"/>
                    </a:moveTo>
                    <a:cubicBezTo>
                      <a:pt x="980" y="16"/>
                      <a:pt x="856" y="32"/>
                      <a:pt x="768" y="96"/>
                    </a:cubicBezTo>
                    <a:cubicBezTo>
                      <a:pt x="680" y="160"/>
                      <a:pt x="640" y="264"/>
                      <a:pt x="576" y="384"/>
                    </a:cubicBezTo>
                    <a:cubicBezTo>
                      <a:pt x="512" y="504"/>
                      <a:pt x="448" y="696"/>
                      <a:pt x="384" y="816"/>
                    </a:cubicBezTo>
                    <a:cubicBezTo>
                      <a:pt x="320" y="936"/>
                      <a:pt x="256" y="1048"/>
                      <a:pt x="192" y="1104"/>
                    </a:cubicBezTo>
                    <a:cubicBezTo>
                      <a:pt x="128" y="1160"/>
                      <a:pt x="64" y="1156"/>
                      <a:pt x="0" y="1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491" name="Group 141"/>
              <p:cNvGrpSpPr>
                <a:grpSpLocks/>
              </p:cNvGrpSpPr>
              <p:nvPr/>
            </p:nvGrpSpPr>
            <p:grpSpPr bwMode="auto">
              <a:xfrm>
                <a:off x="3168" y="2688"/>
                <a:ext cx="288" cy="192"/>
                <a:chOff x="3120" y="2688"/>
                <a:chExt cx="288" cy="192"/>
              </a:xfrm>
            </p:grpSpPr>
            <p:sp>
              <p:nvSpPr>
                <p:cNvPr id="9526" name="Oval 14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27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2" name="Group 144"/>
              <p:cNvGrpSpPr>
                <a:grpSpLocks/>
              </p:cNvGrpSpPr>
              <p:nvPr/>
            </p:nvGrpSpPr>
            <p:grpSpPr bwMode="auto">
              <a:xfrm rot="1513970">
                <a:off x="3190" y="2356"/>
                <a:ext cx="321" cy="229"/>
                <a:chOff x="3120" y="2688"/>
                <a:chExt cx="288" cy="192"/>
              </a:xfrm>
            </p:grpSpPr>
            <p:sp>
              <p:nvSpPr>
                <p:cNvPr id="9524" name="Oval 14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25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3" name="Group 147"/>
              <p:cNvGrpSpPr>
                <a:grpSpLocks/>
              </p:cNvGrpSpPr>
              <p:nvPr/>
            </p:nvGrpSpPr>
            <p:grpSpPr bwMode="auto">
              <a:xfrm rot="643732">
                <a:off x="2880" y="3312"/>
                <a:ext cx="192" cy="144"/>
                <a:chOff x="3120" y="2688"/>
                <a:chExt cx="288" cy="192"/>
              </a:xfrm>
            </p:grpSpPr>
            <p:sp>
              <p:nvSpPr>
                <p:cNvPr id="9522" name="Oval 148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23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4" name="Group 150"/>
              <p:cNvGrpSpPr>
                <a:grpSpLocks/>
              </p:cNvGrpSpPr>
              <p:nvPr/>
            </p:nvGrpSpPr>
            <p:grpSpPr bwMode="auto">
              <a:xfrm>
                <a:off x="2832" y="3456"/>
                <a:ext cx="192" cy="144"/>
                <a:chOff x="3120" y="2688"/>
                <a:chExt cx="288" cy="192"/>
              </a:xfrm>
            </p:grpSpPr>
            <p:sp>
              <p:nvSpPr>
                <p:cNvPr id="9520" name="Oval 15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21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5" name="Group 153"/>
              <p:cNvGrpSpPr>
                <a:grpSpLocks/>
              </p:cNvGrpSpPr>
              <p:nvPr/>
            </p:nvGrpSpPr>
            <p:grpSpPr bwMode="auto">
              <a:xfrm flipH="1">
                <a:off x="3360" y="2928"/>
                <a:ext cx="288" cy="192"/>
                <a:chOff x="3120" y="2688"/>
                <a:chExt cx="288" cy="192"/>
              </a:xfrm>
            </p:grpSpPr>
            <p:sp>
              <p:nvSpPr>
                <p:cNvPr id="9518" name="Oval 15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19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6" name="Group 156"/>
              <p:cNvGrpSpPr>
                <a:grpSpLocks/>
              </p:cNvGrpSpPr>
              <p:nvPr/>
            </p:nvGrpSpPr>
            <p:grpSpPr bwMode="auto">
              <a:xfrm flipH="1">
                <a:off x="3168" y="3168"/>
                <a:ext cx="288" cy="192"/>
                <a:chOff x="3120" y="2688"/>
                <a:chExt cx="288" cy="192"/>
              </a:xfrm>
            </p:grpSpPr>
            <p:sp>
              <p:nvSpPr>
                <p:cNvPr id="9516" name="Oval 15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17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7" name="Group 159"/>
              <p:cNvGrpSpPr>
                <a:grpSpLocks/>
              </p:cNvGrpSpPr>
              <p:nvPr/>
            </p:nvGrpSpPr>
            <p:grpSpPr bwMode="auto">
              <a:xfrm rot="2952321" flipH="1">
                <a:off x="3095" y="3289"/>
                <a:ext cx="193" cy="143"/>
                <a:chOff x="3120" y="2688"/>
                <a:chExt cx="288" cy="192"/>
              </a:xfrm>
            </p:grpSpPr>
            <p:sp>
              <p:nvSpPr>
                <p:cNvPr id="9514" name="Oval 16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15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8" name="Group 162"/>
              <p:cNvGrpSpPr>
                <a:grpSpLocks/>
              </p:cNvGrpSpPr>
              <p:nvPr/>
            </p:nvGrpSpPr>
            <p:grpSpPr bwMode="auto">
              <a:xfrm rot="4092680" flipH="1">
                <a:off x="2884" y="3496"/>
                <a:ext cx="228" cy="161"/>
                <a:chOff x="3120" y="2688"/>
                <a:chExt cx="288" cy="192"/>
              </a:xfrm>
            </p:grpSpPr>
            <p:sp>
              <p:nvSpPr>
                <p:cNvPr id="9512" name="Oval 16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13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99" name="Group 165"/>
              <p:cNvGrpSpPr>
                <a:grpSpLocks/>
              </p:cNvGrpSpPr>
              <p:nvPr/>
            </p:nvGrpSpPr>
            <p:grpSpPr bwMode="auto">
              <a:xfrm rot="643732">
                <a:off x="2928" y="3120"/>
                <a:ext cx="288" cy="192"/>
                <a:chOff x="3120" y="2688"/>
                <a:chExt cx="288" cy="192"/>
              </a:xfrm>
            </p:grpSpPr>
            <p:sp>
              <p:nvSpPr>
                <p:cNvPr id="9510" name="Oval 16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11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00" name="Group 168"/>
              <p:cNvGrpSpPr>
                <a:grpSpLocks/>
              </p:cNvGrpSpPr>
              <p:nvPr/>
            </p:nvGrpSpPr>
            <p:grpSpPr bwMode="auto">
              <a:xfrm rot="1863947" flipH="1">
                <a:off x="3024" y="3456"/>
                <a:ext cx="193" cy="143"/>
                <a:chOff x="3120" y="2688"/>
                <a:chExt cx="288" cy="192"/>
              </a:xfrm>
            </p:grpSpPr>
            <p:sp>
              <p:nvSpPr>
                <p:cNvPr id="9508" name="Oval 16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09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501" name="Group 171"/>
              <p:cNvGrpSpPr>
                <a:grpSpLocks/>
              </p:cNvGrpSpPr>
              <p:nvPr/>
            </p:nvGrpSpPr>
            <p:grpSpPr bwMode="auto">
              <a:xfrm flipH="1">
                <a:off x="3456" y="2592"/>
                <a:ext cx="384" cy="240"/>
                <a:chOff x="3120" y="2688"/>
                <a:chExt cx="288" cy="192"/>
              </a:xfrm>
            </p:grpSpPr>
            <p:sp>
              <p:nvSpPr>
                <p:cNvPr id="9506" name="Oval 17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07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02" name="Freeform 174"/>
              <p:cNvSpPr>
                <a:spLocks/>
              </p:cNvSpPr>
              <p:nvPr/>
            </p:nvSpPr>
            <p:spPr bwMode="auto">
              <a:xfrm rot="10800000">
                <a:off x="3168" y="1968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503" name="Group 175"/>
              <p:cNvGrpSpPr>
                <a:grpSpLocks/>
              </p:cNvGrpSpPr>
              <p:nvPr/>
            </p:nvGrpSpPr>
            <p:grpSpPr bwMode="auto">
              <a:xfrm rot="993773" flipH="1">
                <a:off x="3792" y="2400"/>
                <a:ext cx="456" cy="312"/>
                <a:chOff x="3120" y="2688"/>
                <a:chExt cx="288" cy="192"/>
              </a:xfrm>
            </p:grpSpPr>
            <p:sp>
              <p:nvSpPr>
                <p:cNvPr id="9504" name="Oval 17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505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223" name="Group 178"/>
          <p:cNvGrpSpPr>
            <a:grpSpLocks/>
          </p:cNvGrpSpPr>
          <p:nvPr/>
        </p:nvGrpSpPr>
        <p:grpSpPr bwMode="auto">
          <a:xfrm>
            <a:off x="914400" y="3048000"/>
            <a:ext cx="1752600" cy="1600200"/>
            <a:chOff x="1632" y="3168"/>
            <a:chExt cx="1104" cy="1008"/>
          </a:xfrm>
        </p:grpSpPr>
        <p:sp>
          <p:nvSpPr>
            <p:cNvPr id="9316" name="Freeform 179" descr="Циновка"/>
            <p:cNvSpPr>
              <a:spLocks/>
            </p:cNvSpPr>
            <p:nvPr/>
          </p:nvSpPr>
          <p:spPr bwMode="auto">
            <a:xfrm>
              <a:off x="1676" y="3583"/>
              <a:ext cx="1049" cy="593"/>
            </a:xfrm>
            <a:custGeom>
              <a:avLst/>
              <a:gdLst>
                <a:gd name="T0" fmla="*/ 0 w 2192"/>
                <a:gd name="T1" fmla="*/ 0 h 1049"/>
                <a:gd name="T2" fmla="*/ 120 w 2192"/>
                <a:gd name="T3" fmla="*/ 568 h 1049"/>
                <a:gd name="T4" fmla="*/ 376 w 2192"/>
                <a:gd name="T5" fmla="*/ 840 h 1049"/>
                <a:gd name="T6" fmla="*/ 752 w 2192"/>
                <a:gd name="T7" fmla="*/ 1016 h 1049"/>
                <a:gd name="T8" fmla="*/ 1184 w 2192"/>
                <a:gd name="T9" fmla="*/ 1040 h 1049"/>
                <a:gd name="T10" fmla="*/ 1592 w 2192"/>
                <a:gd name="T11" fmla="*/ 960 h 1049"/>
                <a:gd name="T12" fmla="*/ 1920 w 2192"/>
                <a:gd name="T13" fmla="*/ 752 h 1049"/>
                <a:gd name="T14" fmla="*/ 2152 w 2192"/>
                <a:gd name="T15" fmla="*/ 296 h 1049"/>
                <a:gd name="T16" fmla="*/ 2160 w 2192"/>
                <a:gd name="T17" fmla="*/ 0 h 10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92"/>
                <a:gd name="T28" fmla="*/ 0 h 1049"/>
                <a:gd name="T29" fmla="*/ 2192 w 2192"/>
                <a:gd name="T30" fmla="*/ 1049 h 10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92" h="1049">
                  <a:moveTo>
                    <a:pt x="0" y="0"/>
                  </a:moveTo>
                  <a:cubicBezTo>
                    <a:pt x="28" y="214"/>
                    <a:pt x="57" y="428"/>
                    <a:pt x="120" y="568"/>
                  </a:cubicBezTo>
                  <a:cubicBezTo>
                    <a:pt x="183" y="708"/>
                    <a:pt x="271" y="765"/>
                    <a:pt x="376" y="840"/>
                  </a:cubicBezTo>
                  <a:cubicBezTo>
                    <a:pt x="481" y="915"/>
                    <a:pt x="617" y="983"/>
                    <a:pt x="752" y="1016"/>
                  </a:cubicBezTo>
                  <a:cubicBezTo>
                    <a:pt x="887" y="1049"/>
                    <a:pt x="1044" y="1049"/>
                    <a:pt x="1184" y="1040"/>
                  </a:cubicBezTo>
                  <a:cubicBezTo>
                    <a:pt x="1324" y="1031"/>
                    <a:pt x="1469" y="1008"/>
                    <a:pt x="1592" y="960"/>
                  </a:cubicBezTo>
                  <a:cubicBezTo>
                    <a:pt x="1715" y="912"/>
                    <a:pt x="1827" y="863"/>
                    <a:pt x="1920" y="752"/>
                  </a:cubicBezTo>
                  <a:cubicBezTo>
                    <a:pt x="2013" y="641"/>
                    <a:pt x="2112" y="421"/>
                    <a:pt x="2152" y="296"/>
                  </a:cubicBezTo>
                  <a:cubicBezTo>
                    <a:pt x="2192" y="171"/>
                    <a:pt x="2176" y="85"/>
                    <a:pt x="2160" y="0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317" name="Group 180"/>
            <p:cNvGrpSpPr>
              <a:grpSpLocks/>
            </p:cNvGrpSpPr>
            <p:nvPr/>
          </p:nvGrpSpPr>
          <p:grpSpPr bwMode="auto">
            <a:xfrm>
              <a:off x="1658" y="3168"/>
              <a:ext cx="1066" cy="469"/>
              <a:chOff x="503" y="1425"/>
              <a:chExt cx="2228" cy="829"/>
            </a:xfrm>
          </p:grpSpPr>
          <p:sp>
            <p:nvSpPr>
              <p:cNvPr id="9443" name="Freeform 181"/>
              <p:cNvSpPr>
                <a:spLocks/>
              </p:cNvSpPr>
              <p:nvPr/>
            </p:nvSpPr>
            <p:spPr bwMode="auto">
              <a:xfrm rot="5135648">
                <a:off x="2397" y="1960"/>
                <a:ext cx="309" cy="81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444" name="Group 182"/>
              <p:cNvGrpSpPr>
                <a:grpSpLocks/>
              </p:cNvGrpSpPr>
              <p:nvPr/>
            </p:nvGrpSpPr>
            <p:grpSpPr bwMode="auto">
              <a:xfrm>
                <a:off x="503" y="1425"/>
                <a:ext cx="2228" cy="829"/>
                <a:chOff x="503" y="1425"/>
                <a:chExt cx="2348" cy="829"/>
              </a:xfrm>
            </p:grpSpPr>
            <p:sp>
              <p:nvSpPr>
                <p:cNvPr id="9445" name="Freeform 183"/>
                <p:cNvSpPr>
                  <a:spLocks/>
                </p:cNvSpPr>
                <p:nvPr/>
              </p:nvSpPr>
              <p:spPr bwMode="auto">
                <a:xfrm rot="-1024559">
                  <a:off x="513" y="2038"/>
                  <a:ext cx="323" cy="77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46" name="Freeform 184"/>
                <p:cNvSpPr>
                  <a:spLocks/>
                </p:cNvSpPr>
                <p:nvPr/>
              </p:nvSpPr>
              <p:spPr bwMode="auto">
                <a:xfrm rot="-1024559">
                  <a:off x="597" y="1933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47" name="Freeform 185"/>
                <p:cNvSpPr>
                  <a:spLocks/>
                </p:cNvSpPr>
                <p:nvPr/>
              </p:nvSpPr>
              <p:spPr bwMode="auto">
                <a:xfrm rot="-590344">
                  <a:off x="672" y="1846"/>
                  <a:ext cx="317" cy="95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9448" name="Group 186"/>
                <p:cNvGrpSpPr>
                  <a:grpSpLocks/>
                </p:cNvGrpSpPr>
                <p:nvPr/>
              </p:nvGrpSpPr>
              <p:grpSpPr bwMode="auto">
                <a:xfrm rot="319568">
                  <a:off x="787" y="1646"/>
                  <a:ext cx="523" cy="215"/>
                  <a:chOff x="500" y="1699"/>
                  <a:chExt cx="660" cy="284"/>
                </a:xfrm>
              </p:grpSpPr>
              <p:sp>
                <p:nvSpPr>
                  <p:cNvPr id="9468" name="Freeform 187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69" name="Freeform 188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70" name="Freeform 189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9449" name="Group 190"/>
                <p:cNvGrpSpPr>
                  <a:grpSpLocks/>
                </p:cNvGrpSpPr>
                <p:nvPr/>
              </p:nvGrpSpPr>
              <p:grpSpPr bwMode="auto">
                <a:xfrm rot="1402697">
                  <a:off x="1144" y="1524"/>
                  <a:ext cx="523" cy="215"/>
                  <a:chOff x="500" y="1699"/>
                  <a:chExt cx="660" cy="284"/>
                </a:xfrm>
              </p:grpSpPr>
              <p:sp>
                <p:nvSpPr>
                  <p:cNvPr id="9465" name="Freeform 191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66" name="Freeform 192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67" name="Freeform 193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9450" name="Group 194"/>
                <p:cNvGrpSpPr>
                  <a:grpSpLocks/>
                </p:cNvGrpSpPr>
                <p:nvPr/>
              </p:nvGrpSpPr>
              <p:grpSpPr bwMode="auto">
                <a:xfrm rot="2233139">
                  <a:off x="1529" y="1489"/>
                  <a:ext cx="500" cy="225"/>
                  <a:chOff x="500" y="1699"/>
                  <a:chExt cx="660" cy="284"/>
                </a:xfrm>
              </p:grpSpPr>
              <p:sp>
                <p:nvSpPr>
                  <p:cNvPr id="9462" name="Freeform 195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63" name="Freeform 196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64" name="Freeform 197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9451" name="Group 198"/>
                <p:cNvGrpSpPr>
                  <a:grpSpLocks/>
                </p:cNvGrpSpPr>
                <p:nvPr/>
              </p:nvGrpSpPr>
              <p:grpSpPr bwMode="auto">
                <a:xfrm rot="3226440">
                  <a:off x="1882" y="1562"/>
                  <a:ext cx="500" cy="225"/>
                  <a:chOff x="500" y="1699"/>
                  <a:chExt cx="660" cy="284"/>
                </a:xfrm>
              </p:grpSpPr>
              <p:sp>
                <p:nvSpPr>
                  <p:cNvPr id="9459" name="Freeform 199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60" name="Freeform 200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61" name="Freeform 201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9452" name="Group 202"/>
                <p:cNvGrpSpPr>
                  <a:grpSpLocks/>
                </p:cNvGrpSpPr>
                <p:nvPr/>
              </p:nvGrpSpPr>
              <p:grpSpPr bwMode="auto">
                <a:xfrm rot="4068615">
                  <a:off x="2210" y="1726"/>
                  <a:ext cx="500" cy="225"/>
                  <a:chOff x="500" y="1699"/>
                  <a:chExt cx="660" cy="284"/>
                </a:xfrm>
              </p:grpSpPr>
              <p:sp>
                <p:nvSpPr>
                  <p:cNvPr id="9456" name="Freeform 203"/>
                  <p:cNvSpPr>
                    <a:spLocks/>
                  </p:cNvSpPr>
                  <p:nvPr/>
                </p:nvSpPr>
                <p:spPr bwMode="auto">
                  <a:xfrm>
                    <a:off x="500" y="1881"/>
                    <a:ext cx="408" cy="102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57" name="Freeform 204"/>
                  <p:cNvSpPr>
                    <a:spLocks/>
                  </p:cNvSpPr>
                  <p:nvPr/>
                </p:nvSpPr>
                <p:spPr bwMode="auto">
                  <a:xfrm>
                    <a:off x="636" y="177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58" name="Freeform 205"/>
                  <p:cNvSpPr>
                    <a:spLocks/>
                  </p:cNvSpPr>
                  <p:nvPr/>
                </p:nvSpPr>
                <p:spPr bwMode="auto">
                  <a:xfrm rot="434215">
                    <a:off x="760" y="1699"/>
                    <a:ext cx="400" cy="126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9453" name="Freeform 206"/>
                <p:cNvSpPr>
                  <a:spLocks/>
                </p:cNvSpPr>
                <p:nvPr/>
              </p:nvSpPr>
              <p:spPr bwMode="auto">
                <a:xfrm rot="5135648">
                  <a:off x="2576" y="2029"/>
                  <a:ext cx="303" cy="100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54" name="Freeform 207"/>
                <p:cNvSpPr>
                  <a:spLocks/>
                </p:cNvSpPr>
                <p:nvPr/>
              </p:nvSpPr>
              <p:spPr bwMode="auto">
                <a:xfrm>
                  <a:off x="2706" y="2014"/>
                  <a:ext cx="145" cy="221"/>
                </a:xfrm>
                <a:custGeom>
                  <a:avLst/>
                  <a:gdLst>
                    <a:gd name="T0" fmla="*/ 72 w 145"/>
                    <a:gd name="T1" fmla="*/ 0 h 221"/>
                    <a:gd name="T2" fmla="*/ 127 w 145"/>
                    <a:gd name="T3" fmla="*/ 39 h 221"/>
                    <a:gd name="T4" fmla="*/ 144 w 145"/>
                    <a:gd name="T5" fmla="*/ 106 h 221"/>
                    <a:gd name="T6" fmla="*/ 123 w 145"/>
                    <a:gd name="T7" fmla="*/ 158 h 221"/>
                    <a:gd name="T8" fmla="*/ 50 w 145"/>
                    <a:gd name="T9" fmla="*/ 212 h 221"/>
                    <a:gd name="T10" fmla="*/ 6 w 145"/>
                    <a:gd name="T11" fmla="*/ 214 h 221"/>
                    <a:gd name="T12" fmla="*/ 14 w 145"/>
                    <a:gd name="T13" fmla="*/ 218 h 2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5"/>
                    <a:gd name="T22" fmla="*/ 0 h 221"/>
                    <a:gd name="T23" fmla="*/ 145 w 145"/>
                    <a:gd name="T24" fmla="*/ 221 h 2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5" h="221">
                      <a:moveTo>
                        <a:pt x="72" y="0"/>
                      </a:moveTo>
                      <a:cubicBezTo>
                        <a:pt x="82" y="7"/>
                        <a:pt x="115" y="23"/>
                        <a:pt x="127" y="39"/>
                      </a:cubicBezTo>
                      <a:cubicBezTo>
                        <a:pt x="139" y="57"/>
                        <a:pt x="145" y="86"/>
                        <a:pt x="144" y="106"/>
                      </a:cubicBezTo>
                      <a:cubicBezTo>
                        <a:pt x="143" y="125"/>
                        <a:pt x="139" y="141"/>
                        <a:pt x="123" y="158"/>
                      </a:cubicBezTo>
                      <a:cubicBezTo>
                        <a:pt x="107" y="176"/>
                        <a:pt x="69" y="203"/>
                        <a:pt x="50" y="212"/>
                      </a:cubicBezTo>
                      <a:cubicBezTo>
                        <a:pt x="31" y="221"/>
                        <a:pt x="12" y="213"/>
                        <a:pt x="6" y="214"/>
                      </a:cubicBezTo>
                      <a:cubicBezTo>
                        <a:pt x="0" y="215"/>
                        <a:pt x="12" y="217"/>
                        <a:pt x="14" y="218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55" name="Freeform 208"/>
                <p:cNvSpPr>
                  <a:spLocks/>
                </p:cNvSpPr>
                <p:nvPr/>
              </p:nvSpPr>
              <p:spPr bwMode="auto">
                <a:xfrm>
                  <a:off x="503" y="2112"/>
                  <a:ext cx="228" cy="142"/>
                </a:xfrm>
                <a:custGeom>
                  <a:avLst/>
                  <a:gdLst>
                    <a:gd name="T0" fmla="*/ 145 w 228"/>
                    <a:gd name="T1" fmla="*/ 96 h 142"/>
                    <a:gd name="T2" fmla="*/ 25 w 228"/>
                    <a:gd name="T3" fmla="*/ 136 h 142"/>
                    <a:gd name="T4" fmla="*/ 7 w 228"/>
                    <a:gd name="T5" fmla="*/ 61 h 142"/>
                    <a:gd name="T6" fmla="*/ 66 w 228"/>
                    <a:gd name="T7" fmla="*/ 53 h 142"/>
                    <a:gd name="T8" fmla="*/ 150 w 228"/>
                    <a:gd name="T9" fmla="*/ 88 h 142"/>
                    <a:gd name="T10" fmla="*/ 207 w 228"/>
                    <a:gd name="T11" fmla="*/ 60 h 142"/>
                    <a:gd name="T12" fmla="*/ 228 w 228"/>
                    <a:gd name="T13" fmla="*/ 0 h 1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8"/>
                    <a:gd name="T22" fmla="*/ 0 h 142"/>
                    <a:gd name="T23" fmla="*/ 228 w 228"/>
                    <a:gd name="T24" fmla="*/ 142 h 1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8" h="142">
                      <a:moveTo>
                        <a:pt x="145" y="96"/>
                      </a:moveTo>
                      <a:cubicBezTo>
                        <a:pt x="126" y="103"/>
                        <a:pt x="48" y="142"/>
                        <a:pt x="25" y="136"/>
                      </a:cubicBezTo>
                      <a:cubicBezTo>
                        <a:pt x="2" y="130"/>
                        <a:pt x="0" y="75"/>
                        <a:pt x="7" y="61"/>
                      </a:cubicBezTo>
                      <a:cubicBezTo>
                        <a:pt x="14" y="47"/>
                        <a:pt x="42" y="48"/>
                        <a:pt x="66" y="53"/>
                      </a:cubicBezTo>
                      <a:cubicBezTo>
                        <a:pt x="89" y="58"/>
                        <a:pt x="126" y="85"/>
                        <a:pt x="150" y="88"/>
                      </a:cubicBezTo>
                      <a:cubicBezTo>
                        <a:pt x="173" y="89"/>
                        <a:pt x="194" y="74"/>
                        <a:pt x="207" y="60"/>
                      </a:cubicBezTo>
                      <a:cubicBezTo>
                        <a:pt x="221" y="46"/>
                        <a:pt x="224" y="12"/>
                        <a:pt x="228" y="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9318" name="Group 209"/>
            <p:cNvGrpSpPr>
              <a:grpSpLocks/>
            </p:cNvGrpSpPr>
            <p:nvPr/>
          </p:nvGrpSpPr>
          <p:grpSpPr bwMode="auto">
            <a:xfrm>
              <a:off x="1632" y="3577"/>
              <a:ext cx="1104" cy="190"/>
              <a:chOff x="461" y="1577"/>
              <a:chExt cx="1446" cy="232"/>
            </a:xfrm>
          </p:grpSpPr>
          <p:sp>
            <p:nvSpPr>
              <p:cNvPr id="9408" name="Freeform 210"/>
              <p:cNvSpPr>
                <a:spLocks/>
              </p:cNvSpPr>
              <p:nvPr/>
            </p:nvSpPr>
            <p:spPr bwMode="auto">
              <a:xfrm rot="-10063547">
                <a:off x="1600" y="1713"/>
                <a:ext cx="192" cy="27"/>
              </a:xfrm>
              <a:custGeom>
                <a:avLst/>
                <a:gdLst>
                  <a:gd name="T0" fmla="*/ 0 w 408"/>
                  <a:gd name="T1" fmla="*/ 99 h 102"/>
                  <a:gd name="T2" fmla="*/ 44 w 408"/>
                  <a:gd name="T3" fmla="*/ 27 h 102"/>
                  <a:gd name="T4" fmla="*/ 118 w 408"/>
                  <a:gd name="T5" fmla="*/ 3 h 102"/>
                  <a:gd name="T6" fmla="*/ 192 w 408"/>
                  <a:gd name="T7" fmla="*/ 15 h 102"/>
                  <a:gd name="T8" fmla="*/ 280 w 408"/>
                  <a:gd name="T9" fmla="*/ 91 h 102"/>
                  <a:gd name="T10" fmla="*/ 360 w 408"/>
                  <a:gd name="T11" fmla="*/ 79 h 102"/>
                  <a:gd name="T12" fmla="*/ 408 w 408"/>
                  <a:gd name="T13" fmla="*/ 10 h 1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8"/>
                  <a:gd name="T22" fmla="*/ 0 h 102"/>
                  <a:gd name="T23" fmla="*/ 408 w 408"/>
                  <a:gd name="T24" fmla="*/ 102 h 1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8" h="102">
                    <a:moveTo>
                      <a:pt x="0" y="99"/>
                    </a:moveTo>
                    <a:cubicBezTo>
                      <a:pt x="7" y="87"/>
                      <a:pt x="24" y="43"/>
                      <a:pt x="44" y="27"/>
                    </a:cubicBezTo>
                    <a:cubicBezTo>
                      <a:pt x="64" y="11"/>
                      <a:pt x="93" y="5"/>
                      <a:pt x="118" y="3"/>
                    </a:cubicBezTo>
                    <a:cubicBezTo>
                      <a:pt x="143" y="1"/>
                      <a:pt x="165" y="0"/>
                      <a:pt x="192" y="15"/>
                    </a:cubicBezTo>
                    <a:cubicBezTo>
                      <a:pt x="219" y="30"/>
                      <a:pt x="252" y="80"/>
                      <a:pt x="280" y="91"/>
                    </a:cubicBezTo>
                    <a:cubicBezTo>
                      <a:pt x="308" y="102"/>
                      <a:pt x="339" y="92"/>
                      <a:pt x="360" y="79"/>
                    </a:cubicBezTo>
                    <a:cubicBezTo>
                      <a:pt x="381" y="66"/>
                      <a:pt x="398" y="25"/>
                      <a:pt x="408" y="1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09" name="Freeform 211"/>
              <p:cNvSpPr>
                <a:spLocks/>
              </p:cNvSpPr>
              <p:nvPr/>
            </p:nvSpPr>
            <p:spPr bwMode="auto">
              <a:xfrm rot="-9846516">
                <a:off x="1658" y="1703"/>
                <a:ext cx="188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10" name="Freeform 212"/>
              <p:cNvSpPr>
                <a:spLocks/>
              </p:cNvSpPr>
              <p:nvPr/>
            </p:nvSpPr>
            <p:spPr bwMode="auto">
              <a:xfrm rot="-10095241">
                <a:off x="1533" y="1721"/>
                <a:ext cx="189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411" name="Group 213"/>
              <p:cNvGrpSpPr>
                <a:grpSpLocks/>
              </p:cNvGrpSpPr>
              <p:nvPr/>
            </p:nvGrpSpPr>
            <p:grpSpPr bwMode="auto">
              <a:xfrm rot="-10121193">
                <a:off x="1341" y="1714"/>
                <a:ext cx="311" cy="77"/>
                <a:chOff x="500" y="1699"/>
                <a:chExt cx="660" cy="284"/>
              </a:xfrm>
            </p:grpSpPr>
            <p:sp>
              <p:nvSpPr>
                <p:cNvPr id="9440" name="Freeform 214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41" name="Freeform 215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42" name="Freeform 216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412" name="Group 217"/>
              <p:cNvGrpSpPr>
                <a:grpSpLocks/>
              </p:cNvGrpSpPr>
              <p:nvPr/>
            </p:nvGrpSpPr>
            <p:grpSpPr bwMode="auto">
              <a:xfrm rot="-9767010">
                <a:off x="1137" y="1727"/>
                <a:ext cx="311" cy="77"/>
                <a:chOff x="500" y="1699"/>
                <a:chExt cx="660" cy="284"/>
              </a:xfrm>
            </p:grpSpPr>
            <p:sp>
              <p:nvSpPr>
                <p:cNvPr id="9437" name="Freeform 218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38" name="Freeform 219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39" name="Freeform 220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413" name="Group 221"/>
              <p:cNvGrpSpPr>
                <a:grpSpLocks/>
              </p:cNvGrpSpPr>
              <p:nvPr/>
            </p:nvGrpSpPr>
            <p:grpSpPr bwMode="auto">
              <a:xfrm rot="-9275821">
                <a:off x="955" y="1728"/>
                <a:ext cx="297" cy="81"/>
                <a:chOff x="500" y="1699"/>
                <a:chExt cx="660" cy="284"/>
              </a:xfrm>
            </p:grpSpPr>
            <p:sp>
              <p:nvSpPr>
                <p:cNvPr id="9434" name="Freeform 222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35" name="Freeform 223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36" name="Freeform 224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414" name="Group 225"/>
              <p:cNvGrpSpPr>
                <a:grpSpLocks/>
              </p:cNvGrpSpPr>
              <p:nvPr/>
            </p:nvGrpSpPr>
            <p:grpSpPr bwMode="auto">
              <a:xfrm rot="253299">
                <a:off x="461" y="1577"/>
                <a:ext cx="418" cy="211"/>
                <a:chOff x="1606" y="2128"/>
                <a:chExt cx="418" cy="211"/>
              </a:xfrm>
            </p:grpSpPr>
            <p:grpSp>
              <p:nvGrpSpPr>
                <p:cNvPr id="9421" name="Group 226"/>
                <p:cNvGrpSpPr>
                  <a:grpSpLocks/>
                </p:cNvGrpSpPr>
                <p:nvPr/>
              </p:nvGrpSpPr>
              <p:grpSpPr bwMode="auto">
                <a:xfrm>
                  <a:off x="1692" y="2156"/>
                  <a:ext cx="332" cy="183"/>
                  <a:chOff x="1692" y="2156"/>
                  <a:chExt cx="332" cy="183"/>
                </a:xfrm>
              </p:grpSpPr>
              <p:sp>
                <p:nvSpPr>
                  <p:cNvPr id="9431" name="Freeform 227"/>
                  <p:cNvSpPr>
                    <a:spLocks/>
                  </p:cNvSpPr>
                  <p:nvPr/>
                </p:nvSpPr>
                <p:spPr bwMode="auto">
                  <a:xfrm rot="-5664353">
                    <a:off x="1662" y="2186"/>
                    <a:ext cx="111" cy="51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solidFill>
                    <a:srgbClr val="CC99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32" name="Freeform 228"/>
                  <p:cNvSpPr>
                    <a:spLocks/>
                  </p:cNvSpPr>
                  <p:nvPr/>
                </p:nvSpPr>
                <p:spPr bwMode="auto">
                  <a:xfrm rot="-7401987">
                    <a:off x="1952" y="2268"/>
                    <a:ext cx="95" cy="48"/>
                  </a:xfrm>
                  <a:custGeom>
                    <a:avLst/>
                    <a:gdLst>
                      <a:gd name="T0" fmla="*/ 0 w 408"/>
                      <a:gd name="T1" fmla="*/ 99 h 102"/>
                      <a:gd name="T2" fmla="*/ 44 w 408"/>
                      <a:gd name="T3" fmla="*/ 27 h 102"/>
                      <a:gd name="T4" fmla="*/ 118 w 408"/>
                      <a:gd name="T5" fmla="*/ 3 h 102"/>
                      <a:gd name="T6" fmla="*/ 192 w 408"/>
                      <a:gd name="T7" fmla="*/ 15 h 102"/>
                      <a:gd name="T8" fmla="*/ 280 w 408"/>
                      <a:gd name="T9" fmla="*/ 91 h 102"/>
                      <a:gd name="T10" fmla="*/ 360 w 408"/>
                      <a:gd name="T11" fmla="*/ 79 h 102"/>
                      <a:gd name="T12" fmla="*/ 408 w 408"/>
                      <a:gd name="T13" fmla="*/ 10 h 10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8"/>
                      <a:gd name="T22" fmla="*/ 0 h 102"/>
                      <a:gd name="T23" fmla="*/ 408 w 408"/>
                      <a:gd name="T24" fmla="*/ 102 h 10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8" h="102">
                        <a:moveTo>
                          <a:pt x="0" y="99"/>
                        </a:moveTo>
                        <a:cubicBezTo>
                          <a:pt x="7" y="87"/>
                          <a:pt x="24" y="43"/>
                          <a:pt x="44" y="27"/>
                        </a:cubicBezTo>
                        <a:cubicBezTo>
                          <a:pt x="64" y="11"/>
                          <a:pt x="93" y="5"/>
                          <a:pt x="118" y="3"/>
                        </a:cubicBezTo>
                        <a:cubicBezTo>
                          <a:pt x="143" y="1"/>
                          <a:pt x="165" y="0"/>
                          <a:pt x="192" y="15"/>
                        </a:cubicBezTo>
                        <a:cubicBezTo>
                          <a:pt x="219" y="30"/>
                          <a:pt x="252" y="80"/>
                          <a:pt x="280" y="91"/>
                        </a:cubicBezTo>
                        <a:cubicBezTo>
                          <a:pt x="308" y="102"/>
                          <a:pt x="339" y="92"/>
                          <a:pt x="360" y="79"/>
                        </a:cubicBezTo>
                        <a:cubicBezTo>
                          <a:pt x="381" y="66"/>
                          <a:pt x="398" y="25"/>
                          <a:pt x="408" y="1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9433" name="Freeform 229"/>
                  <p:cNvSpPr>
                    <a:spLocks/>
                  </p:cNvSpPr>
                  <p:nvPr/>
                </p:nvSpPr>
                <p:spPr bwMode="auto">
                  <a:xfrm rot="-6967771">
                    <a:off x="1854" y="2257"/>
                    <a:ext cx="93" cy="59"/>
                  </a:xfrm>
                  <a:custGeom>
                    <a:avLst/>
                    <a:gdLst>
                      <a:gd name="T0" fmla="*/ 0 w 400"/>
                      <a:gd name="T1" fmla="*/ 97 h 126"/>
                      <a:gd name="T2" fmla="*/ 48 w 400"/>
                      <a:gd name="T3" fmla="*/ 25 h 126"/>
                      <a:gd name="T4" fmla="*/ 134 w 400"/>
                      <a:gd name="T5" fmla="*/ 0 h 126"/>
                      <a:gd name="T6" fmla="*/ 205 w 400"/>
                      <a:gd name="T7" fmla="*/ 23 h 126"/>
                      <a:gd name="T8" fmla="*/ 281 w 400"/>
                      <a:gd name="T9" fmla="*/ 112 h 126"/>
                      <a:gd name="T10" fmla="*/ 364 w 400"/>
                      <a:gd name="T11" fmla="*/ 105 h 126"/>
                      <a:gd name="T12" fmla="*/ 400 w 400"/>
                      <a:gd name="T13" fmla="*/ 37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0"/>
                      <a:gd name="T22" fmla="*/ 0 h 126"/>
                      <a:gd name="T23" fmla="*/ 400 w 400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0" h="126">
                        <a:moveTo>
                          <a:pt x="0" y="97"/>
                        </a:moveTo>
                        <a:cubicBezTo>
                          <a:pt x="8" y="85"/>
                          <a:pt x="26" y="41"/>
                          <a:pt x="48" y="25"/>
                        </a:cubicBezTo>
                        <a:cubicBezTo>
                          <a:pt x="70" y="9"/>
                          <a:pt x="108" y="0"/>
                          <a:pt x="134" y="0"/>
                        </a:cubicBezTo>
                        <a:cubicBezTo>
                          <a:pt x="160" y="0"/>
                          <a:pt x="181" y="4"/>
                          <a:pt x="205" y="23"/>
                        </a:cubicBezTo>
                        <a:cubicBezTo>
                          <a:pt x="230" y="42"/>
                          <a:pt x="255" y="98"/>
                          <a:pt x="281" y="112"/>
                        </a:cubicBezTo>
                        <a:cubicBezTo>
                          <a:pt x="307" y="126"/>
                          <a:pt x="344" y="117"/>
                          <a:pt x="364" y="105"/>
                        </a:cubicBezTo>
                        <a:cubicBezTo>
                          <a:pt x="384" y="93"/>
                          <a:pt x="393" y="51"/>
                          <a:pt x="400" y="37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9422" name="Group 230"/>
                <p:cNvGrpSpPr>
                  <a:grpSpLocks/>
                </p:cNvGrpSpPr>
                <p:nvPr/>
              </p:nvGrpSpPr>
              <p:grpSpPr bwMode="auto">
                <a:xfrm>
                  <a:off x="1606" y="2128"/>
                  <a:ext cx="372" cy="208"/>
                  <a:chOff x="1606" y="2128"/>
                  <a:chExt cx="372" cy="208"/>
                </a:xfrm>
              </p:grpSpPr>
              <p:grpSp>
                <p:nvGrpSpPr>
                  <p:cNvPr id="94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1649" y="2131"/>
                    <a:ext cx="329" cy="205"/>
                    <a:chOff x="1649" y="2131"/>
                    <a:chExt cx="329" cy="205"/>
                  </a:xfrm>
                </p:grpSpPr>
                <p:sp>
                  <p:nvSpPr>
                    <p:cNvPr id="9425" name="Freeform 232"/>
                    <p:cNvSpPr>
                      <a:spLocks/>
                    </p:cNvSpPr>
                    <p:nvPr/>
                  </p:nvSpPr>
                  <p:spPr bwMode="auto">
                    <a:xfrm rot="-7401987">
                      <a:off x="1903" y="2260"/>
                      <a:ext cx="92" cy="59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9426" name="Group 2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25" y="2188"/>
                      <a:ext cx="154" cy="143"/>
                      <a:chOff x="1728" y="2185"/>
                      <a:chExt cx="154" cy="143"/>
                    </a:xfrm>
                  </p:grpSpPr>
                  <p:sp>
                    <p:nvSpPr>
                      <p:cNvPr id="9428" name="Freeform 234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802" y="2249"/>
                        <a:ext cx="111" cy="48"/>
                      </a:xfrm>
                      <a:custGeom>
                        <a:avLst/>
                        <a:gdLst>
                          <a:gd name="T0" fmla="*/ 0 w 408"/>
                          <a:gd name="T1" fmla="*/ 99 h 102"/>
                          <a:gd name="T2" fmla="*/ 44 w 408"/>
                          <a:gd name="T3" fmla="*/ 27 h 102"/>
                          <a:gd name="T4" fmla="*/ 118 w 408"/>
                          <a:gd name="T5" fmla="*/ 3 h 102"/>
                          <a:gd name="T6" fmla="*/ 192 w 408"/>
                          <a:gd name="T7" fmla="*/ 15 h 102"/>
                          <a:gd name="T8" fmla="*/ 280 w 408"/>
                          <a:gd name="T9" fmla="*/ 91 h 102"/>
                          <a:gd name="T10" fmla="*/ 360 w 408"/>
                          <a:gd name="T11" fmla="*/ 79 h 102"/>
                          <a:gd name="T12" fmla="*/ 408 w 408"/>
                          <a:gd name="T13" fmla="*/ 10 h 102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8"/>
                          <a:gd name="T22" fmla="*/ 0 h 102"/>
                          <a:gd name="T23" fmla="*/ 408 w 408"/>
                          <a:gd name="T24" fmla="*/ 102 h 102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8" h="102">
                            <a:moveTo>
                              <a:pt x="0" y="99"/>
                            </a:moveTo>
                            <a:cubicBezTo>
                              <a:pt x="7" y="87"/>
                              <a:pt x="24" y="43"/>
                              <a:pt x="44" y="27"/>
                            </a:cubicBezTo>
                            <a:cubicBezTo>
                              <a:pt x="64" y="11"/>
                              <a:pt x="93" y="5"/>
                              <a:pt x="118" y="3"/>
                            </a:cubicBezTo>
                            <a:cubicBezTo>
                              <a:pt x="143" y="1"/>
                              <a:pt x="165" y="0"/>
                              <a:pt x="192" y="15"/>
                            </a:cubicBezTo>
                            <a:cubicBezTo>
                              <a:pt x="219" y="30"/>
                              <a:pt x="252" y="80"/>
                              <a:pt x="280" y="91"/>
                            </a:cubicBezTo>
                            <a:cubicBezTo>
                              <a:pt x="308" y="102"/>
                              <a:pt x="339" y="92"/>
                              <a:pt x="360" y="79"/>
                            </a:cubicBezTo>
                            <a:cubicBezTo>
                              <a:pt x="381" y="66"/>
                              <a:pt x="398" y="25"/>
                              <a:pt x="408" y="10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9429" name="Freeform 235"/>
                      <p:cNvSpPr>
                        <a:spLocks/>
                      </p:cNvSpPr>
                      <p:nvPr/>
                    </p:nvSpPr>
                    <p:spPr bwMode="auto">
                      <a:xfrm rot="-6731385">
                        <a:off x="1752" y="2226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9430" name="Freeform 236"/>
                      <p:cNvSpPr>
                        <a:spLocks/>
                      </p:cNvSpPr>
                      <p:nvPr/>
                    </p:nvSpPr>
                    <p:spPr bwMode="auto">
                      <a:xfrm rot="-6297170">
                        <a:off x="1704" y="2209"/>
                        <a:ext cx="108" cy="59"/>
                      </a:xfrm>
                      <a:custGeom>
                        <a:avLst/>
                        <a:gdLst>
                          <a:gd name="T0" fmla="*/ 0 w 400"/>
                          <a:gd name="T1" fmla="*/ 97 h 126"/>
                          <a:gd name="T2" fmla="*/ 48 w 400"/>
                          <a:gd name="T3" fmla="*/ 25 h 126"/>
                          <a:gd name="T4" fmla="*/ 134 w 400"/>
                          <a:gd name="T5" fmla="*/ 0 h 126"/>
                          <a:gd name="T6" fmla="*/ 205 w 400"/>
                          <a:gd name="T7" fmla="*/ 23 h 126"/>
                          <a:gd name="T8" fmla="*/ 281 w 400"/>
                          <a:gd name="T9" fmla="*/ 112 h 126"/>
                          <a:gd name="T10" fmla="*/ 364 w 400"/>
                          <a:gd name="T11" fmla="*/ 105 h 126"/>
                          <a:gd name="T12" fmla="*/ 400 w 400"/>
                          <a:gd name="T13" fmla="*/ 37 h 12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00"/>
                          <a:gd name="T22" fmla="*/ 0 h 126"/>
                          <a:gd name="T23" fmla="*/ 400 w 400"/>
                          <a:gd name="T24" fmla="*/ 126 h 12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00" h="126">
                            <a:moveTo>
                              <a:pt x="0" y="97"/>
                            </a:moveTo>
                            <a:cubicBezTo>
                              <a:pt x="8" y="85"/>
                              <a:pt x="26" y="41"/>
                              <a:pt x="48" y="25"/>
                            </a:cubicBezTo>
                            <a:cubicBezTo>
                              <a:pt x="70" y="9"/>
                              <a:pt x="108" y="0"/>
                              <a:pt x="134" y="0"/>
                            </a:cubicBezTo>
                            <a:cubicBezTo>
                              <a:pt x="160" y="0"/>
                              <a:pt x="181" y="4"/>
                              <a:pt x="205" y="23"/>
                            </a:cubicBezTo>
                            <a:cubicBezTo>
                              <a:pt x="230" y="42"/>
                              <a:pt x="255" y="98"/>
                              <a:pt x="281" y="112"/>
                            </a:cubicBezTo>
                            <a:cubicBezTo>
                              <a:pt x="307" y="126"/>
                              <a:pt x="344" y="117"/>
                              <a:pt x="364" y="105"/>
                            </a:cubicBezTo>
                            <a:cubicBezTo>
                              <a:pt x="384" y="93"/>
                              <a:pt x="393" y="51"/>
                              <a:pt x="400" y="37"/>
                            </a:cubicBezTo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6600"/>
                          </a:gs>
                          <a:gs pos="50000">
                            <a:srgbClr val="996633"/>
                          </a:gs>
                          <a:gs pos="100000">
                            <a:srgbClr val="CC6600"/>
                          </a:gs>
                        </a:gsLst>
                        <a:lin ang="18900000" scaled="1"/>
                      </a:gra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9427" name="Freeform 237"/>
                    <p:cNvSpPr>
                      <a:spLocks/>
                    </p:cNvSpPr>
                    <p:nvPr/>
                  </p:nvSpPr>
                  <p:spPr bwMode="auto">
                    <a:xfrm rot="-5664353">
                      <a:off x="1625" y="2155"/>
                      <a:ext cx="108" cy="60"/>
                    </a:xfrm>
                    <a:custGeom>
                      <a:avLst/>
                      <a:gdLst>
                        <a:gd name="T0" fmla="*/ 0 w 400"/>
                        <a:gd name="T1" fmla="*/ 97 h 126"/>
                        <a:gd name="T2" fmla="*/ 48 w 400"/>
                        <a:gd name="T3" fmla="*/ 25 h 126"/>
                        <a:gd name="T4" fmla="*/ 134 w 400"/>
                        <a:gd name="T5" fmla="*/ 0 h 126"/>
                        <a:gd name="T6" fmla="*/ 205 w 400"/>
                        <a:gd name="T7" fmla="*/ 23 h 126"/>
                        <a:gd name="T8" fmla="*/ 281 w 400"/>
                        <a:gd name="T9" fmla="*/ 112 h 126"/>
                        <a:gd name="T10" fmla="*/ 364 w 400"/>
                        <a:gd name="T11" fmla="*/ 105 h 126"/>
                        <a:gd name="T12" fmla="*/ 400 w 400"/>
                        <a:gd name="T13" fmla="*/ 37 h 12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00"/>
                        <a:gd name="T22" fmla="*/ 0 h 126"/>
                        <a:gd name="T23" fmla="*/ 400 w 400"/>
                        <a:gd name="T24" fmla="*/ 126 h 12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00" h="126">
                          <a:moveTo>
                            <a:pt x="0" y="97"/>
                          </a:moveTo>
                          <a:cubicBezTo>
                            <a:pt x="8" y="85"/>
                            <a:pt x="26" y="41"/>
                            <a:pt x="48" y="25"/>
                          </a:cubicBezTo>
                          <a:cubicBezTo>
                            <a:pt x="70" y="9"/>
                            <a:pt x="108" y="0"/>
                            <a:pt x="134" y="0"/>
                          </a:cubicBezTo>
                          <a:cubicBezTo>
                            <a:pt x="160" y="0"/>
                            <a:pt x="181" y="4"/>
                            <a:pt x="205" y="23"/>
                          </a:cubicBezTo>
                          <a:cubicBezTo>
                            <a:pt x="230" y="42"/>
                            <a:pt x="255" y="98"/>
                            <a:pt x="281" y="112"/>
                          </a:cubicBezTo>
                          <a:cubicBezTo>
                            <a:pt x="307" y="126"/>
                            <a:pt x="344" y="117"/>
                            <a:pt x="364" y="105"/>
                          </a:cubicBezTo>
                          <a:cubicBezTo>
                            <a:pt x="384" y="93"/>
                            <a:pt x="393" y="51"/>
                            <a:pt x="400" y="37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CC6600"/>
                        </a:gs>
                        <a:gs pos="50000">
                          <a:srgbClr val="996633"/>
                        </a:gs>
                        <a:gs pos="100000">
                          <a:srgbClr val="CC6600"/>
                        </a:gs>
                      </a:gsLst>
                      <a:lin ang="189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9424" name="Freeform 238"/>
                  <p:cNvSpPr>
                    <a:spLocks/>
                  </p:cNvSpPr>
                  <p:nvPr/>
                </p:nvSpPr>
                <p:spPr bwMode="auto">
                  <a:xfrm rot="10800000">
                    <a:off x="1606" y="2128"/>
                    <a:ext cx="86" cy="79"/>
                  </a:xfrm>
                  <a:custGeom>
                    <a:avLst/>
                    <a:gdLst>
                      <a:gd name="T0" fmla="*/ 72 w 145"/>
                      <a:gd name="T1" fmla="*/ 0 h 221"/>
                      <a:gd name="T2" fmla="*/ 127 w 145"/>
                      <a:gd name="T3" fmla="*/ 39 h 221"/>
                      <a:gd name="T4" fmla="*/ 144 w 145"/>
                      <a:gd name="T5" fmla="*/ 106 h 221"/>
                      <a:gd name="T6" fmla="*/ 123 w 145"/>
                      <a:gd name="T7" fmla="*/ 158 h 221"/>
                      <a:gd name="T8" fmla="*/ 50 w 145"/>
                      <a:gd name="T9" fmla="*/ 212 h 221"/>
                      <a:gd name="T10" fmla="*/ 6 w 145"/>
                      <a:gd name="T11" fmla="*/ 214 h 221"/>
                      <a:gd name="T12" fmla="*/ 14 w 145"/>
                      <a:gd name="T13" fmla="*/ 218 h 22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45"/>
                      <a:gd name="T22" fmla="*/ 0 h 221"/>
                      <a:gd name="T23" fmla="*/ 145 w 145"/>
                      <a:gd name="T24" fmla="*/ 221 h 22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45" h="221">
                        <a:moveTo>
                          <a:pt x="72" y="0"/>
                        </a:moveTo>
                        <a:cubicBezTo>
                          <a:pt x="82" y="7"/>
                          <a:pt x="115" y="23"/>
                          <a:pt x="127" y="39"/>
                        </a:cubicBezTo>
                        <a:cubicBezTo>
                          <a:pt x="139" y="57"/>
                          <a:pt x="145" y="86"/>
                          <a:pt x="144" y="106"/>
                        </a:cubicBezTo>
                        <a:cubicBezTo>
                          <a:pt x="143" y="125"/>
                          <a:pt x="139" y="141"/>
                          <a:pt x="123" y="158"/>
                        </a:cubicBezTo>
                        <a:cubicBezTo>
                          <a:pt x="107" y="176"/>
                          <a:pt x="69" y="203"/>
                          <a:pt x="50" y="212"/>
                        </a:cubicBezTo>
                        <a:cubicBezTo>
                          <a:pt x="31" y="221"/>
                          <a:pt x="12" y="213"/>
                          <a:pt x="6" y="214"/>
                        </a:cubicBezTo>
                        <a:cubicBezTo>
                          <a:pt x="0" y="215"/>
                          <a:pt x="12" y="217"/>
                          <a:pt x="14" y="218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CC6600"/>
                      </a:gs>
                      <a:gs pos="50000">
                        <a:srgbClr val="996633"/>
                      </a:gs>
                      <a:gs pos="100000">
                        <a:srgbClr val="CC66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</p:grpSp>
          <p:sp>
            <p:nvSpPr>
              <p:cNvPr id="9415" name="Freeform 239"/>
              <p:cNvSpPr>
                <a:spLocks/>
              </p:cNvSpPr>
              <p:nvPr/>
            </p:nvSpPr>
            <p:spPr bwMode="auto">
              <a:xfrm rot="-8887738">
                <a:off x="1771" y="1656"/>
                <a:ext cx="136" cy="51"/>
              </a:xfrm>
              <a:custGeom>
                <a:avLst/>
                <a:gdLst>
                  <a:gd name="T0" fmla="*/ 145 w 228"/>
                  <a:gd name="T1" fmla="*/ 96 h 142"/>
                  <a:gd name="T2" fmla="*/ 25 w 228"/>
                  <a:gd name="T3" fmla="*/ 136 h 142"/>
                  <a:gd name="T4" fmla="*/ 7 w 228"/>
                  <a:gd name="T5" fmla="*/ 61 h 142"/>
                  <a:gd name="T6" fmla="*/ 66 w 228"/>
                  <a:gd name="T7" fmla="*/ 53 h 142"/>
                  <a:gd name="T8" fmla="*/ 150 w 228"/>
                  <a:gd name="T9" fmla="*/ 88 h 142"/>
                  <a:gd name="T10" fmla="*/ 207 w 228"/>
                  <a:gd name="T11" fmla="*/ 60 h 142"/>
                  <a:gd name="T12" fmla="*/ 228 w 228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8"/>
                  <a:gd name="T22" fmla="*/ 0 h 142"/>
                  <a:gd name="T23" fmla="*/ 228 w 228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8" h="142">
                    <a:moveTo>
                      <a:pt x="145" y="96"/>
                    </a:moveTo>
                    <a:cubicBezTo>
                      <a:pt x="126" y="103"/>
                      <a:pt x="48" y="142"/>
                      <a:pt x="25" y="136"/>
                    </a:cubicBezTo>
                    <a:cubicBezTo>
                      <a:pt x="2" y="130"/>
                      <a:pt x="0" y="75"/>
                      <a:pt x="7" y="61"/>
                    </a:cubicBezTo>
                    <a:cubicBezTo>
                      <a:pt x="14" y="47"/>
                      <a:pt x="42" y="48"/>
                      <a:pt x="66" y="53"/>
                    </a:cubicBezTo>
                    <a:cubicBezTo>
                      <a:pt x="89" y="58"/>
                      <a:pt x="126" y="85"/>
                      <a:pt x="150" y="88"/>
                    </a:cubicBezTo>
                    <a:cubicBezTo>
                      <a:pt x="173" y="89"/>
                      <a:pt x="194" y="74"/>
                      <a:pt x="207" y="60"/>
                    </a:cubicBezTo>
                    <a:cubicBezTo>
                      <a:pt x="221" y="46"/>
                      <a:pt x="224" y="12"/>
                      <a:pt x="228" y="0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416" name="Group 240"/>
              <p:cNvGrpSpPr>
                <a:grpSpLocks/>
              </p:cNvGrpSpPr>
              <p:nvPr/>
            </p:nvGrpSpPr>
            <p:grpSpPr bwMode="auto">
              <a:xfrm rot="-9101855">
                <a:off x="774" y="1720"/>
                <a:ext cx="297" cy="81"/>
                <a:chOff x="500" y="1699"/>
                <a:chExt cx="660" cy="284"/>
              </a:xfrm>
            </p:grpSpPr>
            <p:sp>
              <p:nvSpPr>
                <p:cNvPr id="9418" name="Freeform 241"/>
                <p:cNvSpPr>
                  <a:spLocks/>
                </p:cNvSpPr>
                <p:nvPr/>
              </p:nvSpPr>
              <p:spPr bwMode="auto">
                <a:xfrm>
                  <a:off x="500" y="1881"/>
                  <a:ext cx="408" cy="102"/>
                </a:xfrm>
                <a:custGeom>
                  <a:avLst/>
                  <a:gdLst>
                    <a:gd name="T0" fmla="*/ 0 w 408"/>
                    <a:gd name="T1" fmla="*/ 99 h 102"/>
                    <a:gd name="T2" fmla="*/ 44 w 408"/>
                    <a:gd name="T3" fmla="*/ 27 h 102"/>
                    <a:gd name="T4" fmla="*/ 118 w 408"/>
                    <a:gd name="T5" fmla="*/ 3 h 102"/>
                    <a:gd name="T6" fmla="*/ 192 w 408"/>
                    <a:gd name="T7" fmla="*/ 15 h 102"/>
                    <a:gd name="T8" fmla="*/ 280 w 408"/>
                    <a:gd name="T9" fmla="*/ 91 h 102"/>
                    <a:gd name="T10" fmla="*/ 360 w 408"/>
                    <a:gd name="T11" fmla="*/ 79 h 102"/>
                    <a:gd name="T12" fmla="*/ 408 w 408"/>
                    <a:gd name="T13" fmla="*/ 10 h 10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8"/>
                    <a:gd name="T22" fmla="*/ 0 h 102"/>
                    <a:gd name="T23" fmla="*/ 408 w 408"/>
                    <a:gd name="T24" fmla="*/ 102 h 10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8" h="102">
                      <a:moveTo>
                        <a:pt x="0" y="99"/>
                      </a:moveTo>
                      <a:cubicBezTo>
                        <a:pt x="7" y="87"/>
                        <a:pt x="24" y="43"/>
                        <a:pt x="44" y="27"/>
                      </a:cubicBezTo>
                      <a:cubicBezTo>
                        <a:pt x="64" y="11"/>
                        <a:pt x="93" y="5"/>
                        <a:pt x="118" y="3"/>
                      </a:cubicBezTo>
                      <a:cubicBezTo>
                        <a:pt x="143" y="1"/>
                        <a:pt x="165" y="0"/>
                        <a:pt x="192" y="15"/>
                      </a:cubicBezTo>
                      <a:cubicBezTo>
                        <a:pt x="219" y="30"/>
                        <a:pt x="252" y="80"/>
                        <a:pt x="280" y="91"/>
                      </a:cubicBezTo>
                      <a:cubicBezTo>
                        <a:pt x="308" y="102"/>
                        <a:pt x="339" y="92"/>
                        <a:pt x="360" y="79"/>
                      </a:cubicBezTo>
                      <a:cubicBezTo>
                        <a:pt x="381" y="66"/>
                        <a:pt x="398" y="25"/>
                        <a:pt x="408" y="10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19" name="Freeform 242"/>
                <p:cNvSpPr>
                  <a:spLocks/>
                </p:cNvSpPr>
                <p:nvPr/>
              </p:nvSpPr>
              <p:spPr bwMode="auto">
                <a:xfrm>
                  <a:off x="636" y="177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420" name="Freeform 243"/>
                <p:cNvSpPr>
                  <a:spLocks/>
                </p:cNvSpPr>
                <p:nvPr/>
              </p:nvSpPr>
              <p:spPr bwMode="auto">
                <a:xfrm rot="434215">
                  <a:off x="760" y="1699"/>
                  <a:ext cx="400" cy="126"/>
                </a:xfrm>
                <a:custGeom>
                  <a:avLst/>
                  <a:gdLst>
                    <a:gd name="T0" fmla="*/ 0 w 400"/>
                    <a:gd name="T1" fmla="*/ 97 h 126"/>
                    <a:gd name="T2" fmla="*/ 48 w 400"/>
                    <a:gd name="T3" fmla="*/ 25 h 126"/>
                    <a:gd name="T4" fmla="*/ 134 w 400"/>
                    <a:gd name="T5" fmla="*/ 0 h 126"/>
                    <a:gd name="T6" fmla="*/ 205 w 400"/>
                    <a:gd name="T7" fmla="*/ 23 h 126"/>
                    <a:gd name="T8" fmla="*/ 281 w 400"/>
                    <a:gd name="T9" fmla="*/ 112 h 126"/>
                    <a:gd name="T10" fmla="*/ 364 w 400"/>
                    <a:gd name="T11" fmla="*/ 105 h 126"/>
                    <a:gd name="T12" fmla="*/ 400 w 400"/>
                    <a:gd name="T13" fmla="*/ 37 h 1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0"/>
                    <a:gd name="T22" fmla="*/ 0 h 126"/>
                    <a:gd name="T23" fmla="*/ 400 w 400"/>
                    <a:gd name="T24" fmla="*/ 126 h 1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0" h="126">
                      <a:moveTo>
                        <a:pt x="0" y="97"/>
                      </a:moveTo>
                      <a:cubicBezTo>
                        <a:pt x="8" y="85"/>
                        <a:pt x="26" y="41"/>
                        <a:pt x="48" y="25"/>
                      </a:cubicBezTo>
                      <a:cubicBezTo>
                        <a:pt x="70" y="9"/>
                        <a:pt x="108" y="0"/>
                        <a:pt x="134" y="0"/>
                      </a:cubicBezTo>
                      <a:cubicBezTo>
                        <a:pt x="160" y="0"/>
                        <a:pt x="181" y="4"/>
                        <a:pt x="205" y="23"/>
                      </a:cubicBezTo>
                      <a:cubicBezTo>
                        <a:pt x="230" y="42"/>
                        <a:pt x="255" y="98"/>
                        <a:pt x="281" y="112"/>
                      </a:cubicBezTo>
                      <a:cubicBezTo>
                        <a:pt x="307" y="126"/>
                        <a:pt x="344" y="117"/>
                        <a:pt x="364" y="105"/>
                      </a:cubicBezTo>
                      <a:cubicBezTo>
                        <a:pt x="384" y="93"/>
                        <a:pt x="393" y="51"/>
                        <a:pt x="400" y="37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C6600"/>
                    </a:gs>
                    <a:gs pos="50000">
                      <a:srgbClr val="996633"/>
                    </a:gs>
                    <a:gs pos="100000">
                      <a:srgbClr val="CC6600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9417" name="Freeform 244"/>
              <p:cNvSpPr>
                <a:spLocks/>
              </p:cNvSpPr>
              <p:nvPr/>
            </p:nvSpPr>
            <p:spPr bwMode="auto">
              <a:xfrm rot="-9846516">
                <a:off x="1709" y="1685"/>
                <a:ext cx="188" cy="34"/>
              </a:xfrm>
              <a:custGeom>
                <a:avLst/>
                <a:gdLst>
                  <a:gd name="T0" fmla="*/ 0 w 400"/>
                  <a:gd name="T1" fmla="*/ 97 h 126"/>
                  <a:gd name="T2" fmla="*/ 48 w 400"/>
                  <a:gd name="T3" fmla="*/ 25 h 126"/>
                  <a:gd name="T4" fmla="*/ 134 w 400"/>
                  <a:gd name="T5" fmla="*/ 0 h 126"/>
                  <a:gd name="T6" fmla="*/ 205 w 400"/>
                  <a:gd name="T7" fmla="*/ 23 h 126"/>
                  <a:gd name="T8" fmla="*/ 281 w 400"/>
                  <a:gd name="T9" fmla="*/ 112 h 126"/>
                  <a:gd name="T10" fmla="*/ 364 w 400"/>
                  <a:gd name="T11" fmla="*/ 105 h 126"/>
                  <a:gd name="T12" fmla="*/ 400 w 400"/>
                  <a:gd name="T13" fmla="*/ 37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0"/>
                  <a:gd name="T22" fmla="*/ 0 h 126"/>
                  <a:gd name="T23" fmla="*/ 400 w 400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0" h="126">
                    <a:moveTo>
                      <a:pt x="0" y="97"/>
                    </a:moveTo>
                    <a:cubicBezTo>
                      <a:pt x="8" y="85"/>
                      <a:pt x="26" y="41"/>
                      <a:pt x="48" y="25"/>
                    </a:cubicBezTo>
                    <a:cubicBezTo>
                      <a:pt x="70" y="9"/>
                      <a:pt x="108" y="0"/>
                      <a:pt x="134" y="0"/>
                    </a:cubicBezTo>
                    <a:cubicBezTo>
                      <a:pt x="160" y="0"/>
                      <a:pt x="181" y="4"/>
                      <a:pt x="205" y="23"/>
                    </a:cubicBezTo>
                    <a:cubicBezTo>
                      <a:pt x="230" y="42"/>
                      <a:pt x="255" y="98"/>
                      <a:pt x="281" y="112"/>
                    </a:cubicBezTo>
                    <a:cubicBezTo>
                      <a:pt x="307" y="126"/>
                      <a:pt x="344" y="117"/>
                      <a:pt x="364" y="105"/>
                    </a:cubicBezTo>
                    <a:cubicBezTo>
                      <a:pt x="384" y="93"/>
                      <a:pt x="393" y="51"/>
                      <a:pt x="400" y="37"/>
                    </a:cubicBezTo>
                  </a:path>
                </a:pathLst>
              </a:custGeom>
              <a:gradFill rotWithShape="1">
                <a:gsLst>
                  <a:gs pos="0">
                    <a:srgbClr val="CC6600"/>
                  </a:gs>
                  <a:gs pos="50000">
                    <a:srgbClr val="996633"/>
                  </a:gs>
                  <a:gs pos="100000">
                    <a:srgbClr val="CC66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9319" name="Group 245"/>
            <p:cNvGrpSpPr>
              <a:grpSpLocks/>
            </p:cNvGrpSpPr>
            <p:nvPr/>
          </p:nvGrpSpPr>
          <p:grpSpPr bwMode="auto">
            <a:xfrm rot="-993773">
              <a:off x="1776" y="3552"/>
              <a:ext cx="163" cy="103"/>
              <a:chOff x="3120" y="2688"/>
              <a:chExt cx="288" cy="192"/>
            </a:xfrm>
          </p:grpSpPr>
          <p:sp>
            <p:nvSpPr>
              <p:cNvPr id="9406" name="Oval 24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07" name="Line 24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0" name="Group 248"/>
            <p:cNvGrpSpPr>
              <a:grpSpLocks/>
            </p:cNvGrpSpPr>
            <p:nvPr/>
          </p:nvGrpSpPr>
          <p:grpSpPr bwMode="auto">
            <a:xfrm rot="-993773">
              <a:off x="1872" y="3600"/>
              <a:ext cx="163" cy="103"/>
              <a:chOff x="3120" y="2688"/>
              <a:chExt cx="288" cy="192"/>
            </a:xfrm>
          </p:grpSpPr>
          <p:sp>
            <p:nvSpPr>
              <p:cNvPr id="9404" name="Oval 249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05" name="Line 250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1" name="Group 251"/>
            <p:cNvGrpSpPr>
              <a:grpSpLocks/>
            </p:cNvGrpSpPr>
            <p:nvPr/>
          </p:nvGrpSpPr>
          <p:grpSpPr bwMode="auto">
            <a:xfrm rot="-993773">
              <a:off x="1968" y="3600"/>
              <a:ext cx="163" cy="103"/>
              <a:chOff x="3120" y="2688"/>
              <a:chExt cx="288" cy="192"/>
            </a:xfrm>
          </p:grpSpPr>
          <p:sp>
            <p:nvSpPr>
              <p:cNvPr id="9402" name="Oval 25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03" name="Line 25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2" name="Group 254"/>
            <p:cNvGrpSpPr>
              <a:grpSpLocks/>
            </p:cNvGrpSpPr>
            <p:nvPr/>
          </p:nvGrpSpPr>
          <p:grpSpPr bwMode="auto">
            <a:xfrm rot="7267798">
              <a:off x="1787" y="3486"/>
              <a:ext cx="163" cy="103"/>
              <a:chOff x="3120" y="2688"/>
              <a:chExt cx="288" cy="192"/>
            </a:xfrm>
          </p:grpSpPr>
          <p:sp>
            <p:nvSpPr>
              <p:cNvPr id="9400" name="Oval 255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401" name="Line 256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3" name="Group 257"/>
            <p:cNvGrpSpPr>
              <a:grpSpLocks/>
            </p:cNvGrpSpPr>
            <p:nvPr/>
          </p:nvGrpSpPr>
          <p:grpSpPr bwMode="auto">
            <a:xfrm rot="7267798">
              <a:off x="1842" y="3390"/>
              <a:ext cx="163" cy="103"/>
              <a:chOff x="3120" y="2688"/>
              <a:chExt cx="288" cy="192"/>
            </a:xfrm>
          </p:grpSpPr>
          <p:sp>
            <p:nvSpPr>
              <p:cNvPr id="9398" name="Oval 258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99" name="Line 259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4" name="Group 260"/>
            <p:cNvGrpSpPr>
              <a:grpSpLocks/>
            </p:cNvGrpSpPr>
            <p:nvPr/>
          </p:nvGrpSpPr>
          <p:grpSpPr bwMode="auto">
            <a:xfrm rot="7267798">
              <a:off x="2034" y="3630"/>
              <a:ext cx="163" cy="103"/>
              <a:chOff x="3120" y="2688"/>
              <a:chExt cx="288" cy="192"/>
            </a:xfrm>
          </p:grpSpPr>
          <p:sp>
            <p:nvSpPr>
              <p:cNvPr id="9396" name="Oval 261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97" name="Line 262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5" name="Group 263"/>
            <p:cNvGrpSpPr>
              <a:grpSpLocks/>
            </p:cNvGrpSpPr>
            <p:nvPr/>
          </p:nvGrpSpPr>
          <p:grpSpPr bwMode="auto">
            <a:xfrm rot="7267798">
              <a:off x="1938" y="3534"/>
              <a:ext cx="163" cy="103"/>
              <a:chOff x="3120" y="2688"/>
              <a:chExt cx="288" cy="192"/>
            </a:xfrm>
          </p:grpSpPr>
          <p:sp>
            <p:nvSpPr>
              <p:cNvPr id="9394" name="Oval 264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95" name="Line 265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6" name="Group 266"/>
            <p:cNvGrpSpPr>
              <a:grpSpLocks/>
            </p:cNvGrpSpPr>
            <p:nvPr/>
          </p:nvGrpSpPr>
          <p:grpSpPr bwMode="auto">
            <a:xfrm rot="7267798">
              <a:off x="1890" y="3438"/>
              <a:ext cx="163" cy="103"/>
              <a:chOff x="3120" y="2688"/>
              <a:chExt cx="288" cy="192"/>
            </a:xfrm>
          </p:grpSpPr>
          <p:sp>
            <p:nvSpPr>
              <p:cNvPr id="9392" name="Oval 267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93" name="Line 268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7" name="Group 269"/>
            <p:cNvGrpSpPr>
              <a:grpSpLocks/>
            </p:cNvGrpSpPr>
            <p:nvPr/>
          </p:nvGrpSpPr>
          <p:grpSpPr bwMode="auto">
            <a:xfrm rot="7267798">
              <a:off x="2178" y="3630"/>
              <a:ext cx="163" cy="103"/>
              <a:chOff x="3120" y="2688"/>
              <a:chExt cx="288" cy="192"/>
            </a:xfrm>
          </p:grpSpPr>
          <p:sp>
            <p:nvSpPr>
              <p:cNvPr id="9390" name="Oval 270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91" name="Line 271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28" name="Group 272"/>
            <p:cNvGrpSpPr>
              <a:grpSpLocks/>
            </p:cNvGrpSpPr>
            <p:nvPr/>
          </p:nvGrpSpPr>
          <p:grpSpPr bwMode="auto">
            <a:xfrm rot="20077213" flipH="1">
              <a:off x="2016" y="3168"/>
              <a:ext cx="673" cy="677"/>
              <a:chOff x="2736" y="1968"/>
              <a:chExt cx="1512" cy="1723"/>
            </a:xfrm>
          </p:grpSpPr>
          <p:sp>
            <p:nvSpPr>
              <p:cNvPr id="9350" name="Freeform 273"/>
              <p:cNvSpPr>
                <a:spLocks/>
              </p:cNvSpPr>
              <p:nvPr/>
            </p:nvSpPr>
            <p:spPr bwMode="auto">
              <a:xfrm rot="-2195918" flipH="1" flipV="1">
                <a:off x="2736" y="273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51" name="Freeform 274"/>
              <p:cNvSpPr>
                <a:spLocks/>
              </p:cNvSpPr>
              <p:nvPr/>
            </p:nvSpPr>
            <p:spPr bwMode="auto">
              <a:xfrm rot="-6210861" flipH="1" flipV="1">
                <a:off x="3240" y="2856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52" name="Freeform 275"/>
              <p:cNvSpPr>
                <a:spLocks/>
              </p:cNvSpPr>
              <p:nvPr/>
            </p:nvSpPr>
            <p:spPr bwMode="auto">
              <a:xfrm>
                <a:off x="2880" y="2304"/>
                <a:ext cx="1104" cy="1160"/>
              </a:xfrm>
              <a:custGeom>
                <a:avLst/>
                <a:gdLst>
                  <a:gd name="T0" fmla="*/ 1104 w 1104"/>
                  <a:gd name="T1" fmla="*/ 0 h 1160"/>
                  <a:gd name="T2" fmla="*/ 768 w 1104"/>
                  <a:gd name="T3" fmla="*/ 96 h 1160"/>
                  <a:gd name="T4" fmla="*/ 576 w 1104"/>
                  <a:gd name="T5" fmla="*/ 384 h 1160"/>
                  <a:gd name="T6" fmla="*/ 384 w 1104"/>
                  <a:gd name="T7" fmla="*/ 816 h 1160"/>
                  <a:gd name="T8" fmla="*/ 192 w 1104"/>
                  <a:gd name="T9" fmla="*/ 1104 h 1160"/>
                  <a:gd name="T10" fmla="*/ 0 w 1104"/>
                  <a:gd name="T11" fmla="*/ 1152 h 1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04"/>
                  <a:gd name="T19" fmla="*/ 0 h 1160"/>
                  <a:gd name="T20" fmla="*/ 1104 w 1104"/>
                  <a:gd name="T21" fmla="*/ 1160 h 1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04" h="1160">
                    <a:moveTo>
                      <a:pt x="1104" y="0"/>
                    </a:moveTo>
                    <a:cubicBezTo>
                      <a:pt x="980" y="16"/>
                      <a:pt x="856" y="32"/>
                      <a:pt x="768" y="96"/>
                    </a:cubicBezTo>
                    <a:cubicBezTo>
                      <a:pt x="680" y="160"/>
                      <a:pt x="640" y="264"/>
                      <a:pt x="576" y="384"/>
                    </a:cubicBezTo>
                    <a:cubicBezTo>
                      <a:pt x="512" y="504"/>
                      <a:pt x="448" y="696"/>
                      <a:pt x="384" y="816"/>
                    </a:cubicBezTo>
                    <a:cubicBezTo>
                      <a:pt x="320" y="936"/>
                      <a:pt x="256" y="1048"/>
                      <a:pt x="192" y="1104"/>
                    </a:cubicBezTo>
                    <a:cubicBezTo>
                      <a:pt x="128" y="1160"/>
                      <a:pt x="64" y="1156"/>
                      <a:pt x="0" y="11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353" name="Group 276"/>
              <p:cNvGrpSpPr>
                <a:grpSpLocks/>
              </p:cNvGrpSpPr>
              <p:nvPr/>
            </p:nvGrpSpPr>
            <p:grpSpPr bwMode="auto">
              <a:xfrm>
                <a:off x="3168" y="2688"/>
                <a:ext cx="288" cy="192"/>
                <a:chOff x="3120" y="2688"/>
                <a:chExt cx="288" cy="192"/>
              </a:xfrm>
            </p:grpSpPr>
            <p:sp>
              <p:nvSpPr>
                <p:cNvPr id="9388" name="Oval 27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89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4" name="Group 279"/>
              <p:cNvGrpSpPr>
                <a:grpSpLocks/>
              </p:cNvGrpSpPr>
              <p:nvPr/>
            </p:nvGrpSpPr>
            <p:grpSpPr bwMode="auto">
              <a:xfrm rot="1513970">
                <a:off x="3190" y="2356"/>
                <a:ext cx="321" cy="229"/>
                <a:chOff x="3120" y="2688"/>
                <a:chExt cx="288" cy="192"/>
              </a:xfrm>
            </p:grpSpPr>
            <p:sp>
              <p:nvSpPr>
                <p:cNvPr id="9386" name="Oval 280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87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5" name="Group 282"/>
              <p:cNvGrpSpPr>
                <a:grpSpLocks/>
              </p:cNvGrpSpPr>
              <p:nvPr/>
            </p:nvGrpSpPr>
            <p:grpSpPr bwMode="auto">
              <a:xfrm rot="643732">
                <a:off x="2880" y="3312"/>
                <a:ext cx="192" cy="144"/>
                <a:chOff x="3120" y="2688"/>
                <a:chExt cx="288" cy="192"/>
              </a:xfrm>
            </p:grpSpPr>
            <p:sp>
              <p:nvSpPr>
                <p:cNvPr id="9384" name="Oval 283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85" name="Line 284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6" name="Group 285"/>
              <p:cNvGrpSpPr>
                <a:grpSpLocks/>
              </p:cNvGrpSpPr>
              <p:nvPr/>
            </p:nvGrpSpPr>
            <p:grpSpPr bwMode="auto">
              <a:xfrm>
                <a:off x="2832" y="3456"/>
                <a:ext cx="192" cy="144"/>
                <a:chOff x="3120" y="2688"/>
                <a:chExt cx="288" cy="192"/>
              </a:xfrm>
            </p:grpSpPr>
            <p:sp>
              <p:nvSpPr>
                <p:cNvPr id="9382" name="Oval 286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83" name="Line 287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7" name="Group 288"/>
              <p:cNvGrpSpPr>
                <a:grpSpLocks/>
              </p:cNvGrpSpPr>
              <p:nvPr/>
            </p:nvGrpSpPr>
            <p:grpSpPr bwMode="auto">
              <a:xfrm flipH="1">
                <a:off x="3360" y="2928"/>
                <a:ext cx="288" cy="192"/>
                <a:chOff x="3120" y="2688"/>
                <a:chExt cx="288" cy="192"/>
              </a:xfrm>
            </p:grpSpPr>
            <p:sp>
              <p:nvSpPr>
                <p:cNvPr id="9380" name="Oval 289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81" name="Line 290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8" name="Group 291"/>
              <p:cNvGrpSpPr>
                <a:grpSpLocks/>
              </p:cNvGrpSpPr>
              <p:nvPr/>
            </p:nvGrpSpPr>
            <p:grpSpPr bwMode="auto">
              <a:xfrm flipH="1">
                <a:off x="3168" y="3168"/>
                <a:ext cx="288" cy="192"/>
                <a:chOff x="3120" y="2688"/>
                <a:chExt cx="288" cy="192"/>
              </a:xfrm>
            </p:grpSpPr>
            <p:sp>
              <p:nvSpPr>
                <p:cNvPr id="9378" name="Oval 292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79" name="Line 293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9" name="Group 294"/>
              <p:cNvGrpSpPr>
                <a:grpSpLocks/>
              </p:cNvGrpSpPr>
              <p:nvPr/>
            </p:nvGrpSpPr>
            <p:grpSpPr bwMode="auto">
              <a:xfrm rot="2952321" flipH="1">
                <a:off x="3095" y="3289"/>
                <a:ext cx="193" cy="143"/>
                <a:chOff x="3120" y="2688"/>
                <a:chExt cx="288" cy="192"/>
              </a:xfrm>
            </p:grpSpPr>
            <p:sp>
              <p:nvSpPr>
                <p:cNvPr id="9376" name="Oval 295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77" name="Line 296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0" name="Group 297"/>
              <p:cNvGrpSpPr>
                <a:grpSpLocks/>
              </p:cNvGrpSpPr>
              <p:nvPr/>
            </p:nvGrpSpPr>
            <p:grpSpPr bwMode="auto">
              <a:xfrm rot="4092680" flipH="1">
                <a:off x="2884" y="3496"/>
                <a:ext cx="228" cy="161"/>
                <a:chOff x="3120" y="2688"/>
                <a:chExt cx="288" cy="192"/>
              </a:xfrm>
            </p:grpSpPr>
            <p:sp>
              <p:nvSpPr>
                <p:cNvPr id="9374" name="Oval 298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75" name="Line 299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1" name="Group 300"/>
              <p:cNvGrpSpPr>
                <a:grpSpLocks/>
              </p:cNvGrpSpPr>
              <p:nvPr/>
            </p:nvGrpSpPr>
            <p:grpSpPr bwMode="auto">
              <a:xfrm rot="643732">
                <a:off x="2928" y="3120"/>
                <a:ext cx="288" cy="192"/>
                <a:chOff x="3120" y="2688"/>
                <a:chExt cx="288" cy="192"/>
              </a:xfrm>
            </p:grpSpPr>
            <p:sp>
              <p:nvSpPr>
                <p:cNvPr id="9372" name="Oval 30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73" name="Line 30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2" name="Group 303"/>
              <p:cNvGrpSpPr>
                <a:grpSpLocks/>
              </p:cNvGrpSpPr>
              <p:nvPr/>
            </p:nvGrpSpPr>
            <p:grpSpPr bwMode="auto">
              <a:xfrm rot="1863947" flipH="1">
                <a:off x="3024" y="3456"/>
                <a:ext cx="193" cy="143"/>
                <a:chOff x="3120" y="2688"/>
                <a:chExt cx="288" cy="192"/>
              </a:xfrm>
            </p:grpSpPr>
            <p:sp>
              <p:nvSpPr>
                <p:cNvPr id="9370" name="Oval 304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71" name="Line 305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3" name="Group 306"/>
              <p:cNvGrpSpPr>
                <a:grpSpLocks/>
              </p:cNvGrpSpPr>
              <p:nvPr/>
            </p:nvGrpSpPr>
            <p:grpSpPr bwMode="auto">
              <a:xfrm flipH="1">
                <a:off x="3456" y="2592"/>
                <a:ext cx="384" cy="240"/>
                <a:chOff x="3120" y="2688"/>
                <a:chExt cx="288" cy="192"/>
              </a:xfrm>
            </p:grpSpPr>
            <p:sp>
              <p:nvSpPr>
                <p:cNvPr id="9368" name="Oval 307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69" name="Line 308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64" name="Freeform 309"/>
              <p:cNvSpPr>
                <a:spLocks/>
              </p:cNvSpPr>
              <p:nvPr/>
            </p:nvSpPr>
            <p:spPr bwMode="auto">
              <a:xfrm rot="10800000">
                <a:off x="3168" y="1968"/>
                <a:ext cx="720" cy="480"/>
              </a:xfrm>
              <a:custGeom>
                <a:avLst/>
                <a:gdLst>
                  <a:gd name="T0" fmla="*/ 49 w 1025"/>
                  <a:gd name="T1" fmla="*/ 523 h 808"/>
                  <a:gd name="T2" fmla="*/ 49 w 1025"/>
                  <a:gd name="T3" fmla="*/ 571 h 808"/>
                  <a:gd name="T4" fmla="*/ 89 w 1025"/>
                  <a:gd name="T5" fmla="*/ 739 h 808"/>
                  <a:gd name="T6" fmla="*/ 265 w 1025"/>
                  <a:gd name="T7" fmla="*/ 595 h 808"/>
                  <a:gd name="T8" fmla="*/ 313 w 1025"/>
                  <a:gd name="T9" fmla="*/ 611 h 808"/>
                  <a:gd name="T10" fmla="*/ 281 w 1025"/>
                  <a:gd name="T11" fmla="*/ 787 h 808"/>
                  <a:gd name="T12" fmla="*/ 489 w 1025"/>
                  <a:gd name="T13" fmla="*/ 739 h 808"/>
                  <a:gd name="T14" fmla="*/ 569 w 1025"/>
                  <a:gd name="T15" fmla="*/ 675 h 808"/>
                  <a:gd name="T16" fmla="*/ 617 w 1025"/>
                  <a:gd name="T17" fmla="*/ 739 h 808"/>
                  <a:gd name="T18" fmla="*/ 865 w 1025"/>
                  <a:gd name="T19" fmla="*/ 667 h 808"/>
                  <a:gd name="T20" fmla="*/ 1009 w 1025"/>
                  <a:gd name="T21" fmla="*/ 667 h 808"/>
                  <a:gd name="T22" fmla="*/ 961 w 1025"/>
                  <a:gd name="T23" fmla="*/ 619 h 808"/>
                  <a:gd name="T24" fmla="*/ 873 w 1025"/>
                  <a:gd name="T25" fmla="*/ 467 h 808"/>
                  <a:gd name="T26" fmla="*/ 905 w 1025"/>
                  <a:gd name="T27" fmla="*/ 355 h 808"/>
                  <a:gd name="T28" fmla="*/ 873 w 1025"/>
                  <a:gd name="T29" fmla="*/ 275 h 808"/>
                  <a:gd name="T30" fmla="*/ 649 w 1025"/>
                  <a:gd name="T31" fmla="*/ 371 h 808"/>
                  <a:gd name="T32" fmla="*/ 665 w 1025"/>
                  <a:gd name="T33" fmla="*/ 243 h 808"/>
                  <a:gd name="T34" fmla="*/ 633 w 1025"/>
                  <a:gd name="T35" fmla="*/ 179 h 808"/>
                  <a:gd name="T36" fmla="*/ 633 w 1025"/>
                  <a:gd name="T37" fmla="*/ 115 h 808"/>
                  <a:gd name="T38" fmla="*/ 289 w 1025"/>
                  <a:gd name="T39" fmla="*/ 235 h 808"/>
                  <a:gd name="T40" fmla="*/ 409 w 1025"/>
                  <a:gd name="T41" fmla="*/ 179 h 808"/>
                  <a:gd name="T42" fmla="*/ 361 w 1025"/>
                  <a:gd name="T43" fmla="*/ 131 h 808"/>
                  <a:gd name="T44" fmla="*/ 297 w 1025"/>
                  <a:gd name="T45" fmla="*/ 35 h 808"/>
                  <a:gd name="T46" fmla="*/ 41 w 1025"/>
                  <a:gd name="T47" fmla="*/ 339 h 808"/>
                  <a:gd name="T48" fmla="*/ 49 w 1025"/>
                  <a:gd name="T49" fmla="*/ 523 h 8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5"/>
                  <a:gd name="T76" fmla="*/ 0 h 808"/>
                  <a:gd name="T77" fmla="*/ 1025 w 1025"/>
                  <a:gd name="T78" fmla="*/ 808 h 8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5" h="808">
                    <a:moveTo>
                      <a:pt x="49" y="523"/>
                    </a:moveTo>
                    <a:cubicBezTo>
                      <a:pt x="57" y="531"/>
                      <a:pt x="42" y="535"/>
                      <a:pt x="49" y="571"/>
                    </a:cubicBezTo>
                    <a:cubicBezTo>
                      <a:pt x="56" y="607"/>
                      <a:pt x="53" y="735"/>
                      <a:pt x="89" y="739"/>
                    </a:cubicBezTo>
                    <a:cubicBezTo>
                      <a:pt x="125" y="743"/>
                      <a:pt x="228" y="616"/>
                      <a:pt x="265" y="595"/>
                    </a:cubicBezTo>
                    <a:cubicBezTo>
                      <a:pt x="302" y="574"/>
                      <a:pt x="310" y="579"/>
                      <a:pt x="313" y="611"/>
                    </a:cubicBezTo>
                    <a:cubicBezTo>
                      <a:pt x="316" y="643"/>
                      <a:pt x="252" y="766"/>
                      <a:pt x="281" y="787"/>
                    </a:cubicBezTo>
                    <a:cubicBezTo>
                      <a:pt x="310" y="808"/>
                      <a:pt x="441" y="758"/>
                      <a:pt x="489" y="739"/>
                    </a:cubicBezTo>
                    <a:cubicBezTo>
                      <a:pt x="537" y="720"/>
                      <a:pt x="548" y="675"/>
                      <a:pt x="569" y="675"/>
                    </a:cubicBezTo>
                    <a:cubicBezTo>
                      <a:pt x="590" y="675"/>
                      <a:pt x="568" y="740"/>
                      <a:pt x="617" y="739"/>
                    </a:cubicBezTo>
                    <a:cubicBezTo>
                      <a:pt x="666" y="738"/>
                      <a:pt x="800" y="679"/>
                      <a:pt x="865" y="667"/>
                    </a:cubicBezTo>
                    <a:cubicBezTo>
                      <a:pt x="930" y="655"/>
                      <a:pt x="993" y="675"/>
                      <a:pt x="1009" y="667"/>
                    </a:cubicBezTo>
                    <a:cubicBezTo>
                      <a:pt x="1025" y="659"/>
                      <a:pt x="984" y="652"/>
                      <a:pt x="961" y="619"/>
                    </a:cubicBezTo>
                    <a:cubicBezTo>
                      <a:pt x="938" y="586"/>
                      <a:pt x="882" y="511"/>
                      <a:pt x="873" y="467"/>
                    </a:cubicBezTo>
                    <a:cubicBezTo>
                      <a:pt x="864" y="423"/>
                      <a:pt x="905" y="387"/>
                      <a:pt x="905" y="355"/>
                    </a:cubicBezTo>
                    <a:cubicBezTo>
                      <a:pt x="905" y="323"/>
                      <a:pt x="916" y="272"/>
                      <a:pt x="873" y="275"/>
                    </a:cubicBezTo>
                    <a:cubicBezTo>
                      <a:pt x="830" y="278"/>
                      <a:pt x="684" y="376"/>
                      <a:pt x="649" y="371"/>
                    </a:cubicBezTo>
                    <a:cubicBezTo>
                      <a:pt x="614" y="366"/>
                      <a:pt x="668" y="275"/>
                      <a:pt x="665" y="243"/>
                    </a:cubicBezTo>
                    <a:cubicBezTo>
                      <a:pt x="662" y="211"/>
                      <a:pt x="638" y="200"/>
                      <a:pt x="633" y="179"/>
                    </a:cubicBezTo>
                    <a:cubicBezTo>
                      <a:pt x="628" y="158"/>
                      <a:pt x="690" y="106"/>
                      <a:pt x="633" y="115"/>
                    </a:cubicBezTo>
                    <a:cubicBezTo>
                      <a:pt x="576" y="124"/>
                      <a:pt x="326" y="224"/>
                      <a:pt x="289" y="235"/>
                    </a:cubicBezTo>
                    <a:cubicBezTo>
                      <a:pt x="252" y="246"/>
                      <a:pt x="397" y="196"/>
                      <a:pt x="409" y="179"/>
                    </a:cubicBezTo>
                    <a:cubicBezTo>
                      <a:pt x="421" y="162"/>
                      <a:pt x="380" y="155"/>
                      <a:pt x="361" y="131"/>
                    </a:cubicBezTo>
                    <a:cubicBezTo>
                      <a:pt x="342" y="107"/>
                      <a:pt x="350" y="0"/>
                      <a:pt x="297" y="35"/>
                    </a:cubicBezTo>
                    <a:cubicBezTo>
                      <a:pt x="244" y="70"/>
                      <a:pt x="82" y="258"/>
                      <a:pt x="41" y="339"/>
                    </a:cubicBezTo>
                    <a:cubicBezTo>
                      <a:pt x="0" y="420"/>
                      <a:pt x="47" y="485"/>
                      <a:pt x="49" y="52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FF00"/>
                  </a:gs>
                  <a:gs pos="50000">
                    <a:srgbClr val="003300"/>
                  </a:gs>
                  <a:gs pos="100000">
                    <a:srgbClr val="00FF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9365" name="Group 310"/>
              <p:cNvGrpSpPr>
                <a:grpSpLocks/>
              </p:cNvGrpSpPr>
              <p:nvPr/>
            </p:nvGrpSpPr>
            <p:grpSpPr bwMode="auto">
              <a:xfrm rot="993773" flipH="1">
                <a:off x="3792" y="2400"/>
                <a:ext cx="456" cy="312"/>
                <a:chOff x="3120" y="2688"/>
                <a:chExt cx="288" cy="192"/>
              </a:xfrm>
            </p:grpSpPr>
            <p:sp>
              <p:nvSpPr>
                <p:cNvPr id="9366" name="Oval 311"/>
                <p:cNvSpPr>
                  <a:spLocks noChangeArrowheads="1"/>
                </p:cNvSpPr>
                <p:nvPr/>
              </p:nvSpPr>
              <p:spPr bwMode="auto">
                <a:xfrm>
                  <a:off x="3120" y="2688"/>
                  <a:ext cx="192" cy="19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60066"/>
                    </a:gs>
                    <a:gs pos="100000">
                      <a:schemeClr val="tx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9367" name="Line 312"/>
                <p:cNvSpPr>
                  <a:spLocks noChangeShapeType="1"/>
                </p:cNvSpPr>
                <p:nvPr/>
              </p:nvSpPr>
              <p:spPr bwMode="auto">
                <a:xfrm flipV="1">
                  <a:off x="3312" y="2688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329" name="Group 313"/>
            <p:cNvGrpSpPr>
              <a:grpSpLocks/>
            </p:cNvGrpSpPr>
            <p:nvPr/>
          </p:nvGrpSpPr>
          <p:grpSpPr bwMode="auto">
            <a:xfrm rot="7267798">
              <a:off x="2082" y="3534"/>
              <a:ext cx="163" cy="103"/>
              <a:chOff x="3120" y="2688"/>
              <a:chExt cx="288" cy="192"/>
            </a:xfrm>
          </p:grpSpPr>
          <p:sp>
            <p:nvSpPr>
              <p:cNvPr id="9348" name="Oval 314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49" name="Line 315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0" name="Group 316"/>
            <p:cNvGrpSpPr>
              <a:grpSpLocks/>
            </p:cNvGrpSpPr>
            <p:nvPr/>
          </p:nvGrpSpPr>
          <p:grpSpPr bwMode="auto">
            <a:xfrm rot="7267798">
              <a:off x="2082" y="3438"/>
              <a:ext cx="163" cy="103"/>
              <a:chOff x="3120" y="2688"/>
              <a:chExt cx="288" cy="192"/>
            </a:xfrm>
          </p:grpSpPr>
          <p:sp>
            <p:nvSpPr>
              <p:cNvPr id="9346" name="Oval 317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47" name="Line 318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1" name="Group 319"/>
            <p:cNvGrpSpPr>
              <a:grpSpLocks/>
            </p:cNvGrpSpPr>
            <p:nvPr/>
          </p:nvGrpSpPr>
          <p:grpSpPr bwMode="auto">
            <a:xfrm rot="7267798">
              <a:off x="1986" y="3390"/>
              <a:ext cx="163" cy="103"/>
              <a:chOff x="3120" y="2688"/>
              <a:chExt cx="288" cy="192"/>
            </a:xfrm>
          </p:grpSpPr>
          <p:sp>
            <p:nvSpPr>
              <p:cNvPr id="9344" name="Oval 320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45" name="Line 321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2" name="Group 322"/>
            <p:cNvGrpSpPr>
              <a:grpSpLocks/>
            </p:cNvGrpSpPr>
            <p:nvPr/>
          </p:nvGrpSpPr>
          <p:grpSpPr bwMode="auto">
            <a:xfrm rot="7267798">
              <a:off x="2226" y="3390"/>
              <a:ext cx="163" cy="103"/>
              <a:chOff x="3120" y="2688"/>
              <a:chExt cx="288" cy="192"/>
            </a:xfrm>
          </p:grpSpPr>
          <p:sp>
            <p:nvSpPr>
              <p:cNvPr id="9342" name="Oval 323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43" name="Line 324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3" name="Group 325"/>
            <p:cNvGrpSpPr>
              <a:grpSpLocks/>
            </p:cNvGrpSpPr>
            <p:nvPr/>
          </p:nvGrpSpPr>
          <p:grpSpPr bwMode="auto">
            <a:xfrm rot="7267798">
              <a:off x="2418" y="3534"/>
              <a:ext cx="163" cy="103"/>
              <a:chOff x="3120" y="2688"/>
              <a:chExt cx="288" cy="192"/>
            </a:xfrm>
          </p:grpSpPr>
          <p:sp>
            <p:nvSpPr>
              <p:cNvPr id="9340" name="Oval 32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41" name="Line 32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4" name="Group 328"/>
            <p:cNvGrpSpPr>
              <a:grpSpLocks/>
            </p:cNvGrpSpPr>
            <p:nvPr/>
          </p:nvGrpSpPr>
          <p:grpSpPr bwMode="auto">
            <a:xfrm rot="7267798">
              <a:off x="1842" y="3534"/>
              <a:ext cx="163" cy="103"/>
              <a:chOff x="3120" y="2688"/>
              <a:chExt cx="288" cy="192"/>
            </a:xfrm>
          </p:grpSpPr>
          <p:sp>
            <p:nvSpPr>
              <p:cNvPr id="9338" name="Oval 329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39" name="Line 330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5" name="Group 331"/>
            <p:cNvGrpSpPr>
              <a:grpSpLocks/>
            </p:cNvGrpSpPr>
            <p:nvPr/>
          </p:nvGrpSpPr>
          <p:grpSpPr bwMode="auto">
            <a:xfrm rot="7267798">
              <a:off x="2148" y="3612"/>
              <a:ext cx="100" cy="75"/>
              <a:chOff x="3120" y="2688"/>
              <a:chExt cx="288" cy="192"/>
            </a:xfrm>
          </p:grpSpPr>
          <p:sp>
            <p:nvSpPr>
              <p:cNvPr id="9336" name="Oval 33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37" name="Line 33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0864" name="Text Box 336"/>
          <p:cNvSpPr txBox="1">
            <a:spLocks noChangeArrowheads="1"/>
          </p:cNvSpPr>
          <p:nvPr/>
        </p:nvSpPr>
        <p:spPr bwMode="auto">
          <a:xfrm>
            <a:off x="2286000" y="3657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rPr>
              <a:t>C</a:t>
            </a:r>
            <a:endParaRPr lang="ru-RU" sz="6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  <a:cs typeface="+mn-cs"/>
            </a:endParaRPr>
          </a:p>
        </p:txBody>
      </p:sp>
      <p:grpSp>
        <p:nvGrpSpPr>
          <p:cNvPr id="9225" name="Group 337"/>
          <p:cNvGrpSpPr>
            <a:grpSpLocks/>
          </p:cNvGrpSpPr>
          <p:nvPr/>
        </p:nvGrpSpPr>
        <p:grpSpPr bwMode="auto">
          <a:xfrm rot="2628464">
            <a:off x="2438400" y="4267200"/>
            <a:ext cx="685800" cy="762000"/>
            <a:chOff x="2736" y="1968"/>
            <a:chExt cx="1512" cy="1723"/>
          </a:xfrm>
        </p:grpSpPr>
        <p:sp>
          <p:nvSpPr>
            <p:cNvPr id="9276" name="Freeform 338"/>
            <p:cNvSpPr>
              <a:spLocks/>
            </p:cNvSpPr>
            <p:nvPr/>
          </p:nvSpPr>
          <p:spPr bwMode="auto">
            <a:xfrm rot="-2195918" flipH="1" flipV="1">
              <a:off x="2736" y="2736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77" name="Freeform 339"/>
            <p:cNvSpPr>
              <a:spLocks/>
            </p:cNvSpPr>
            <p:nvPr/>
          </p:nvSpPr>
          <p:spPr bwMode="auto">
            <a:xfrm rot="-6210861" flipH="1" flipV="1">
              <a:off x="3240" y="2856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78" name="Freeform 340"/>
            <p:cNvSpPr>
              <a:spLocks/>
            </p:cNvSpPr>
            <p:nvPr/>
          </p:nvSpPr>
          <p:spPr bwMode="auto">
            <a:xfrm>
              <a:off x="2880" y="2304"/>
              <a:ext cx="1104" cy="1160"/>
            </a:xfrm>
            <a:custGeom>
              <a:avLst/>
              <a:gdLst>
                <a:gd name="T0" fmla="*/ 1104 w 1104"/>
                <a:gd name="T1" fmla="*/ 0 h 1160"/>
                <a:gd name="T2" fmla="*/ 768 w 1104"/>
                <a:gd name="T3" fmla="*/ 96 h 1160"/>
                <a:gd name="T4" fmla="*/ 576 w 1104"/>
                <a:gd name="T5" fmla="*/ 384 h 1160"/>
                <a:gd name="T6" fmla="*/ 384 w 1104"/>
                <a:gd name="T7" fmla="*/ 816 h 1160"/>
                <a:gd name="T8" fmla="*/ 192 w 1104"/>
                <a:gd name="T9" fmla="*/ 1104 h 1160"/>
                <a:gd name="T10" fmla="*/ 0 w 1104"/>
                <a:gd name="T11" fmla="*/ 1152 h 1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4"/>
                <a:gd name="T19" fmla="*/ 0 h 1160"/>
                <a:gd name="T20" fmla="*/ 1104 w 1104"/>
                <a:gd name="T21" fmla="*/ 1160 h 1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4" h="1160">
                  <a:moveTo>
                    <a:pt x="1104" y="0"/>
                  </a:moveTo>
                  <a:cubicBezTo>
                    <a:pt x="980" y="16"/>
                    <a:pt x="856" y="32"/>
                    <a:pt x="768" y="96"/>
                  </a:cubicBezTo>
                  <a:cubicBezTo>
                    <a:pt x="680" y="160"/>
                    <a:pt x="640" y="264"/>
                    <a:pt x="576" y="384"/>
                  </a:cubicBezTo>
                  <a:cubicBezTo>
                    <a:pt x="512" y="504"/>
                    <a:pt x="448" y="696"/>
                    <a:pt x="384" y="816"/>
                  </a:cubicBezTo>
                  <a:cubicBezTo>
                    <a:pt x="320" y="936"/>
                    <a:pt x="256" y="1048"/>
                    <a:pt x="192" y="1104"/>
                  </a:cubicBezTo>
                  <a:cubicBezTo>
                    <a:pt x="128" y="1160"/>
                    <a:pt x="64" y="1156"/>
                    <a:pt x="0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279" name="Group 341"/>
            <p:cNvGrpSpPr>
              <a:grpSpLocks/>
            </p:cNvGrpSpPr>
            <p:nvPr/>
          </p:nvGrpSpPr>
          <p:grpSpPr bwMode="auto">
            <a:xfrm>
              <a:off x="3168" y="2688"/>
              <a:ext cx="288" cy="192"/>
              <a:chOff x="3120" y="2688"/>
              <a:chExt cx="288" cy="192"/>
            </a:xfrm>
          </p:grpSpPr>
          <p:sp>
            <p:nvSpPr>
              <p:cNvPr id="9314" name="Oval 34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15" name="Line 34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0" name="Group 344"/>
            <p:cNvGrpSpPr>
              <a:grpSpLocks/>
            </p:cNvGrpSpPr>
            <p:nvPr/>
          </p:nvGrpSpPr>
          <p:grpSpPr bwMode="auto">
            <a:xfrm rot="1513970">
              <a:off x="3190" y="2356"/>
              <a:ext cx="321" cy="229"/>
              <a:chOff x="3120" y="2688"/>
              <a:chExt cx="288" cy="192"/>
            </a:xfrm>
          </p:grpSpPr>
          <p:sp>
            <p:nvSpPr>
              <p:cNvPr id="9312" name="Oval 345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13" name="Line 346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1" name="Group 347"/>
            <p:cNvGrpSpPr>
              <a:grpSpLocks/>
            </p:cNvGrpSpPr>
            <p:nvPr/>
          </p:nvGrpSpPr>
          <p:grpSpPr bwMode="auto">
            <a:xfrm rot="643732">
              <a:off x="2880" y="3312"/>
              <a:ext cx="192" cy="144"/>
              <a:chOff x="3120" y="2688"/>
              <a:chExt cx="288" cy="192"/>
            </a:xfrm>
          </p:grpSpPr>
          <p:sp>
            <p:nvSpPr>
              <p:cNvPr id="9310" name="Oval 348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11" name="Line 349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2" name="Group 350"/>
            <p:cNvGrpSpPr>
              <a:grpSpLocks/>
            </p:cNvGrpSpPr>
            <p:nvPr/>
          </p:nvGrpSpPr>
          <p:grpSpPr bwMode="auto">
            <a:xfrm>
              <a:off x="2832" y="3456"/>
              <a:ext cx="192" cy="144"/>
              <a:chOff x="3120" y="2688"/>
              <a:chExt cx="288" cy="192"/>
            </a:xfrm>
          </p:grpSpPr>
          <p:sp>
            <p:nvSpPr>
              <p:cNvPr id="9308" name="Oval 351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09" name="Line 352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3" name="Group 353"/>
            <p:cNvGrpSpPr>
              <a:grpSpLocks/>
            </p:cNvGrpSpPr>
            <p:nvPr/>
          </p:nvGrpSpPr>
          <p:grpSpPr bwMode="auto">
            <a:xfrm flipH="1">
              <a:off x="3360" y="2928"/>
              <a:ext cx="288" cy="192"/>
              <a:chOff x="3120" y="2688"/>
              <a:chExt cx="288" cy="192"/>
            </a:xfrm>
          </p:grpSpPr>
          <p:sp>
            <p:nvSpPr>
              <p:cNvPr id="9306" name="Oval 354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07" name="Line 355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4" name="Group 356"/>
            <p:cNvGrpSpPr>
              <a:grpSpLocks/>
            </p:cNvGrpSpPr>
            <p:nvPr/>
          </p:nvGrpSpPr>
          <p:grpSpPr bwMode="auto">
            <a:xfrm flipH="1">
              <a:off x="3168" y="3168"/>
              <a:ext cx="288" cy="192"/>
              <a:chOff x="3120" y="2688"/>
              <a:chExt cx="288" cy="192"/>
            </a:xfrm>
          </p:grpSpPr>
          <p:sp>
            <p:nvSpPr>
              <p:cNvPr id="9304" name="Oval 357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05" name="Line 358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5" name="Group 359"/>
            <p:cNvGrpSpPr>
              <a:grpSpLocks/>
            </p:cNvGrpSpPr>
            <p:nvPr/>
          </p:nvGrpSpPr>
          <p:grpSpPr bwMode="auto">
            <a:xfrm rot="2952321" flipH="1">
              <a:off x="3095" y="3289"/>
              <a:ext cx="193" cy="143"/>
              <a:chOff x="3120" y="2688"/>
              <a:chExt cx="288" cy="192"/>
            </a:xfrm>
          </p:grpSpPr>
          <p:sp>
            <p:nvSpPr>
              <p:cNvPr id="9302" name="Oval 360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03" name="Line 361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6" name="Group 362"/>
            <p:cNvGrpSpPr>
              <a:grpSpLocks/>
            </p:cNvGrpSpPr>
            <p:nvPr/>
          </p:nvGrpSpPr>
          <p:grpSpPr bwMode="auto">
            <a:xfrm rot="4092680" flipH="1">
              <a:off x="2884" y="3496"/>
              <a:ext cx="228" cy="161"/>
              <a:chOff x="3120" y="2688"/>
              <a:chExt cx="288" cy="192"/>
            </a:xfrm>
          </p:grpSpPr>
          <p:sp>
            <p:nvSpPr>
              <p:cNvPr id="9300" name="Oval 363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301" name="Line 364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7" name="Group 365"/>
            <p:cNvGrpSpPr>
              <a:grpSpLocks/>
            </p:cNvGrpSpPr>
            <p:nvPr/>
          </p:nvGrpSpPr>
          <p:grpSpPr bwMode="auto">
            <a:xfrm rot="643732">
              <a:off x="2928" y="3120"/>
              <a:ext cx="288" cy="192"/>
              <a:chOff x="3120" y="2688"/>
              <a:chExt cx="288" cy="192"/>
            </a:xfrm>
          </p:grpSpPr>
          <p:sp>
            <p:nvSpPr>
              <p:cNvPr id="9298" name="Oval 36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99" name="Line 36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8" name="Group 368"/>
            <p:cNvGrpSpPr>
              <a:grpSpLocks/>
            </p:cNvGrpSpPr>
            <p:nvPr/>
          </p:nvGrpSpPr>
          <p:grpSpPr bwMode="auto">
            <a:xfrm rot="1863947" flipH="1">
              <a:off x="3024" y="3456"/>
              <a:ext cx="193" cy="143"/>
              <a:chOff x="3120" y="2688"/>
              <a:chExt cx="288" cy="192"/>
            </a:xfrm>
          </p:grpSpPr>
          <p:sp>
            <p:nvSpPr>
              <p:cNvPr id="9296" name="Oval 369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97" name="Line 370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9" name="Group 371"/>
            <p:cNvGrpSpPr>
              <a:grpSpLocks/>
            </p:cNvGrpSpPr>
            <p:nvPr/>
          </p:nvGrpSpPr>
          <p:grpSpPr bwMode="auto">
            <a:xfrm flipH="1">
              <a:off x="3456" y="2592"/>
              <a:ext cx="384" cy="240"/>
              <a:chOff x="3120" y="2688"/>
              <a:chExt cx="288" cy="192"/>
            </a:xfrm>
          </p:grpSpPr>
          <p:sp>
            <p:nvSpPr>
              <p:cNvPr id="9294" name="Oval 37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95" name="Line 37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90" name="Freeform 374"/>
            <p:cNvSpPr>
              <a:spLocks/>
            </p:cNvSpPr>
            <p:nvPr/>
          </p:nvSpPr>
          <p:spPr bwMode="auto">
            <a:xfrm rot="10800000">
              <a:off x="3168" y="1968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291" name="Group 375"/>
            <p:cNvGrpSpPr>
              <a:grpSpLocks/>
            </p:cNvGrpSpPr>
            <p:nvPr/>
          </p:nvGrpSpPr>
          <p:grpSpPr bwMode="auto">
            <a:xfrm rot="993773" flipH="1">
              <a:off x="3792" y="2400"/>
              <a:ext cx="456" cy="312"/>
              <a:chOff x="3120" y="2688"/>
              <a:chExt cx="288" cy="192"/>
            </a:xfrm>
          </p:grpSpPr>
          <p:sp>
            <p:nvSpPr>
              <p:cNvPr id="9292" name="Oval 37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93" name="Line 37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26" name="Group 378"/>
          <p:cNvGrpSpPr>
            <a:grpSpLocks/>
          </p:cNvGrpSpPr>
          <p:nvPr/>
        </p:nvGrpSpPr>
        <p:grpSpPr bwMode="auto">
          <a:xfrm rot="18971536" flipH="1">
            <a:off x="838200" y="4114800"/>
            <a:ext cx="685800" cy="762000"/>
            <a:chOff x="2736" y="1968"/>
            <a:chExt cx="1512" cy="1723"/>
          </a:xfrm>
        </p:grpSpPr>
        <p:sp>
          <p:nvSpPr>
            <p:cNvPr id="9236" name="Freeform 379"/>
            <p:cNvSpPr>
              <a:spLocks/>
            </p:cNvSpPr>
            <p:nvPr/>
          </p:nvSpPr>
          <p:spPr bwMode="auto">
            <a:xfrm rot="-2195918" flipH="1" flipV="1">
              <a:off x="2736" y="2736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7" name="Freeform 380"/>
            <p:cNvSpPr>
              <a:spLocks/>
            </p:cNvSpPr>
            <p:nvPr/>
          </p:nvSpPr>
          <p:spPr bwMode="auto">
            <a:xfrm rot="-6210861" flipH="1" flipV="1">
              <a:off x="3240" y="2856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8" name="Freeform 381"/>
            <p:cNvSpPr>
              <a:spLocks/>
            </p:cNvSpPr>
            <p:nvPr/>
          </p:nvSpPr>
          <p:spPr bwMode="auto">
            <a:xfrm>
              <a:off x="2880" y="2304"/>
              <a:ext cx="1104" cy="1160"/>
            </a:xfrm>
            <a:custGeom>
              <a:avLst/>
              <a:gdLst>
                <a:gd name="T0" fmla="*/ 1104 w 1104"/>
                <a:gd name="T1" fmla="*/ 0 h 1160"/>
                <a:gd name="T2" fmla="*/ 768 w 1104"/>
                <a:gd name="T3" fmla="*/ 96 h 1160"/>
                <a:gd name="T4" fmla="*/ 576 w 1104"/>
                <a:gd name="T5" fmla="*/ 384 h 1160"/>
                <a:gd name="T6" fmla="*/ 384 w 1104"/>
                <a:gd name="T7" fmla="*/ 816 h 1160"/>
                <a:gd name="T8" fmla="*/ 192 w 1104"/>
                <a:gd name="T9" fmla="*/ 1104 h 1160"/>
                <a:gd name="T10" fmla="*/ 0 w 1104"/>
                <a:gd name="T11" fmla="*/ 1152 h 1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04"/>
                <a:gd name="T19" fmla="*/ 0 h 1160"/>
                <a:gd name="T20" fmla="*/ 1104 w 1104"/>
                <a:gd name="T21" fmla="*/ 1160 h 1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04" h="1160">
                  <a:moveTo>
                    <a:pt x="1104" y="0"/>
                  </a:moveTo>
                  <a:cubicBezTo>
                    <a:pt x="980" y="16"/>
                    <a:pt x="856" y="32"/>
                    <a:pt x="768" y="96"/>
                  </a:cubicBezTo>
                  <a:cubicBezTo>
                    <a:pt x="680" y="160"/>
                    <a:pt x="640" y="264"/>
                    <a:pt x="576" y="384"/>
                  </a:cubicBezTo>
                  <a:cubicBezTo>
                    <a:pt x="512" y="504"/>
                    <a:pt x="448" y="696"/>
                    <a:pt x="384" y="816"/>
                  </a:cubicBezTo>
                  <a:cubicBezTo>
                    <a:pt x="320" y="936"/>
                    <a:pt x="256" y="1048"/>
                    <a:pt x="192" y="1104"/>
                  </a:cubicBezTo>
                  <a:cubicBezTo>
                    <a:pt x="128" y="1160"/>
                    <a:pt x="64" y="1156"/>
                    <a:pt x="0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239" name="Group 382"/>
            <p:cNvGrpSpPr>
              <a:grpSpLocks/>
            </p:cNvGrpSpPr>
            <p:nvPr/>
          </p:nvGrpSpPr>
          <p:grpSpPr bwMode="auto">
            <a:xfrm>
              <a:off x="3168" y="2688"/>
              <a:ext cx="288" cy="192"/>
              <a:chOff x="3120" y="2688"/>
              <a:chExt cx="288" cy="192"/>
            </a:xfrm>
          </p:grpSpPr>
          <p:sp>
            <p:nvSpPr>
              <p:cNvPr id="9274" name="Oval 383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75" name="Line 384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0" name="Group 385"/>
            <p:cNvGrpSpPr>
              <a:grpSpLocks/>
            </p:cNvGrpSpPr>
            <p:nvPr/>
          </p:nvGrpSpPr>
          <p:grpSpPr bwMode="auto">
            <a:xfrm rot="1513970">
              <a:off x="3190" y="2356"/>
              <a:ext cx="321" cy="229"/>
              <a:chOff x="3120" y="2688"/>
              <a:chExt cx="288" cy="192"/>
            </a:xfrm>
          </p:grpSpPr>
          <p:sp>
            <p:nvSpPr>
              <p:cNvPr id="9272" name="Oval 386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73" name="Line 387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1" name="Group 388"/>
            <p:cNvGrpSpPr>
              <a:grpSpLocks/>
            </p:cNvGrpSpPr>
            <p:nvPr/>
          </p:nvGrpSpPr>
          <p:grpSpPr bwMode="auto">
            <a:xfrm rot="643732">
              <a:off x="2880" y="3312"/>
              <a:ext cx="192" cy="144"/>
              <a:chOff x="3120" y="2688"/>
              <a:chExt cx="288" cy="192"/>
            </a:xfrm>
          </p:grpSpPr>
          <p:sp>
            <p:nvSpPr>
              <p:cNvPr id="9270" name="Oval 389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71" name="Line 390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2" name="Group 391"/>
            <p:cNvGrpSpPr>
              <a:grpSpLocks/>
            </p:cNvGrpSpPr>
            <p:nvPr/>
          </p:nvGrpSpPr>
          <p:grpSpPr bwMode="auto">
            <a:xfrm>
              <a:off x="2832" y="3456"/>
              <a:ext cx="192" cy="144"/>
              <a:chOff x="3120" y="2688"/>
              <a:chExt cx="288" cy="192"/>
            </a:xfrm>
          </p:grpSpPr>
          <p:sp>
            <p:nvSpPr>
              <p:cNvPr id="9268" name="Oval 392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69" name="Line 393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3" name="Group 394"/>
            <p:cNvGrpSpPr>
              <a:grpSpLocks/>
            </p:cNvGrpSpPr>
            <p:nvPr/>
          </p:nvGrpSpPr>
          <p:grpSpPr bwMode="auto">
            <a:xfrm flipH="1">
              <a:off x="3360" y="2928"/>
              <a:ext cx="288" cy="192"/>
              <a:chOff x="3120" y="2688"/>
              <a:chExt cx="288" cy="192"/>
            </a:xfrm>
          </p:grpSpPr>
          <p:sp>
            <p:nvSpPr>
              <p:cNvPr id="9266" name="Oval 395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67" name="Line 396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4" name="Group 397"/>
            <p:cNvGrpSpPr>
              <a:grpSpLocks/>
            </p:cNvGrpSpPr>
            <p:nvPr/>
          </p:nvGrpSpPr>
          <p:grpSpPr bwMode="auto">
            <a:xfrm flipH="1">
              <a:off x="3168" y="3168"/>
              <a:ext cx="288" cy="192"/>
              <a:chOff x="3120" y="2688"/>
              <a:chExt cx="288" cy="192"/>
            </a:xfrm>
          </p:grpSpPr>
          <p:sp>
            <p:nvSpPr>
              <p:cNvPr id="9264" name="Oval 398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65" name="Line 399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5" name="Group 400"/>
            <p:cNvGrpSpPr>
              <a:grpSpLocks/>
            </p:cNvGrpSpPr>
            <p:nvPr/>
          </p:nvGrpSpPr>
          <p:grpSpPr bwMode="auto">
            <a:xfrm rot="2952321" flipH="1">
              <a:off x="3095" y="3289"/>
              <a:ext cx="193" cy="143"/>
              <a:chOff x="3120" y="2688"/>
              <a:chExt cx="288" cy="192"/>
            </a:xfrm>
          </p:grpSpPr>
          <p:sp>
            <p:nvSpPr>
              <p:cNvPr id="9262" name="Oval 401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63" name="Line 402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6" name="Group 403"/>
            <p:cNvGrpSpPr>
              <a:grpSpLocks/>
            </p:cNvGrpSpPr>
            <p:nvPr/>
          </p:nvGrpSpPr>
          <p:grpSpPr bwMode="auto">
            <a:xfrm rot="4092680" flipH="1">
              <a:off x="2884" y="3496"/>
              <a:ext cx="228" cy="161"/>
              <a:chOff x="3120" y="2688"/>
              <a:chExt cx="288" cy="192"/>
            </a:xfrm>
          </p:grpSpPr>
          <p:sp>
            <p:nvSpPr>
              <p:cNvPr id="9260" name="Oval 404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61" name="Line 405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7" name="Group 406"/>
            <p:cNvGrpSpPr>
              <a:grpSpLocks/>
            </p:cNvGrpSpPr>
            <p:nvPr/>
          </p:nvGrpSpPr>
          <p:grpSpPr bwMode="auto">
            <a:xfrm rot="643732">
              <a:off x="2928" y="3120"/>
              <a:ext cx="288" cy="192"/>
              <a:chOff x="3120" y="2688"/>
              <a:chExt cx="288" cy="192"/>
            </a:xfrm>
          </p:grpSpPr>
          <p:sp>
            <p:nvSpPr>
              <p:cNvPr id="9258" name="Oval 407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59" name="Line 408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8" name="Group 409"/>
            <p:cNvGrpSpPr>
              <a:grpSpLocks/>
            </p:cNvGrpSpPr>
            <p:nvPr/>
          </p:nvGrpSpPr>
          <p:grpSpPr bwMode="auto">
            <a:xfrm rot="1863947" flipH="1">
              <a:off x="3024" y="3456"/>
              <a:ext cx="193" cy="143"/>
              <a:chOff x="3120" y="2688"/>
              <a:chExt cx="288" cy="192"/>
            </a:xfrm>
          </p:grpSpPr>
          <p:sp>
            <p:nvSpPr>
              <p:cNvPr id="9256" name="Oval 410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57" name="Line 411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9" name="Group 412"/>
            <p:cNvGrpSpPr>
              <a:grpSpLocks/>
            </p:cNvGrpSpPr>
            <p:nvPr/>
          </p:nvGrpSpPr>
          <p:grpSpPr bwMode="auto">
            <a:xfrm flipH="1">
              <a:off x="3456" y="2592"/>
              <a:ext cx="384" cy="240"/>
              <a:chOff x="3120" y="2688"/>
              <a:chExt cx="288" cy="192"/>
            </a:xfrm>
          </p:grpSpPr>
          <p:sp>
            <p:nvSpPr>
              <p:cNvPr id="9254" name="Oval 413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55" name="Line 414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0" name="Freeform 415"/>
            <p:cNvSpPr>
              <a:spLocks/>
            </p:cNvSpPr>
            <p:nvPr/>
          </p:nvSpPr>
          <p:spPr bwMode="auto">
            <a:xfrm rot="10800000">
              <a:off x="3168" y="1968"/>
              <a:ext cx="720" cy="480"/>
            </a:xfrm>
            <a:custGeom>
              <a:avLst/>
              <a:gdLst>
                <a:gd name="T0" fmla="*/ 49 w 1025"/>
                <a:gd name="T1" fmla="*/ 523 h 808"/>
                <a:gd name="T2" fmla="*/ 49 w 1025"/>
                <a:gd name="T3" fmla="*/ 571 h 808"/>
                <a:gd name="T4" fmla="*/ 89 w 1025"/>
                <a:gd name="T5" fmla="*/ 739 h 808"/>
                <a:gd name="T6" fmla="*/ 265 w 1025"/>
                <a:gd name="T7" fmla="*/ 595 h 808"/>
                <a:gd name="T8" fmla="*/ 313 w 1025"/>
                <a:gd name="T9" fmla="*/ 611 h 808"/>
                <a:gd name="T10" fmla="*/ 281 w 1025"/>
                <a:gd name="T11" fmla="*/ 787 h 808"/>
                <a:gd name="T12" fmla="*/ 489 w 1025"/>
                <a:gd name="T13" fmla="*/ 739 h 808"/>
                <a:gd name="T14" fmla="*/ 569 w 1025"/>
                <a:gd name="T15" fmla="*/ 675 h 808"/>
                <a:gd name="T16" fmla="*/ 617 w 1025"/>
                <a:gd name="T17" fmla="*/ 739 h 808"/>
                <a:gd name="T18" fmla="*/ 865 w 1025"/>
                <a:gd name="T19" fmla="*/ 667 h 808"/>
                <a:gd name="T20" fmla="*/ 1009 w 1025"/>
                <a:gd name="T21" fmla="*/ 667 h 808"/>
                <a:gd name="T22" fmla="*/ 961 w 1025"/>
                <a:gd name="T23" fmla="*/ 619 h 808"/>
                <a:gd name="T24" fmla="*/ 873 w 1025"/>
                <a:gd name="T25" fmla="*/ 467 h 808"/>
                <a:gd name="T26" fmla="*/ 905 w 1025"/>
                <a:gd name="T27" fmla="*/ 355 h 808"/>
                <a:gd name="T28" fmla="*/ 873 w 1025"/>
                <a:gd name="T29" fmla="*/ 275 h 808"/>
                <a:gd name="T30" fmla="*/ 649 w 1025"/>
                <a:gd name="T31" fmla="*/ 371 h 808"/>
                <a:gd name="T32" fmla="*/ 665 w 1025"/>
                <a:gd name="T33" fmla="*/ 243 h 808"/>
                <a:gd name="T34" fmla="*/ 633 w 1025"/>
                <a:gd name="T35" fmla="*/ 179 h 808"/>
                <a:gd name="T36" fmla="*/ 633 w 1025"/>
                <a:gd name="T37" fmla="*/ 115 h 808"/>
                <a:gd name="T38" fmla="*/ 289 w 1025"/>
                <a:gd name="T39" fmla="*/ 235 h 808"/>
                <a:gd name="T40" fmla="*/ 409 w 1025"/>
                <a:gd name="T41" fmla="*/ 179 h 808"/>
                <a:gd name="T42" fmla="*/ 361 w 1025"/>
                <a:gd name="T43" fmla="*/ 131 h 808"/>
                <a:gd name="T44" fmla="*/ 297 w 1025"/>
                <a:gd name="T45" fmla="*/ 35 h 808"/>
                <a:gd name="T46" fmla="*/ 41 w 1025"/>
                <a:gd name="T47" fmla="*/ 339 h 808"/>
                <a:gd name="T48" fmla="*/ 49 w 1025"/>
                <a:gd name="T49" fmla="*/ 523 h 8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808"/>
                <a:gd name="T77" fmla="*/ 1025 w 1025"/>
                <a:gd name="T78" fmla="*/ 808 h 8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808">
                  <a:moveTo>
                    <a:pt x="49" y="523"/>
                  </a:moveTo>
                  <a:cubicBezTo>
                    <a:pt x="57" y="531"/>
                    <a:pt x="42" y="535"/>
                    <a:pt x="49" y="571"/>
                  </a:cubicBezTo>
                  <a:cubicBezTo>
                    <a:pt x="56" y="607"/>
                    <a:pt x="53" y="735"/>
                    <a:pt x="89" y="739"/>
                  </a:cubicBezTo>
                  <a:cubicBezTo>
                    <a:pt x="125" y="743"/>
                    <a:pt x="228" y="616"/>
                    <a:pt x="265" y="595"/>
                  </a:cubicBezTo>
                  <a:cubicBezTo>
                    <a:pt x="302" y="574"/>
                    <a:pt x="310" y="579"/>
                    <a:pt x="313" y="611"/>
                  </a:cubicBezTo>
                  <a:cubicBezTo>
                    <a:pt x="316" y="643"/>
                    <a:pt x="252" y="766"/>
                    <a:pt x="281" y="787"/>
                  </a:cubicBezTo>
                  <a:cubicBezTo>
                    <a:pt x="310" y="808"/>
                    <a:pt x="441" y="758"/>
                    <a:pt x="489" y="739"/>
                  </a:cubicBezTo>
                  <a:cubicBezTo>
                    <a:pt x="537" y="720"/>
                    <a:pt x="548" y="675"/>
                    <a:pt x="569" y="675"/>
                  </a:cubicBezTo>
                  <a:cubicBezTo>
                    <a:pt x="590" y="675"/>
                    <a:pt x="568" y="740"/>
                    <a:pt x="617" y="739"/>
                  </a:cubicBezTo>
                  <a:cubicBezTo>
                    <a:pt x="666" y="738"/>
                    <a:pt x="800" y="679"/>
                    <a:pt x="865" y="667"/>
                  </a:cubicBezTo>
                  <a:cubicBezTo>
                    <a:pt x="930" y="655"/>
                    <a:pt x="993" y="675"/>
                    <a:pt x="1009" y="667"/>
                  </a:cubicBezTo>
                  <a:cubicBezTo>
                    <a:pt x="1025" y="659"/>
                    <a:pt x="984" y="652"/>
                    <a:pt x="961" y="619"/>
                  </a:cubicBezTo>
                  <a:cubicBezTo>
                    <a:pt x="938" y="586"/>
                    <a:pt x="882" y="511"/>
                    <a:pt x="873" y="467"/>
                  </a:cubicBezTo>
                  <a:cubicBezTo>
                    <a:pt x="864" y="423"/>
                    <a:pt x="905" y="387"/>
                    <a:pt x="905" y="355"/>
                  </a:cubicBezTo>
                  <a:cubicBezTo>
                    <a:pt x="905" y="323"/>
                    <a:pt x="916" y="272"/>
                    <a:pt x="873" y="275"/>
                  </a:cubicBezTo>
                  <a:cubicBezTo>
                    <a:pt x="830" y="278"/>
                    <a:pt x="684" y="376"/>
                    <a:pt x="649" y="371"/>
                  </a:cubicBezTo>
                  <a:cubicBezTo>
                    <a:pt x="614" y="366"/>
                    <a:pt x="668" y="275"/>
                    <a:pt x="665" y="243"/>
                  </a:cubicBezTo>
                  <a:cubicBezTo>
                    <a:pt x="662" y="211"/>
                    <a:pt x="638" y="200"/>
                    <a:pt x="633" y="179"/>
                  </a:cubicBezTo>
                  <a:cubicBezTo>
                    <a:pt x="628" y="158"/>
                    <a:pt x="690" y="106"/>
                    <a:pt x="633" y="115"/>
                  </a:cubicBezTo>
                  <a:cubicBezTo>
                    <a:pt x="576" y="124"/>
                    <a:pt x="326" y="224"/>
                    <a:pt x="289" y="235"/>
                  </a:cubicBezTo>
                  <a:cubicBezTo>
                    <a:pt x="252" y="246"/>
                    <a:pt x="397" y="196"/>
                    <a:pt x="409" y="179"/>
                  </a:cubicBezTo>
                  <a:cubicBezTo>
                    <a:pt x="421" y="162"/>
                    <a:pt x="380" y="155"/>
                    <a:pt x="361" y="131"/>
                  </a:cubicBezTo>
                  <a:cubicBezTo>
                    <a:pt x="342" y="107"/>
                    <a:pt x="350" y="0"/>
                    <a:pt x="297" y="35"/>
                  </a:cubicBezTo>
                  <a:cubicBezTo>
                    <a:pt x="244" y="70"/>
                    <a:pt x="82" y="258"/>
                    <a:pt x="41" y="339"/>
                  </a:cubicBezTo>
                  <a:cubicBezTo>
                    <a:pt x="0" y="420"/>
                    <a:pt x="47" y="485"/>
                    <a:pt x="49" y="52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00"/>
                </a:gs>
                <a:gs pos="50000">
                  <a:srgbClr val="003300"/>
                </a:gs>
                <a:gs pos="100000">
                  <a:srgbClr val="00FF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9251" name="Group 416"/>
            <p:cNvGrpSpPr>
              <a:grpSpLocks/>
            </p:cNvGrpSpPr>
            <p:nvPr/>
          </p:nvGrpSpPr>
          <p:grpSpPr bwMode="auto">
            <a:xfrm rot="993773" flipH="1">
              <a:off x="3792" y="2400"/>
              <a:ext cx="456" cy="312"/>
              <a:chOff x="3120" y="2688"/>
              <a:chExt cx="288" cy="192"/>
            </a:xfrm>
          </p:grpSpPr>
          <p:sp>
            <p:nvSpPr>
              <p:cNvPr id="9252" name="Oval 417"/>
              <p:cNvSpPr>
                <a:spLocks noChangeArrowheads="1"/>
              </p:cNvSpPr>
              <p:nvPr/>
            </p:nvSpPr>
            <p:spPr bwMode="auto">
              <a:xfrm>
                <a:off x="3120" y="268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660066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9253" name="Line 418"/>
              <p:cNvSpPr>
                <a:spLocks noChangeShapeType="1"/>
              </p:cNvSpPr>
              <p:nvPr/>
            </p:nvSpPr>
            <p:spPr bwMode="auto">
              <a:xfrm flipV="1">
                <a:off x="3312" y="2688"/>
                <a:ext cx="96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27" name="Group 41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9228" name="Freeform 4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29" name="Freeform 4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0" name="Freeform 4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1" name="Freeform 4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2" name="Freeform 4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3" name="Freeform 4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4" name="Freeform 4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35" name="Freeform 4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57"/>
          <p:cNvGrpSpPr>
            <a:grpSpLocks/>
          </p:cNvGrpSpPr>
          <p:nvPr/>
        </p:nvGrpSpPr>
        <p:grpSpPr bwMode="auto">
          <a:xfrm>
            <a:off x="428596" y="428604"/>
            <a:ext cx="8286808" cy="5857916"/>
            <a:chOff x="-192" y="36"/>
            <a:chExt cx="5424" cy="4140"/>
          </a:xfrm>
        </p:grpSpPr>
        <p:grpSp>
          <p:nvGrpSpPr>
            <p:cNvPr id="10251" name="Group 2"/>
            <p:cNvGrpSpPr>
              <a:grpSpLocks/>
            </p:cNvGrpSpPr>
            <p:nvPr/>
          </p:nvGrpSpPr>
          <p:grpSpPr bwMode="auto">
            <a:xfrm>
              <a:off x="-192" y="1776"/>
              <a:ext cx="4279" cy="1728"/>
              <a:chOff x="-288" y="1584"/>
              <a:chExt cx="4279" cy="1728"/>
            </a:xfrm>
          </p:grpSpPr>
          <p:grpSp>
            <p:nvGrpSpPr>
              <p:cNvPr id="10264" name="Group 3"/>
              <p:cNvGrpSpPr>
                <a:grpSpLocks/>
              </p:cNvGrpSpPr>
              <p:nvPr/>
            </p:nvGrpSpPr>
            <p:grpSpPr bwMode="auto">
              <a:xfrm>
                <a:off x="-243" y="1584"/>
                <a:ext cx="4234" cy="1661"/>
                <a:chOff x="-1440" y="158"/>
                <a:chExt cx="4368" cy="1703"/>
              </a:xfrm>
            </p:grpSpPr>
            <p:grpSp>
              <p:nvGrpSpPr>
                <p:cNvPr id="10267" name="Group 4"/>
                <p:cNvGrpSpPr>
                  <a:grpSpLocks/>
                </p:cNvGrpSpPr>
                <p:nvPr/>
              </p:nvGrpSpPr>
              <p:grpSpPr bwMode="auto">
                <a:xfrm flipH="1">
                  <a:off x="1152" y="158"/>
                  <a:ext cx="130" cy="82"/>
                  <a:chOff x="1161" y="624"/>
                  <a:chExt cx="138" cy="144"/>
                </a:xfrm>
              </p:grpSpPr>
              <p:sp>
                <p:nvSpPr>
                  <p:cNvPr id="10270" name="Freeform 5"/>
                  <p:cNvSpPr>
                    <a:spLocks/>
                  </p:cNvSpPr>
                  <p:nvPr/>
                </p:nvSpPr>
                <p:spPr bwMode="auto">
                  <a:xfrm>
                    <a:off x="1161" y="629"/>
                    <a:ext cx="138" cy="139"/>
                  </a:xfrm>
                  <a:custGeom>
                    <a:avLst/>
                    <a:gdLst>
                      <a:gd name="T0" fmla="*/ 39 w 138"/>
                      <a:gd name="T1" fmla="*/ 139 h 139"/>
                      <a:gd name="T2" fmla="*/ 3 w 138"/>
                      <a:gd name="T3" fmla="*/ 97 h 139"/>
                      <a:gd name="T4" fmla="*/ 21 w 138"/>
                      <a:gd name="T5" fmla="*/ 43 h 139"/>
                      <a:gd name="T6" fmla="*/ 63 w 138"/>
                      <a:gd name="T7" fmla="*/ 1 h 139"/>
                      <a:gd name="T8" fmla="*/ 117 w 138"/>
                      <a:gd name="T9" fmla="*/ 49 h 139"/>
                      <a:gd name="T10" fmla="*/ 135 w 138"/>
                      <a:gd name="T11" fmla="*/ 103 h 139"/>
                      <a:gd name="T12" fmla="*/ 99 w 138"/>
                      <a:gd name="T13" fmla="*/ 139 h 13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38"/>
                      <a:gd name="T22" fmla="*/ 0 h 139"/>
                      <a:gd name="T23" fmla="*/ 138 w 138"/>
                      <a:gd name="T24" fmla="*/ 139 h 13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38" h="139">
                        <a:moveTo>
                          <a:pt x="39" y="139"/>
                        </a:moveTo>
                        <a:cubicBezTo>
                          <a:pt x="33" y="132"/>
                          <a:pt x="6" y="113"/>
                          <a:pt x="3" y="97"/>
                        </a:cubicBezTo>
                        <a:cubicBezTo>
                          <a:pt x="0" y="81"/>
                          <a:pt x="11" y="59"/>
                          <a:pt x="21" y="43"/>
                        </a:cubicBezTo>
                        <a:cubicBezTo>
                          <a:pt x="31" y="27"/>
                          <a:pt x="47" y="0"/>
                          <a:pt x="63" y="1"/>
                        </a:cubicBezTo>
                        <a:cubicBezTo>
                          <a:pt x="79" y="2"/>
                          <a:pt x="105" y="32"/>
                          <a:pt x="117" y="49"/>
                        </a:cubicBezTo>
                        <a:cubicBezTo>
                          <a:pt x="129" y="66"/>
                          <a:pt x="138" y="88"/>
                          <a:pt x="135" y="103"/>
                        </a:cubicBezTo>
                        <a:cubicBezTo>
                          <a:pt x="132" y="118"/>
                          <a:pt x="106" y="132"/>
                          <a:pt x="99" y="139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0271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6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</p:grpSp>
            <p:pic>
              <p:nvPicPr>
                <p:cNvPr id="10268" name="Picture 7" descr="pictureа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-1440" y="240"/>
                  <a:ext cx="3626" cy="16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69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240"/>
                  <a:ext cx="576" cy="148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0265" name="Rectangle 9"/>
              <p:cNvSpPr>
                <a:spLocks noChangeArrowheads="1"/>
              </p:cNvSpPr>
              <p:nvPr/>
            </p:nvSpPr>
            <p:spPr bwMode="auto">
              <a:xfrm>
                <a:off x="-288" y="1631"/>
                <a:ext cx="1533" cy="16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0266" name="Freeform 10" descr="Дуб"/>
              <p:cNvSpPr>
                <a:spLocks/>
              </p:cNvSpPr>
              <p:nvPr/>
            </p:nvSpPr>
            <p:spPr bwMode="auto">
              <a:xfrm flipH="1">
                <a:off x="1245" y="1608"/>
                <a:ext cx="2069" cy="1568"/>
              </a:xfrm>
              <a:custGeom>
                <a:avLst/>
                <a:gdLst>
                  <a:gd name="T0" fmla="*/ 159 w 2768"/>
                  <a:gd name="T1" fmla="*/ 168 h 3344"/>
                  <a:gd name="T2" fmla="*/ 2623 w 2768"/>
                  <a:gd name="T3" fmla="*/ 168 h 3344"/>
                  <a:gd name="T4" fmla="*/ 2623 w 2768"/>
                  <a:gd name="T5" fmla="*/ 3195 h 3344"/>
                  <a:gd name="T6" fmla="*/ 157 w 2768"/>
                  <a:gd name="T7" fmla="*/ 3208 h 3344"/>
                  <a:gd name="T8" fmla="*/ 28 w 2768"/>
                  <a:gd name="T9" fmla="*/ 3332 h 3344"/>
                  <a:gd name="T10" fmla="*/ 0 w 2768"/>
                  <a:gd name="T11" fmla="*/ 3344 h 3344"/>
                  <a:gd name="T12" fmla="*/ 2736 w 2768"/>
                  <a:gd name="T13" fmla="*/ 3328 h 3344"/>
                  <a:gd name="T14" fmla="*/ 2752 w 2768"/>
                  <a:gd name="T15" fmla="*/ 3328 h 3344"/>
                  <a:gd name="T16" fmla="*/ 2625 w 2768"/>
                  <a:gd name="T17" fmla="*/ 3192 h 3344"/>
                  <a:gd name="T18" fmla="*/ 2764 w 2768"/>
                  <a:gd name="T19" fmla="*/ 3332 h 3344"/>
                  <a:gd name="T20" fmla="*/ 2768 w 2768"/>
                  <a:gd name="T21" fmla="*/ 3344 h 3344"/>
                  <a:gd name="T22" fmla="*/ 2768 w 2768"/>
                  <a:gd name="T23" fmla="*/ 3328 h 3344"/>
                  <a:gd name="T24" fmla="*/ 2762 w 2768"/>
                  <a:gd name="T25" fmla="*/ 6 h 3344"/>
                  <a:gd name="T26" fmla="*/ 2625 w 2768"/>
                  <a:gd name="T27" fmla="*/ 174 h 3344"/>
                  <a:gd name="T28" fmla="*/ 2762 w 2768"/>
                  <a:gd name="T29" fmla="*/ 18 h 3344"/>
                  <a:gd name="T30" fmla="*/ 38 w 2768"/>
                  <a:gd name="T31" fmla="*/ 18 h 3344"/>
                  <a:gd name="T32" fmla="*/ 38 w 2768"/>
                  <a:gd name="T33" fmla="*/ 30 h 3344"/>
                  <a:gd name="T34" fmla="*/ 38 w 2768"/>
                  <a:gd name="T35" fmla="*/ 6 h 3344"/>
                  <a:gd name="T36" fmla="*/ 16 w 2768"/>
                  <a:gd name="T37" fmla="*/ 16 h 3344"/>
                  <a:gd name="T38" fmla="*/ 16 w 2768"/>
                  <a:gd name="T39" fmla="*/ 3344 h 3344"/>
                  <a:gd name="T40" fmla="*/ 16 w 2768"/>
                  <a:gd name="T41" fmla="*/ 0 h 3344"/>
                  <a:gd name="T42" fmla="*/ 38 w 2768"/>
                  <a:gd name="T43" fmla="*/ 18 h 3344"/>
                  <a:gd name="T44" fmla="*/ 131 w 2768"/>
                  <a:gd name="T45" fmla="*/ 140 h 3344"/>
                  <a:gd name="T46" fmla="*/ 144 w 2768"/>
                  <a:gd name="T47" fmla="*/ 160 h 3344"/>
                  <a:gd name="T48" fmla="*/ 140 w 2768"/>
                  <a:gd name="T49" fmla="*/ 3220 h 3344"/>
                  <a:gd name="T50" fmla="*/ 20 w 2768"/>
                  <a:gd name="T51" fmla="*/ 3332 h 3344"/>
                  <a:gd name="T52" fmla="*/ 32 w 2768"/>
                  <a:gd name="T53" fmla="*/ 3344 h 3344"/>
                  <a:gd name="T54" fmla="*/ 16 w 2768"/>
                  <a:gd name="T55" fmla="*/ 3328 h 3344"/>
                  <a:gd name="T56" fmla="*/ 14 w 2768"/>
                  <a:gd name="T57" fmla="*/ 6 h 3344"/>
                  <a:gd name="T58" fmla="*/ 26 w 2768"/>
                  <a:gd name="T59" fmla="*/ 30 h 3344"/>
                  <a:gd name="T60" fmla="*/ 26 w 2768"/>
                  <a:gd name="T61" fmla="*/ 6 h 3344"/>
                  <a:gd name="T62" fmla="*/ 159 w 2768"/>
                  <a:gd name="T63" fmla="*/ 168 h 334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68"/>
                  <a:gd name="T97" fmla="*/ 0 h 3344"/>
                  <a:gd name="T98" fmla="*/ 2768 w 2768"/>
                  <a:gd name="T99" fmla="*/ 3344 h 334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68" h="3344">
                    <a:moveTo>
                      <a:pt x="159" y="168"/>
                    </a:moveTo>
                    <a:lnTo>
                      <a:pt x="2623" y="168"/>
                    </a:lnTo>
                    <a:lnTo>
                      <a:pt x="2623" y="3195"/>
                    </a:lnTo>
                    <a:lnTo>
                      <a:pt x="157" y="3208"/>
                    </a:lnTo>
                    <a:lnTo>
                      <a:pt x="28" y="3332"/>
                    </a:lnTo>
                    <a:lnTo>
                      <a:pt x="0" y="3344"/>
                    </a:lnTo>
                    <a:lnTo>
                      <a:pt x="2736" y="3328"/>
                    </a:lnTo>
                    <a:lnTo>
                      <a:pt x="2752" y="3328"/>
                    </a:lnTo>
                    <a:lnTo>
                      <a:pt x="2625" y="3192"/>
                    </a:lnTo>
                    <a:lnTo>
                      <a:pt x="2764" y="3332"/>
                    </a:lnTo>
                    <a:lnTo>
                      <a:pt x="2768" y="3344"/>
                    </a:lnTo>
                    <a:lnTo>
                      <a:pt x="2768" y="3328"/>
                    </a:lnTo>
                    <a:lnTo>
                      <a:pt x="2762" y="6"/>
                    </a:lnTo>
                    <a:lnTo>
                      <a:pt x="2625" y="174"/>
                    </a:lnTo>
                    <a:lnTo>
                      <a:pt x="2762" y="18"/>
                    </a:lnTo>
                    <a:lnTo>
                      <a:pt x="38" y="18"/>
                    </a:lnTo>
                    <a:lnTo>
                      <a:pt x="38" y="30"/>
                    </a:lnTo>
                    <a:lnTo>
                      <a:pt x="38" y="6"/>
                    </a:lnTo>
                    <a:lnTo>
                      <a:pt x="16" y="16"/>
                    </a:lnTo>
                    <a:lnTo>
                      <a:pt x="16" y="3344"/>
                    </a:lnTo>
                    <a:lnTo>
                      <a:pt x="16" y="0"/>
                    </a:lnTo>
                    <a:lnTo>
                      <a:pt x="38" y="18"/>
                    </a:lnTo>
                    <a:lnTo>
                      <a:pt x="131" y="140"/>
                    </a:lnTo>
                    <a:lnTo>
                      <a:pt x="144" y="160"/>
                    </a:lnTo>
                    <a:lnTo>
                      <a:pt x="140" y="3220"/>
                    </a:lnTo>
                    <a:lnTo>
                      <a:pt x="20" y="3332"/>
                    </a:lnTo>
                    <a:lnTo>
                      <a:pt x="32" y="3344"/>
                    </a:lnTo>
                    <a:lnTo>
                      <a:pt x="16" y="3328"/>
                    </a:lnTo>
                    <a:lnTo>
                      <a:pt x="14" y="6"/>
                    </a:lnTo>
                    <a:lnTo>
                      <a:pt x="26" y="30"/>
                    </a:lnTo>
                    <a:lnTo>
                      <a:pt x="26" y="6"/>
                    </a:lnTo>
                    <a:lnTo>
                      <a:pt x="159" y="168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0252" name="Group 11"/>
            <p:cNvGrpSpPr>
              <a:grpSpLocks/>
            </p:cNvGrpSpPr>
            <p:nvPr/>
          </p:nvGrpSpPr>
          <p:grpSpPr bwMode="auto">
            <a:xfrm>
              <a:off x="46" y="36"/>
              <a:ext cx="2394" cy="1632"/>
              <a:chOff x="1488" y="1814"/>
              <a:chExt cx="3120" cy="1498"/>
            </a:xfrm>
          </p:grpSpPr>
          <p:grpSp>
            <p:nvGrpSpPr>
              <p:cNvPr id="10259" name="Group 12"/>
              <p:cNvGrpSpPr>
                <a:grpSpLocks/>
              </p:cNvGrpSpPr>
              <p:nvPr/>
            </p:nvGrpSpPr>
            <p:grpSpPr bwMode="auto">
              <a:xfrm>
                <a:off x="3022" y="1814"/>
                <a:ext cx="146" cy="100"/>
                <a:chOff x="1161" y="624"/>
                <a:chExt cx="138" cy="144"/>
              </a:xfrm>
            </p:grpSpPr>
            <p:sp>
              <p:nvSpPr>
                <p:cNvPr id="10262" name="Freeform 13"/>
                <p:cNvSpPr>
                  <a:spLocks/>
                </p:cNvSpPr>
                <p:nvPr/>
              </p:nvSpPr>
              <p:spPr bwMode="auto">
                <a:xfrm>
                  <a:off x="1161" y="629"/>
                  <a:ext cx="138" cy="139"/>
                </a:xfrm>
                <a:custGeom>
                  <a:avLst/>
                  <a:gdLst>
                    <a:gd name="T0" fmla="*/ 39 w 138"/>
                    <a:gd name="T1" fmla="*/ 139 h 139"/>
                    <a:gd name="T2" fmla="*/ 3 w 138"/>
                    <a:gd name="T3" fmla="*/ 97 h 139"/>
                    <a:gd name="T4" fmla="*/ 21 w 138"/>
                    <a:gd name="T5" fmla="*/ 43 h 139"/>
                    <a:gd name="T6" fmla="*/ 63 w 138"/>
                    <a:gd name="T7" fmla="*/ 1 h 139"/>
                    <a:gd name="T8" fmla="*/ 117 w 138"/>
                    <a:gd name="T9" fmla="*/ 49 h 139"/>
                    <a:gd name="T10" fmla="*/ 135 w 138"/>
                    <a:gd name="T11" fmla="*/ 103 h 139"/>
                    <a:gd name="T12" fmla="*/ 99 w 138"/>
                    <a:gd name="T13" fmla="*/ 139 h 1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139"/>
                    <a:gd name="T23" fmla="*/ 138 w 138"/>
                    <a:gd name="T24" fmla="*/ 139 h 1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139">
                      <a:moveTo>
                        <a:pt x="39" y="139"/>
                      </a:moveTo>
                      <a:cubicBezTo>
                        <a:pt x="33" y="132"/>
                        <a:pt x="6" y="113"/>
                        <a:pt x="3" y="97"/>
                      </a:cubicBezTo>
                      <a:cubicBezTo>
                        <a:pt x="0" y="81"/>
                        <a:pt x="11" y="59"/>
                        <a:pt x="21" y="43"/>
                      </a:cubicBezTo>
                      <a:cubicBezTo>
                        <a:pt x="31" y="27"/>
                        <a:pt x="47" y="0"/>
                        <a:pt x="63" y="1"/>
                      </a:cubicBezTo>
                      <a:cubicBezTo>
                        <a:pt x="79" y="2"/>
                        <a:pt x="105" y="32"/>
                        <a:pt x="117" y="49"/>
                      </a:cubicBezTo>
                      <a:cubicBezTo>
                        <a:pt x="129" y="66"/>
                        <a:pt x="138" y="88"/>
                        <a:pt x="135" y="103"/>
                      </a:cubicBezTo>
                      <a:cubicBezTo>
                        <a:pt x="132" y="118"/>
                        <a:pt x="106" y="132"/>
                        <a:pt x="99" y="139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63" name="Oval 14"/>
                <p:cNvSpPr>
                  <a:spLocks noChangeArrowheads="1"/>
                </p:cNvSpPr>
                <p:nvPr/>
              </p:nvSpPr>
              <p:spPr bwMode="auto">
                <a:xfrm>
                  <a:off x="1200" y="6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pic>
            <p:nvPicPr>
              <p:cNvPr id="10260" name="Picture 15" descr="4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80" y="1976"/>
                <a:ext cx="2736" cy="1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61" name="Freeform 16" descr="Дуб"/>
              <p:cNvSpPr>
                <a:spLocks/>
              </p:cNvSpPr>
              <p:nvPr/>
            </p:nvSpPr>
            <p:spPr bwMode="auto">
              <a:xfrm>
                <a:off x="1488" y="1920"/>
                <a:ext cx="3120" cy="1392"/>
              </a:xfrm>
              <a:custGeom>
                <a:avLst/>
                <a:gdLst>
                  <a:gd name="T0" fmla="*/ 159 w 2768"/>
                  <a:gd name="T1" fmla="*/ 168 h 3344"/>
                  <a:gd name="T2" fmla="*/ 2623 w 2768"/>
                  <a:gd name="T3" fmla="*/ 168 h 3344"/>
                  <a:gd name="T4" fmla="*/ 2623 w 2768"/>
                  <a:gd name="T5" fmla="*/ 3195 h 3344"/>
                  <a:gd name="T6" fmla="*/ 157 w 2768"/>
                  <a:gd name="T7" fmla="*/ 3208 h 3344"/>
                  <a:gd name="T8" fmla="*/ 28 w 2768"/>
                  <a:gd name="T9" fmla="*/ 3332 h 3344"/>
                  <a:gd name="T10" fmla="*/ 0 w 2768"/>
                  <a:gd name="T11" fmla="*/ 3344 h 3344"/>
                  <a:gd name="T12" fmla="*/ 2736 w 2768"/>
                  <a:gd name="T13" fmla="*/ 3328 h 3344"/>
                  <a:gd name="T14" fmla="*/ 2752 w 2768"/>
                  <a:gd name="T15" fmla="*/ 3328 h 3344"/>
                  <a:gd name="T16" fmla="*/ 2625 w 2768"/>
                  <a:gd name="T17" fmla="*/ 3192 h 3344"/>
                  <a:gd name="T18" fmla="*/ 2764 w 2768"/>
                  <a:gd name="T19" fmla="*/ 3332 h 3344"/>
                  <a:gd name="T20" fmla="*/ 2768 w 2768"/>
                  <a:gd name="T21" fmla="*/ 3344 h 3344"/>
                  <a:gd name="T22" fmla="*/ 2768 w 2768"/>
                  <a:gd name="T23" fmla="*/ 3328 h 3344"/>
                  <a:gd name="T24" fmla="*/ 2762 w 2768"/>
                  <a:gd name="T25" fmla="*/ 6 h 3344"/>
                  <a:gd name="T26" fmla="*/ 2625 w 2768"/>
                  <a:gd name="T27" fmla="*/ 174 h 3344"/>
                  <a:gd name="T28" fmla="*/ 2762 w 2768"/>
                  <a:gd name="T29" fmla="*/ 18 h 3344"/>
                  <a:gd name="T30" fmla="*/ 38 w 2768"/>
                  <a:gd name="T31" fmla="*/ 18 h 3344"/>
                  <a:gd name="T32" fmla="*/ 38 w 2768"/>
                  <a:gd name="T33" fmla="*/ 30 h 3344"/>
                  <a:gd name="T34" fmla="*/ 38 w 2768"/>
                  <a:gd name="T35" fmla="*/ 6 h 3344"/>
                  <a:gd name="T36" fmla="*/ 16 w 2768"/>
                  <a:gd name="T37" fmla="*/ 16 h 3344"/>
                  <a:gd name="T38" fmla="*/ 16 w 2768"/>
                  <a:gd name="T39" fmla="*/ 3344 h 3344"/>
                  <a:gd name="T40" fmla="*/ 16 w 2768"/>
                  <a:gd name="T41" fmla="*/ 0 h 3344"/>
                  <a:gd name="T42" fmla="*/ 38 w 2768"/>
                  <a:gd name="T43" fmla="*/ 18 h 3344"/>
                  <a:gd name="T44" fmla="*/ 131 w 2768"/>
                  <a:gd name="T45" fmla="*/ 140 h 3344"/>
                  <a:gd name="T46" fmla="*/ 144 w 2768"/>
                  <a:gd name="T47" fmla="*/ 160 h 3344"/>
                  <a:gd name="T48" fmla="*/ 140 w 2768"/>
                  <a:gd name="T49" fmla="*/ 3220 h 3344"/>
                  <a:gd name="T50" fmla="*/ 20 w 2768"/>
                  <a:gd name="T51" fmla="*/ 3332 h 3344"/>
                  <a:gd name="T52" fmla="*/ 32 w 2768"/>
                  <a:gd name="T53" fmla="*/ 3344 h 3344"/>
                  <a:gd name="T54" fmla="*/ 16 w 2768"/>
                  <a:gd name="T55" fmla="*/ 3328 h 3344"/>
                  <a:gd name="T56" fmla="*/ 14 w 2768"/>
                  <a:gd name="T57" fmla="*/ 6 h 3344"/>
                  <a:gd name="T58" fmla="*/ 26 w 2768"/>
                  <a:gd name="T59" fmla="*/ 30 h 3344"/>
                  <a:gd name="T60" fmla="*/ 26 w 2768"/>
                  <a:gd name="T61" fmla="*/ 6 h 3344"/>
                  <a:gd name="T62" fmla="*/ 159 w 2768"/>
                  <a:gd name="T63" fmla="*/ 168 h 334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68"/>
                  <a:gd name="T97" fmla="*/ 0 h 3344"/>
                  <a:gd name="T98" fmla="*/ 2768 w 2768"/>
                  <a:gd name="T99" fmla="*/ 3344 h 334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68" h="3344">
                    <a:moveTo>
                      <a:pt x="159" y="168"/>
                    </a:moveTo>
                    <a:lnTo>
                      <a:pt x="2623" y="168"/>
                    </a:lnTo>
                    <a:lnTo>
                      <a:pt x="2623" y="3195"/>
                    </a:lnTo>
                    <a:lnTo>
                      <a:pt x="157" y="3208"/>
                    </a:lnTo>
                    <a:lnTo>
                      <a:pt x="28" y="3332"/>
                    </a:lnTo>
                    <a:lnTo>
                      <a:pt x="0" y="3344"/>
                    </a:lnTo>
                    <a:lnTo>
                      <a:pt x="2736" y="3328"/>
                    </a:lnTo>
                    <a:lnTo>
                      <a:pt x="2752" y="3328"/>
                    </a:lnTo>
                    <a:lnTo>
                      <a:pt x="2625" y="3192"/>
                    </a:lnTo>
                    <a:lnTo>
                      <a:pt x="2764" y="3332"/>
                    </a:lnTo>
                    <a:lnTo>
                      <a:pt x="2768" y="3344"/>
                    </a:lnTo>
                    <a:lnTo>
                      <a:pt x="2768" y="3328"/>
                    </a:lnTo>
                    <a:lnTo>
                      <a:pt x="2762" y="6"/>
                    </a:lnTo>
                    <a:lnTo>
                      <a:pt x="2625" y="174"/>
                    </a:lnTo>
                    <a:lnTo>
                      <a:pt x="2762" y="18"/>
                    </a:lnTo>
                    <a:lnTo>
                      <a:pt x="38" y="18"/>
                    </a:lnTo>
                    <a:lnTo>
                      <a:pt x="38" y="30"/>
                    </a:lnTo>
                    <a:lnTo>
                      <a:pt x="38" y="6"/>
                    </a:lnTo>
                    <a:lnTo>
                      <a:pt x="16" y="16"/>
                    </a:lnTo>
                    <a:lnTo>
                      <a:pt x="16" y="3344"/>
                    </a:lnTo>
                    <a:lnTo>
                      <a:pt x="16" y="0"/>
                    </a:lnTo>
                    <a:lnTo>
                      <a:pt x="38" y="18"/>
                    </a:lnTo>
                    <a:lnTo>
                      <a:pt x="131" y="140"/>
                    </a:lnTo>
                    <a:lnTo>
                      <a:pt x="144" y="160"/>
                    </a:lnTo>
                    <a:lnTo>
                      <a:pt x="140" y="3220"/>
                    </a:lnTo>
                    <a:lnTo>
                      <a:pt x="20" y="3332"/>
                    </a:lnTo>
                    <a:lnTo>
                      <a:pt x="32" y="3344"/>
                    </a:lnTo>
                    <a:lnTo>
                      <a:pt x="16" y="3328"/>
                    </a:lnTo>
                    <a:lnTo>
                      <a:pt x="14" y="6"/>
                    </a:lnTo>
                    <a:lnTo>
                      <a:pt x="26" y="30"/>
                    </a:lnTo>
                    <a:lnTo>
                      <a:pt x="26" y="6"/>
                    </a:lnTo>
                    <a:lnTo>
                      <a:pt x="159" y="168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0253" name="Group 17"/>
            <p:cNvGrpSpPr>
              <a:grpSpLocks/>
            </p:cNvGrpSpPr>
            <p:nvPr/>
          </p:nvGrpSpPr>
          <p:grpSpPr bwMode="auto">
            <a:xfrm>
              <a:off x="3120" y="2784"/>
              <a:ext cx="2112" cy="1392"/>
              <a:chOff x="2880" y="96"/>
              <a:chExt cx="2784" cy="1587"/>
            </a:xfrm>
          </p:grpSpPr>
          <p:pic>
            <p:nvPicPr>
              <p:cNvPr id="10254" name="Picture 18" descr="karpfen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024" y="259"/>
                <a:ext cx="2544" cy="1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255" name="Group 19"/>
              <p:cNvGrpSpPr>
                <a:grpSpLocks/>
              </p:cNvGrpSpPr>
              <p:nvPr/>
            </p:nvGrpSpPr>
            <p:grpSpPr bwMode="auto">
              <a:xfrm flipH="1">
                <a:off x="4176" y="96"/>
                <a:ext cx="132" cy="86"/>
                <a:chOff x="1161" y="624"/>
                <a:chExt cx="138" cy="144"/>
              </a:xfrm>
            </p:grpSpPr>
            <p:sp>
              <p:nvSpPr>
                <p:cNvPr id="10257" name="Freeform 20"/>
                <p:cNvSpPr>
                  <a:spLocks/>
                </p:cNvSpPr>
                <p:nvPr/>
              </p:nvSpPr>
              <p:spPr bwMode="auto">
                <a:xfrm>
                  <a:off x="1161" y="629"/>
                  <a:ext cx="138" cy="139"/>
                </a:xfrm>
                <a:custGeom>
                  <a:avLst/>
                  <a:gdLst>
                    <a:gd name="T0" fmla="*/ 39 w 138"/>
                    <a:gd name="T1" fmla="*/ 139 h 139"/>
                    <a:gd name="T2" fmla="*/ 3 w 138"/>
                    <a:gd name="T3" fmla="*/ 97 h 139"/>
                    <a:gd name="T4" fmla="*/ 21 w 138"/>
                    <a:gd name="T5" fmla="*/ 43 h 139"/>
                    <a:gd name="T6" fmla="*/ 63 w 138"/>
                    <a:gd name="T7" fmla="*/ 1 h 139"/>
                    <a:gd name="T8" fmla="*/ 117 w 138"/>
                    <a:gd name="T9" fmla="*/ 49 h 139"/>
                    <a:gd name="T10" fmla="*/ 135 w 138"/>
                    <a:gd name="T11" fmla="*/ 103 h 139"/>
                    <a:gd name="T12" fmla="*/ 99 w 138"/>
                    <a:gd name="T13" fmla="*/ 139 h 1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8"/>
                    <a:gd name="T22" fmla="*/ 0 h 139"/>
                    <a:gd name="T23" fmla="*/ 138 w 138"/>
                    <a:gd name="T24" fmla="*/ 139 h 1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8" h="139">
                      <a:moveTo>
                        <a:pt x="39" y="139"/>
                      </a:moveTo>
                      <a:cubicBezTo>
                        <a:pt x="33" y="132"/>
                        <a:pt x="6" y="113"/>
                        <a:pt x="3" y="97"/>
                      </a:cubicBezTo>
                      <a:cubicBezTo>
                        <a:pt x="0" y="81"/>
                        <a:pt x="11" y="59"/>
                        <a:pt x="21" y="43"/>
                      </a:cubicBezTo>
                      <a:cubicBezTo>
                        <a:pt x="31" y="27"/>
                        <a:pt x="47" y="0"/>
                        <a:pt x="63" y="1"/>
                      </a:cubicBezTo>
                      <a:cubicBezTo>
                        <a:pt x="79" y="2"/>
                        <a:pt x="105" y="32"/>
                        <a:pt x="117" y="49"/>
                      </a:cubicBezTo>
                      <a:cubicBezTo>
                        <a:pt x="129" y="66"/>
                        <a:pt x="138" y="88"/>
                        <a:pt x="135" y="103"/>
                      </a:cubicBezTo>
                      <a:cubicBezTo>
                        <a:pt x="132" y="118"/>
                        <a:pt x="106" y="132"/>
                        <a:pt x="99" y="139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0258" name="Oval 21"/>
                <p:cNvSpPr>
                  <a:spLocks noChangeArrowheads="1"/>
                </p:cNvSpPr>
                <p:nvPr/>
              </p:nvSpPr>
              <p:spPr bwMode="auto">
                <a:xfrm>
                  <a:off x="1200" y="6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10256" name="Freeform 22" descr="Дуб"/>
              <p:cNvSpPr>
                <a:spLocks/>
              </p:cNvSpPr>
              <p:nvPr/>
            </p:nvSpPr>
            <p:spPr bwMode="auto">
              <a:xfrm flipH="1">
                <a:off x="2880" y="192"/>
                <a:ext cx="2784" cy="1491"/>
              </a:xfrm>
              <a:custGeom>
                <a:avLst/>
                <a:gdLst>
                  <a:gd name="T0" fmla="*/ 159 w 2768"/>
                  <a:gd name="T1" fmla="*/ 168 h 3344"/>
                  <a:gd name="T2" fmla="*/ 2623 w 2768"/>
                  <a:gd name="T3" fmla="*/ 168 h 3344"/>
                  <a:gd name="T4" fmla="*/ 2623 w 2768"/>
                  <a:gd name="T5" fmla="*/ 3195 h 3344"/>
                  <a:gd name="T6" fmla="*/ 157 w 2768"/>
                  <a:gd name="T7" fmla="*/ 3208 h 3344"/>
                  <a:gd name="T8" fmla="*/ 28 w 2768"/>
                  <a:gd name="T9" fmla="*/ 3332 h 3344"/>
                  <a:gd name="T10" fmla="*/ 0 w 2768"/>
                  <a:gd name="T11" fmla="*/ 3344 h 3344"/>
                  <a:gd name="T12" fmla="*/ 2736 w 2768"/>
                  <a:gd name="T13" fmla="*/ 3328 h 3344"/>
                  <a:gd name="T14" fmla="*/ 2752 w 2768"/>
                  <a:gd name="T15" fmla="*/ 3328 h 3344"/>
                  <a:gd name="T16" fmla="*/ 2625 w 2768"/>
                  <a:gd name="T17" fmla="*/ 3192 h 3344"/>
                  <a:gd name="T18" fmla="*/ 2764 w 2768"/>
                  <a:gd name="T19" fmla="*/ 3332 h 3344"/>
                  <a:gd name="T20" fmla="*/ 2768 w 2768"/>
                  <a:gd name="T21" fmla="*/ 3344 h 3344"/>
                  <a:gd name="T22" fmla="*/ 2768 w 2768"/>
                  <a:gd name="T23" fmla="*/ 3328 h 3344"/>
                  <a:gd name="T24" fmla="*/ 2762 w 2768"/>
                  <a:gd name="T25" fmla="*/ 6 h 3344"/>
                  <a:gd name="T26" fmla="*/ 2625 w 2768"/>
                  <a:gd name="T27" fmla="*/ 174 h 3344"/>
                  <a:gd name="T28" fmla="*/ 2762 w 2768"/>
                  <a:gd name="T29" fmla="*/ 18 h 3344"/>
                  <a:gd name="T30" fmla="*/ 38 w 2768"/>
                  <a:gd name="T31" fmla="*/ 18 h 3344"/>
                  <a:gd name="T32" fmla="*/ 38 w 2768"/>
                  <a:gd name="T33" fmla="*/ 30 h 3344"/>
                  <a:gd name="T34" fmla="*/ 38 w 2768"/>
                  <a:gd name="T35" fmla="*/ 6 h 3344"/>
                  <a:gd name="T36" fmla="*/ 16 w 2768"/>
                  <a:gd name="T37" fmla="*/ 16 h 3344"/>
                  <a:gd name="T38" fmla="*/ 16 w 2768"/>
                  <a:gd name="T39" fmla="*/ 3344 h 3344"/>
                  <a:gd name="T40" fmla="*/ 16 w 2768"/>
                  <a:gd name="T41" fmla="*/ 0 h 3344"/>
                  <a:gd name="T42" fmla="*/ 38 w 2768"/>
                  <a:gd name="T43" fmla="*/ 18 h 3344"/>
                  <a:gd name="T44" fmla="*/ 131 w 2768"/>
                  <a:gd name="T45" fmla="*/ 140 h 3344"/>
                  <a:gd name="T46" fmla="*/ 144 w 2768"/>
                  <a:gd name="T47" fmla="*/ 160 h 3344"/>
                  <a:gd name="T48" fmla="*/ 140 w 2768"/>
                  <a:gd name="T49" fmla="*/ 3220 h 3344"/>
                  <a:gd name="T50" fmla="*/ 20 w 2768"/>
                  <a:gd name="T51" fmla="*/ 3332 h 3344"/>
                  <a:gd name="T52" fmla="*/ 32 w 2768"/>
                  <a:gd name="T53" fmla="*/ 3344 h 3344"/>
                  <a:gd name="T54" fmla="*/ 16 w 2768"/>
                  <a:gd name="T55" fmla="*/ 3328 h 3344"/>
                  <a:gd name="T56" fmla="*/ 14 w 2768"/>
                  <a:gd name="T57" fmla="*/ 6 h 3344"/>
                  <a:gd name="T58" fmla="*/ 26 w 2768"/>
                  <a:gd name="T59" fmla="*/ 30 h 3344"/>
                  <a:gd name="T60" fmla="*/ 26 w 2768"/>
                  <a:gd name="T61" fmla="*/ 6 h 3344"/>
                  <a:gd name="T62" fmla="*/ 159 w 2768"/>
                  <a:gd name="T63" fmla="*/ 168 h 334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68"/>
                  <a:gd name="T97" fmla="*/ 0 h 3344"/>
                  <a:gd name="T98" fmla="*/ 2768 w 2768"/>
                  <a:gd name="T99" fmla="*/ 3344 h 334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68" h="3344">
                    <a:moveTo>
                      <a:pt x="159" y="168"/>
                    </a:moveTo>
                    <a:lnTo>
                      <a:pt x="2623" y="168"/>
                    </a:lnTo>
                    <a:lnTo>
                      <a:pt x="2623" y="3195"/>
                    </a:lnTo>
                    <a:lnTo>
                      <a:pt x="157" y="3208"/>
                    </a:lnTo>
                    <a:lnTo>
                      <a:pt x="28" y="3332"/>
                    </a:lnTo>
                    <a:lnTo>
                      <a:pt x="0" y="3344"/>
                    </a:lnTo>
                    <a:lnTo>
                      <a:pt x="2736" y="3328"/>
                    </a:lnTo>
                    <a:lnTo>
                      <a:pt x="2752" y="3328"/>
                    </a:lnTo>
                    <a:lnTo>
                      <a:pt x="2625" y="3192"/>
                    </a:lnTo>
                    <a:lnTo>
                      <a:pt x="2764" y="3332"/>
                    </a:lnTo>
                    <a:lnTo>
                      <a:pt x="2768" y="3344"/>
                    </a:lnTo>
                    <a:lnTo>
                      <a:pt x="2768" y="3328"/>
                    </a:lnTo>
                    <a:lnTo>
                      <a:pt x="2762" y="6"/>
                    </a:lnTo>
                    <a:lnTo>
                      <a:pt x="2625" y="174"/>
                    </a:lnTo>
                    <a:lnTo>
                      <a:pt x="2762" y="18"/>
                    </a:lnTo>
                    <a:lnTo>
                      <a:pt x="38" y="18"/>
                    </a:lnTo>
                    <a:lnTo>
                      <a:pt x="38" y="30"/>
                    </a:lnTo>
                    <a:lnTo>
                      <a:pt x="38" y="6"/>
                    </a:lnTo>
                    <a:lnTo>
                      <a:pt x="16" y="16"/>
                    </a:lnTo>
                    <a:lnTo>
                      <a:pt x="16" y="3344"/>
                    </a:lnTo>
                    <a:lnTo>
                      <a:pt x="16" y="0"/>
                    </a:lnTo>
                    <a:lnTo>
                      <a:pt x="38" y="18"/>
                    </a:lnTo>
                    <a:lnTo>
                      <a:pt x="131" y="140"/>
                    </a:lnTo>
                    <a:lnTo>
                      <a:pt x="144" y="160"/>
                    </a:lnTo>
                    <a:lnTo>
                      <a:pt x="140" y="3220"/>
                    </a:lnTo>
                    <a:lnTo>
                      <a:pt x="20" y="3332"/>
                    </a:lnTo>
                    <a:lnTo>
                      <a:pt x="32" y="3344"/>
                    </a:lnTo>
                    <a:lnTo>
                      <a:pt x="16" y="3328"/>
                    </a:lnTo>
                    <a:lnTo>
                      <a:pt x="14" y="6"/>
                    </a:lnTo>
                    <a:lnTo>
                      <a:pt x="26" y="30"/>
                    </a:lnTo>
                    <a:lnTo>
                      <a:pt x="26" y="6"/>
                    </a:lnTo>
                    <a:lnTo>
                      <a:pt x="159" y="168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5286375" y="0"/>
            <a:ext cx="37147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ВОЛГА. Масса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трех сазанов 10,8 кг.</a:t>
            </a:r>
            <a:r>
              <a:rPr lang="ru-RU" sz="2000" b="1" dirty="0">
                <a:latin typeface="+mn-lt"/>
                <a:cs typeface="+mn-cs"/>
              </a:rPr>
              <a:t>  Масса третьего сазана составляла 50% массы первого, масса второго в 1,5 раза </a:t>
            </a:r>
            <a:r>
              <a:rPr lang="ru-RU" b="1" dirty="0">
                <a:latin typeface="+mn-lt"/>
                <a:cs typeface="+mn-cs"/>
              </a:rPr>
              <a:t>больше </a:t>
            </a:r>
            <a:r>
              <a:rPr lang="ru-RU" sz="2000" b="1" dirty="0">
                <a:latin typeface="+mn-lt"/>
                <a:cs typeface="+mn-cs"/>
              </a:rPr>
              <a:t>массы первого.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         Найдите массу каждого сазана.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10244" name="TextBox 24"/>
          <p:cNvSpPr txBox="1">
            <a:spLocks noChangeArrowheads="1"/>
          </p:cNvSpPr>
          <p:nvPr/>
        </p:nvSpPr>
        <p:spPr bwMode="auto">
          <a:xfrm>
            <a:off x="4429124" y="5929313"/>
            <a:ext cx="16430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241AA6"/>
                </a:solidFill>
                <a:latin typeface="Calibri" pitchFamily="34" charset="0"/>
              </a:rPr>
              <a:t>      50%</a:t>
            </a:r>
            <a:endParaRPr lang="ru-RU" sz="3600" b="1" dirty="0">
              <a:solidFill>
                <a:srgbClr val="241AA6"/>
              </a:solidFill>
              <a:latin typeface="Calibri" pitchFamily="34" charset="0"/>
            </a:endParaRPr>
          </a:p>
        </p:txBody>
      </p:sp>
      <p:sp>
        <p:nvSpPr>
          <p:cNvPr id="40" name="Стрелка углом вверх 39"/>
          <p:cNvSpPr/>
          <p:nvPr/>
        </p:nvSpPr>
        <p:spPr>
          <a:xfrm rot="10800000" flipV="1">
            <a:off x="1714499" y="2643188"/>
            <a:ext cx="3429004" cy="3929084"/>
          </a:xfrm>
          <a:prstGeom prst="bentUpArrow">
            <a:avLst>
              <a:gd name="adj1" fmla="val 4968"/>
              <a:gd name="adj2" fmla="val 5467"/>
              <a:gd name="adj3" fmla="val 11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 rot="10800000" flipV="1">
            <a:off x="6572250" y="3146425"/>
            <a:ext cx="21367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в 1,5 раза</a:t>
            </a:r>
          </a:p>
        </p:txBody>
      </p:sp>
      <p:sp>
        <p:nvSpPr>
          <p:cNvPr id="10247" name="TextBox 42"/>
          <p:cNvSpPr txBox="1">
            <a:spLocks noChangeArrowheads="1"/>
          </p:cNvSpPr>
          <p:nvPr/>
        </p:nvSpPr>
        <p:spPr bwMode="auto">
          <a:xfrm>
            <a:off x="7429500" y="2500313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8" name="TextBox 45"/>
          <p:cNvSpPr txBox="1">
            <a:spLocks noChangeArrowheads="1"/>
          </p:cNvSpPr>
          <p:nvPr/>
        </p:nvSpPr>
        <p:spPr bwMode="auto">
          <a:xfrm>
            <a:off x="7286625" y="271462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" name="Oval 27"/>
          <p:cNvSpPr>
            <a:spLocks noChangeArrowheads="1"/>
          </p:cNvSpPr>
          <p:nvPr/>
        </p:nvSpPr>
        <p:spPr bwMode="auto">
          <a:xfrm rot="222229">
            <a:off x="7264400" y="2619375"/>
            <a:ext cx="719138" cy="5699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2"/>
            </a:solidFill>
            <a:round/>
            <a:headEnd type="none" w="lg" len="lg"/>
            <a:tailEnd type="none" w="lg" len="lg"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&gt;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cxnSp>
        <p:nvCxnSpPr>
          <p:cNvPr id="49" name="Скругленная соединительная линия 48"/>
          <p:cNvCxnSpPr/>
          <p:nvPr/>
        </p:nvCxnSpPr>
        <p:spPr>
          <a:xfrm rot="5400000" flipH="1">
            <a:off x="5419725" y="1009651"/>
            <a:ext cx="1589087" cy="2284412"/>
          </a:xfrm>
          <a:prstGeom prst="curvedConnector4">
            <a:avLst>
              <a:gd name="adj1" fmla="val 43744"/>
              <a:gd name="adj2" fmla="val 53258"/>
            </a:avLst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928813" y="2357438"/>
            <a:ext cx="500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?</a:t>
            </a:r>
            <a:endParaRPr lang="ru-RU" sz="3600" b="1">
              <a:latin typeface="Calibri" pitchFamily="34" charset="0"/>
            </a:endParaRPr>
          </a:p>
        </p:txBody>
      </p:sp>
      <p:grpSp>
        <p:nvGrpSpPr>
          <p:cNvPr id="11267" name="Group 41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11282" name="Freeform 4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3" name="Freeform 4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4" name="Freeform 4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5" name="Freeform 4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6" name="Freeform 4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7" name="Freeform 4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8" name="Freeform 4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9" name="Freeform 4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609600" y="290513"/>
            <a:ext cx="8077200" cy="163121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Масса трех сазанов 10,8 кг.</a:t>
            </a:r>
            <a:r>
              <a:rPr lang="ru-RU" sz="2400" b="1" dirty="0">
                <a:latin typeface="+mn-lt"/>
                <a:cs typeface="+mn-cs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Масса третьего сазана составляла 50% массы первого, масса второго в 1,5 раза больше массы первого.  Найдите массу каждого </a:t>
            </a:r>
            <a:r>
              <a:rPr lang="ru-RU" sz="2400" b="1" dirty="0" smtClean="0">
                <a:latin typeface="+mn-lt"/>
                <a:cs typeface="+mn-cs"/>
              </a:rPr>
              <a:t>сазана</a:t>
            </a: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 rot="29967">
            <a:off x="728663" y="2292350"/>
            <a:ext cx="1414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I</a:t>
            </a: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сазан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4375" y="3429000"/>
            <a:ext cx="12144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II</a:t>
            </a: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сазан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5813" y="4500563"/>
            <a:ext cx="1428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III</a:t>
            </a: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сазан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 rot="10800000" flipV="1">
            <a:off x="1928813" y="3294063"/>
            <a:ext cx="2286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sz="4400" b="1" dirty="0">
                <a:solidFill>
                  <a:srgbClr val="FF0000"/>
                </a:solidFill>
                <a:latin typeface="+mn-lt"/>
                <a:cs typeface="+mn-cs"/>
              </a:rPr>
              <a:t>? </a:t>
            </a:r>
            <a:r>
              <a:rPr lang="ru-RU" sz="2000" b="1" spc="-150" dirty="0">
                <a:solidFill>
                  <a:srgbClr val="241AA6"/>
                </a:solidFill>
                <a:latin typeface="+mn-lt"/>
                <a:cs typeface="+mn-cs"/>
              </a:rPr>
              <a:t>В 1,5 раза больше</a:t>
            </a:r>
            <a:endParaRPr lang="ru-RU" sz="3200" b="1" spc="-150" dirty="0">
              <a:latin typeface="+mn-lt"/>
              <a:cs typeface="+mn-cs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14563" y="4429125"/>
            <a:ext cx="1643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? </a:t>
            </a:r>
            <a:r>
              <a:rPr lang="ru-RU" sz="2800" b="1">
                <a:solidFill>
                  <a:srgbClr val="241AA6"/>
                </a:solidFill>
                <a:latin typeface="Calibri" pitchFamily="34" charset="0"/>
              </a:rPr>
              <a:t>50 %</a:t>
            </a:r>
            <a:endParaRPr lang="ru-RU" sz="3600" b="1">
              <a:solidFill>
                <a:srgbClr val="241AA6"/>
              </a:solidFill>
              <a:latin typeface="Calibri" pitchFamily="34" charset="0"/>
            </a:endParaRPr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 rot="10800000">
            <a:off x="2786063" y="2571750"/>
            <a:ext cx="1785937" cy="1214438"/>
          </a:xfrm>
          <a:prstGeom prst="bentConnector3">
            <a:avLst>
              <a:gd name="adj1" fmla="val -15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16200000" flipV="1">
            <a:off x="3714751" y="3500437"/>
            <a:ext cx="2286000" cy="428625"/>
          </a:xfrm>
          <a:prstGeom prst="bentConnector3">
            <a:avLst>
              <a:gd name="adj1" fmla="val 10020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6" name="Group 34"/>
          <p:cNvGrpSpPr>
            <a:grpSpLocks/>
          </p:cNvGrpSpPr>
          <p:nvPr/>
        </p:nvGrpSpPr>
        <p:grpSpPr bwMode="auto">
          <a:xfrm>
            <a:off x="5357813" y="2571750"/>
            <a:ext cx="1857375" cy="3219450"/>
            <a:chOff x="3120" y="144"/>
            <a:chExt cx="2087" cy="3936"/>
          </a:xfrm>
        </p:grpSpPr>
        <p:sp>
          <p:nvSpPr>
            <p:cNvPr id="11280" name="AutoShape 35"/>
            <p:cNvSpPr>
              <a:spLocks/>
            </p:cNvSpPr>
            <p:nvPr/>
          </p:nvSpPr>
          <p:spPr bwMode="auto">
            <a:xfrm rot="10800000">
              <a:off x="3120" y="144"/>
              <a:ext cx="432" cy="3936"/>
            </a:xfrm>
            <a:prstGeom prst="leftBrace">
              <a:avLst>
                <a:gd name="adj1" fmla="val 759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4" name="Text Box 36"/>
            <p:cNvSpPr txBox="1">
              <a:spLocks noChangeArrowheads="1"/>
            </p:cNvSpPr>
            <p:nvPr/>
          </p:nvSpPr>
          <p:spPr bwMode="auto">
            <a:xfrm>
              <a:off x="3552" y="1945"/>
              <a:ext cx="1655" cy="109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</a:t>
              </a:r>
              <a:r>
                <a:rPr lang="ru-RU" sz="4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,8 кг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2000250" y="2286000"/>
            <a:ext cx="500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Calibri" pitchFamily="34" charset="0"/>
              </a:rPr>
              <a:t>Х</a:t>
            </a:r>
            <a:endParaRPr lang="ru-RU" sz="2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 rot="10800000" flipV="1">
            <a:off x="2000250" y="3422650"/>
            <a:ext cx="164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Calibri" pitchFamily="34" charset="0"/>
                <a:cs typeface="Angsana New" pitchFamily="18" charset="-34"/>
              </a:rPr>
              <a:t>1,5Х</a:t>
            </a:r>
            <a:endParaRPr lang="ru-RU" sz="2400" b="1" i="1">
              <a:solidFill>
                <a:srgbClr val="FF0000"/>
              </a:solidFill>
              <a:latin typeface="Calibri" pitchFamily="34" charset="0"/>
              <a:cs typeface="Angsana New" pitchFamily="18" charset="-34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2214563" y="4286250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0,5Х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89" grpId="0"/>
      <p:bldP spid="90" grpId="0"/>
      <p:bldP spid="9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503</Words>
  <Application>Microsoft Office PowerPoint</Application>
  <PresentationFormat>Экран (4:3)</PresentationFormat>
  <Paragraphs>87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Решение задач. ПУТЕШЕСТВИЕ ПО МАЛОЙ РОДИНЕ.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Admin</dc:creator>
  <cp:lastModifiedBy>Admin</cp:lastModifiedBy>
  <cp:revision>86</cp:revision>
  <dcterms:created xsi:type="dcterms:W3CDTF">2011-04-25T12:41:27Z</dcterms:created>
  <dcterms:modified xsi:type="dcterms:W3CDTF">2001-12-31T22:41:55Z</dcterms:modified>
</cp:coreProperties>
</file>