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308" r:id="rId29"/>
    <p:sldId id="309" r:id="rId30"/>
    <p:sldId id="310" r:id="rId31"/>
    <p:sldId id="311" r:id="rId32"/>
    <p:sldId id="312" r:id="rId33"/>
    <p:sldId id="313" r:id="rId34"/>
    <p:sldId id="285" r:id="rId35"/>
    <p:sldId id="286" r:id="rId36"/>
    <p:sldId id="288" r:id="rId37"/>
    <p:sldId id="314" r:id="rId38"/>
    <p:sldId id="315" r:id="rId39"/>
    <p:sldId id="289" r:id="rId40"/>
    <p:sldId id="290" r:id="rId41"/>
    <p:sldId id="291" r:id="rId42"/>
    <p:sldId id="292" r:id="rId43"/>
    <p:sldId id="293" r:id="rId44"/>
    <p:sldId id="294" r:id="rId45"/>
    <p:sldId id="318" r:id="rId46"/>
    <p:sldId id="316" r:id="rId47"/>
    <p:sldId id="317" r:id="rId48"/>
    <p:sldId id="295" r:id="rId49"/>
    <p:sldId id="319" r:id="rId50"/>
    <p:sldId id="320" r:id="rId51"/>
    <p:sldId id="321" r:id="rId52"/>
    <p:sldId id="296" r:id="rId53"/>
    <p:sldId id="322" r:id="rId54"/>
    <p:sldId id="323" r:id="rId55"/>
    <p:sldId id="324" r:id="rId56"/>
    <p:sldId id="297" r:id="rId57"/>
    <p:sldId id="298" r:id="rId58"/>
    <p:sldId id="300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-7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51</c:v>
                </c:pt>
                <c:pt idx="1">
                  <c:v>60</c:v>
                </c:pt>
                <c:pt idx="2">
                  <c:v>58</c:v>
                </c:pt>
                <c:pt idx="3">
                  <c:v>55</c:v>
                </c:pt>
                <c:pt idx="4">
                  <c:v>75</c:v>
                </c:pt>
                <c:pt idx="5">
                  <c:v>81</c:v>
                </c:pt>
                <c:pt idx="6">
                  <c:v>77</c:v>
                </c:pt>
                <c:pt idx="7">
                  <c:v>78</c:v>
                </c:pt>
                <c:pt idx="8">
                  <c:v>88</c:v>
                </c:pt>
                <c:pt idx="9">
                  <c:v>78</c:v>
                </c:pt>
                <c:pt idx="10">
                  <c:v>85</c:v>
                </c:pt>
                <c:pt idx="11">
                  <c:v>76</c:v>
                </c:pt>
              </c:numCache>
            </c:numRef>
          </c:val>
        </c:ser>
        <c:shape val="box"/>
        <c:axId val="121860864"/>
        <c:axId val="121862400"/>
        <c:axId val="0"/>
      </c:bar3DChart>
      <c:catAx>
        <c:axId val="12186086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21862400"/>
        <c:crosses val="autoZero"/>
        <c:auto val="1"/>
        <c:lblAlgn val="ctr"/>
        <c:lblOffset val="100"/>
      </c:catAx>
      <c:valAx>
        <c:axId val="121862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218608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занятость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занятость2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занятость3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64</c:v>
                </c:pt>
              </c:numCache>
            </c:numRef>
          </c:val>
        </c:ser>
        <c:shape val="cone"/>
        <c:axId val="121852288"/>
        <c:axId val="121853824"/>
        <c:axId val="121832320"/>
      </c:bar3DChart>
      <c:catAx>
        <c:axId val="121852288"/>
        <c:scaling>
          <c:orientation val="minMax"/>
        </c:scaling>
        <c:axPos val="b"/>
        <c:tickLblPos val="nextTo"/>
        <c:crossAx val="121853824"/>
        <c:crosses val="autoZero"/>
        <c:auto val="1"/>
        <c:lblAlgn val="ctr"/>
        <c:lblOffset val="100"/>
      </c:catAx>
      <c:valAx>
        <c:axId val="121853824"/>
        <c:scaling>
          <c:orientation val="minMax"/>
        </c:scaling>
        <c:axPos val="l"/>
        <c:majorGridlines/>
        <c:numFmt formatCode="General" sourceLinked="1"/>
        <c:tickLblPos val="nextTo"/>
        <c:crossAx val="121852288"/>
        <c:crosses val="autoZero"/>
        <c:crossBetween val="between"/>
      </c:valAx>
      <c:serAx>
        <c:axId val="121832320"/>
        <c:scaling>
          <c:orientation val="minMax"/>
        </c:scaling>
        <c:axPos val="b"/>
        <c:tickLblPos val="nextTo"/>
        <c:crossAx val="121853824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ana.ucoz.ru/_ld/37/21521397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klub-drug.ru/wp-content/uploads/2011/04/school-children_6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lub-drug.ru/wp-content/uploads/2011/04/ADHD-child-school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klub-drug.ru/wp-content/uploads/2011/04/bac85d69aa.jp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2" Type="http://schemas.openxmlformats.org/officeDocument/2006/relationships/hyperlink" Target="http://klub-drug.ru/wp-content/uploads/2011/04/88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klub-drug.ru/wp-content/uploads/2011/04/98.gif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klub-drug.ru/wp-content/uploads/2011/04/90.2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klub-drug.ru/wp-content/uploads/2011/04/AE86100C-9298-4081-90D1-98C3A30F5D1F_cheerleader6-1.gi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klub-drug.ru/wp-content/uploads/2011/04/thumb.jpe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klub-drug.ru/wp-content/uploads/2011/04/43043-734186-25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na.ucoz.ru/_ld/37/s21521397.jpg">
            <a:hlinkClick r:id="rId2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4544" y="-459432"/>
            <a:ext cx="10225136" cy="77768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31840" y="908720"/>
            <a:ext cx="4824536" cy="331236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ВНЕУРОЧНАЯ</a:t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 СКВОЗЬ ПРИЗМУ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ФГОСов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ила\Pictures\к уроку\1287739384_1166380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9144000" cy="65527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b="1" dirty="0" smtClean="0"/>
              <a:t>-дополнительное образование</a:t>
            </a:r>
            <a:r>
              <a:rPr lang="ru-RU" dirty="0" smtClean="0"/>
              <a:t> –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система творческих объединений по интересам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 секции, студии, кружки и т.д.)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-внеурочная деятельность</a:t>
            </a:r>
            <a:r>
              <a:rPr lang="ru-RU" dirty="0" smtClean="0"/>
              <a:t> – это образовательная деятельность, представленная социально значимыми акциями, КТД, беседами и встречами, культурно- просветительскими мероприятиями, различными формами содержательного досуга (праздниками, смотрами, конкурсами, фестивалями т.п.</a:t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39552" y="0"/>
            <a:ext cx="8064896" cy="299695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39952" y="2249488"/>
            <a:ext cx="5004048" cy="4608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2465512"/>
            <a:ext cx="4644008" cy="43924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Внеурочная деятельность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Беседы, классные часы, экскурсии, КТД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6510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Основное образование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dirty="0" smtClean="0"/>
              <a:t>Уроки</a:t>
            </a:r>
          </a:p>
          <a:p>
            <a:r>
              <a:rPr lang="ru-RU" dirty="0" smtClean="0"/>
              <a:t>Лекции</a:t>
            </a:r>
          </a:p>
          <a:p>
            <a:r>
              <a:rPr lang="ru-RU" dirty="0" smtClean="0"/>
              <a:t>Семинары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i="1" dirty="0" smtClean="0"/>
              <a:t>    </a:t>
            </a:r>
          </a:p>
          <a:p>
            <a:pPr algn="r">
              <a:buNone/>
            </a:pPr>
            <a:r>
              <a:rPr lang="ru-RU" i="1" dirty="0" smtClean="0"/>
              <a:t>             Дополнительное       образование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Клубы</a:t>
            </a:r>
          </a:p>
          <a:p>
            <a:pPr algn="ctr"/>
            <a:r>
              <a:rPr lang="ru-RU" dirty="0" smtClean="0"/>
              <a:t>Творческие объединения</a:t>
            </a:r>
          </a:p>
          <a:p>
            <a:pPr algn="ctr"/>
            <a:r>
              <a:rPr lang="ru-RU" dirty="0" smtClean="0"/>
              <a:t>Занятия по интересам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Воспитательная система работ школы в рамках ФГОС.</a:t>
            </a:r>
            <a:endParaRPr lang="ru-RU" dirty="0"/>
          </a:p>
        </p:txBody>
      </p:sp>
      <p:pic>
        <p:nvPicPr>
          <p:cNvPr id="31746" name="Picture 2" descr="http://klub-drug.ru/wp-content/uploads/2011/04/school-children_6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772816"/>
            <a:ext cx="511256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Воспитательная система школы имеет следующую структуру:</a:t>
            </a:r>
            <a:br>
              <a:rPr lang="ru-RU" dirty="0" smtClean="0"/>
            </a:br>
            <a:r>
              <a:rPr lang="ru-RU" dirty="0" smtClean="0"/>
              <a:t>-раскрытие личности ( 1-4 классы);</a:t>
            </a:r>
            <a:br>
              <a:rPr lang="ru-RU" dirty="0" smtClean="0"/>
            </a:br>
            <a:r>
              <a:rPr lang="ru-RU" dirty="0" smtClean="0"/>
              <a:t>-развитие личности (5-8 классы);</a:t>
            </a:r>
            <a:br>
              <a:rPr lang="ru-RU" dirty="0" smtClean="0"/>
            </a:br>
            <a:r>
              <a:rPr lang="ru-RU" dirty="0" smtClean="0"/>
              <a:t>-становление и </a:t>
            </a:r>
            <a:r>
              <a:rPr lang="ru-RU" dirty="0" err="1" smtClean="0"/>
              <a:t>самоактуализация</a:t>
            </a:r>
            <a:r>
              <a:rPr lang="ru-RU" dirty="0" smtClean="0"/>
              <a:t> личности (9-11 классы)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создать условия для успешной социализации детей и подростков, самореализации и личностного роста.</a:t>
            </a:r>
            <a:br>
              <a:rPr lang="ru-RU" dirty="0" smtClean="0"/>
            </a:br>
            <a:r>
              <a:rPr lang="ru-RU" dirty="0" smtClean="0"/>
              <a:t>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://klub-drug.ru/wp-content/uploads/2011/04/ADHD-child-school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3068960"/>
            <a:ext cx="3888432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Задачи: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-расширение культурно-образовательного пространства;</a:t>
            </a:r>
            <a:br>
              <a:rPr lang="ru-RU" sz="3600" dirty="0" smtClean="0"/>
            </a:br>
            <a:r>
              <a:rPr lang="ru-RU" sz="3600" dirty="0" smtClean="0"/>
              <a:t>-совершенствование социально-психологических отношений;</a:t>
            </a:r>
            <a:br>
              <a:rPr lang="ru-RU" sz="3600" dirty="0" smtClean="0"/>
            </a:br>
            <a:r>
              <a:rPr lang="ru-RU" sz="3600" dirty="0" smtClean="0"/>
              <a:t>-развитие форм ученического самоуправления;</a:t>
            </a:r>
            <a:br>
              <a:rPr lang="ru-RU" sz="3600" dirty="0" smtClean="0"/>
            </a:br>
            <a:r>
              <a:rPr lang="ru-RU" sz="3600" dirty="0" smtClean="0"/>
              <a:t>-дальнейшее развитие и совершенствование работы по воспитанию здорового образа жизни и негативного отношения к вредным привычкам.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Ожидаемые результаты: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-рост общей активности школьников при проведении школьных дел</a:t>
            </a:r>
            <a:br>
              <a:rPr lang="ru-RU" sz="2800" dirty="0" smtClean="0"/>
            </a:br>
            <a:r>
              <a:rPr lang="ru-RU" sz="2800" dirty="0" smtClean="0"/>
              <a:t>-повышение познавательного интереса у учащихся</a:t>
            </a:r>
            <a:br>
              <a:rPr lang="ru-RU" sz="2800" dirty="0" smtClean="0"/>
            </a:br>
            <a:r>
              <a:rPr lang="ru-RU" sz="2800" dirty="0" smtClean="0"/>
              <a:t>-повышение качества образования школьников</a:t>
            </a:r>
            <a:br>
              <a:rPr lang="ru-RU" sz="2800" dirty="0" smtClean="0"/>
            </a:br>
            <a:r>
              <a:rPr lang="ru-RU" sz="2800" dirty="0" smtClean="0"/>
              <a:t>-повышение результативности участия в интеллектуальных и творческих конкурсах, олимпиадах, соревнованиях</a:t>
            </a:r>
            <a:br>
              <a:rPr lang="ru-RU" sz="2800" dirty="0" smtClean="0"/>
            </a:br>
            <a:r>
              <a:rPr lang="ru-RU" sz="2800" dirty="0" smtClean="0"/>
              <a:t>-осознанный выбор профессии</a:t>
            </a:r>
            <a:br>
              <a:rPr lang="ru-RU" sz="2800" dirty="0" smtClean="0"/>
            </a:br>
            <a:r>
              <a:rPr lang="ru-RU" sz="2800" dirty="0" smtClean="0"/>
              <a:t>-повышение уровня воспитанности, уровня развития коммуникативных навыков, организаторских способностей ( укрепление сотрудничества учителей, учащихся и родителей)</a:t>
            </a:r>
            <a:br>
              <a:rPr lang="ru-RU" sz="2800" dirty="0" smtClean="0"/>
            </a:br>
            <a:r>
              <a:rPr lang="ru-RU" sz="2800" dirty="0" smtClean="0"/>
              <a:t>-развитие потребностей пополнять свои знания на протяжении всей жизни.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Правила: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1.Главным есть не предмет, которому мы учим, а личность, которую мы формируем. Не предмет формирует личность, а учитель своей деятельностью, связанной с изучением предмета.</a:t>
            </a:r>
            <a:br>
              <a:rPr lang="ru-RU" sz="2400" dirty="0" smtClean="0"/>
            </a:br>
            <a:r>
              <a:rPr lang="ru-RU" sz="2400" dirty="0" smtClean="0"/>
              <a:t>2.На воспитание активности не жалейте ни времени, ни усилий. Сегодняшний активный ученик – завтрашний активный член общества.</a:t>
            </a:r>
            <a:br>
              <a:rPr lang="ru-RU" sz="2400" dirty="0" smtClean="0"/>
            </a:br>
            <a:r>
              <a:rPr lang="ru-RU" sz="2400" dirty="0" smtClean="0"/>
              <a:t>3.Помогайте ученикам овладеть наиболее продуктивными методами учебно-познавательной деятельности, учите их учиться.</a:t>
            </a:r>
            <a:br>
              <a:rPr lang="ru-RU" sz="2400" dirty="0" smtClean="0"/>
            </a:br>
            <a:r>
              <a:rPr lang="ru-RU" sz="2400" dirty="0" smtClean="0"/>
              <a:t>4.Необходимо чаще использовать вопрос «почему?», чтобы научить мыслить причинно: понимание причинно-следственных связей является обязательным условием развивающего обучения.</a:t>
            </a:r>
            <a:br>
              <a:rPr lang="ru-RU" sz="2400" dirty="0" smtClean="0"/>
            </a:br>
            <a:r>
              <a:rPr lang="ru-RU" sz="2400" dirty="0" smtClean="0"/>
              <a:t>5.Помните, что знает не тот, кто пересказывает, а тот , кто использует на практике.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976664"/>
          </a:xfrm>
        </p:spPr>
        <p:txBody>
          <a:bodyPr>
            <a:noAutofit/>
          </a:bodyPr>
          <a:lstStyle/>
          <a:p>
            <a:r>
              <a:rPr lang="ru-RU" sz="2800" dirty="0" smtClean="0"/>
              <a:t>6.Приучайте учеников думать и действовать самостоятельно.</a:t>
            </a:r>
            <a:br>
              <a:rPr lang="ru-RU" sz="2800" dirty="0" smtClean="0"/>
            </a:br>
            <a:r>
              <a:rPr lang="ru-RU" sz="2800" dirty="0" smtClean="0"/>
              <a:t>7.Творческое мышление развивайте всесторонним анализом проблем.</a:t>
            </a:r>
            <a:br>
              <a:rPr lang="ru-RU" sz="2800" dirty="0" smtClean="0"/>
            </a:br>
            <a:r>
              <a:rPr lang="ru-RU" sz="2800" dirty="0" smtClean="0"/>
              <a:t>8.Необходимо чаще показывать ученикам перспективы их обучения.</a:t>
            </a:r>
            <a:br>
              <a:rPr lang="ru-RU" sz="2800" dirty="0" smtClean="0"/>
            </a:br>
            <a:r>
              <a:rPr lang="ru-RU" sz="2800" dirty="0" smtClean="0"/>
              <a:t>9.Поощряйте исследовательскую работу учеников.</a:t>
            </a:r>
            <a:br>
              <a:rPr lang="ru-RU" sz="2800" dirty="0" smtClean="0"/>
            </a:br>
            <a:r>
              <a:rPr lang="ru-RU" sz="2800" dirty="0" smtClean="0"/>
              <a:t>10.Объясняйте ученикам, что каждый человек найдет свое место в жизни, если научится всему, что необходимо для реализации жизненных планов.</a:t>
            </a:r>
            <a:br>
              <a:rPr lang="ru-RU" sz="2800" dirty="0" smtClean="0"/>
            </a:br>
            <a:r>
              <a:rPr lang="ru-RU" sz="2800" dirty="0" smtClean="0"/>
              <a:t>Все эти правила касаются всего учебно-воспитательного процесса: основного образования, дополнительного образования и внеурочной внеклассной деятельности.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hkolazhizni.ru/img/content/i100/100794_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Не для школы,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жизни учимся» 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латинское 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изречение)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Внеурочная внеклассная деятельность в нашей школе.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4" name="Picture 4" descr="http://klub-drug.ru/wp-content/uploads/2011/04/bac85d69aa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348880"/>
            <a:ext cx="59766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4248472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>1.Внеурочная деятельность ( 1-2 классы):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Направления:</a:t>
            </a:r>
            <a:br>
              <a:rPr lang="ru-RU" dirty="0" smtClean="0"/>
            </a:br>
            <a:r>
              <a:rPr lang="ru-RU" dirty="0" smtClean="0"/>
              <a:t>А)спортивно-оздоровительное :</a:t>
            </a:r>
            <a:br>
              <a:rPr lang="ru-RU" dirty="0" smtClean="0"/>
            </a:br>
            <a:r>
              <a:rPr lang="ru-RU" dirty="0" smtClean="0"/>
              <a:t>- « Я и мое здоровье» ( 1а и 1б классы)</a:t>
            </a:r>
            <a:br>
              <a:rPr lang="ru-RU" dirty="0" smtClean="0"/>
            </a:br>
            <a:r>
              <a:rPr lang="ru-RU" dirty="0" smtClean="0"/>
              <a:t>- «Школа здоровья» ( 2а класс)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Б) </a:t>
            </a:r>
            <a:r>
              <a:rPr lang="ru-RU" dirty="0" err="1" smtClean="0"/>
              <a:t>общеинтеллектуальное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-«Детская риторика» ( 1в класс)</a:t>
            </a:r>
            <a:br>
              <a:rPr lang="ru-RU" dirty="0" smtClean="0"/>
            </a:br>
            <a:r>
              <a:rPr lang="ru-RU" dirty="0" smtClean="0"/>
              <a:t>- «Мои первые проекты» (2а класс)</a:t>
            </a:r>
            <a:br>
              <a:rPr lang="ru-RU" dirty="0" smtClean="0"/>
            </a:br>
            <a:r>
              <a:rPr lang="ru-RU" dirty="0" smtClean="0"/>
              <a:t>-«Математика и конструирование» ( 1в класс)</a:t>
            </a:r>
            <a:br>
              <a:rPr lang="ru-RU" dirty="0" smtClean="0"/>
            </a:br>
            <a:r>
              <a:rPr lang="ru-RU" dirty="0" smtClean="0"/>
              <a:t>-«Эрудит» ( 1а и 1б классы)	</a:t>
            </a:r>
            <a:br>
              <a:rPr lang="ru-RU" dirty="0" smtClean="0"/>
            </a:br>
            <a:r>
              <a:rPr lang="ru-RU" dirty="0" smtClean="0"/>
              <a:t>-«Планета загадок» ( 1а и 1б классы)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dirty="0" smtClean="0"/>
              <a:t>В)социальное:</a:t>
            </a:r>
            <a:br>
              <a:rPr lang="ru-RU" dirty="0" smtClean="0"/>
            </a:br>
            <a:r>
              <a:rPr lang="ru-RU" dirty="0" smtClean="0"/>
              <a:t>-«Психологическая азбука» ( 1а, 1б, 1в классы)</a:t>
            </a:r>
            <a:br>
              <a:rPr lang="ru-RU" dirty="0" smtClean="0"/>
            </a:br>
            <a:r>
              <a:rPr lang="ru-RU" dirty="0" smtClean="0"/>
              <a:t>-«Тропинка к своему я» ( психология) ( 2 а класс)</a:t>
            </a:r>
            <a:br>
              <a:rPr lang="ru-RU" dirty="0" smtClean="0"/>
            </a:br>
            <a:r>
              <a:rPr lang="ru-RU" dirty="0" smtClean="0"/>
              <a:t>-«Психологическая азбука» ( 2б и 2в классы)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dirty="0" smtClean="0"/>
              <a:t>Г) общекультурное:</a:t>
            </a:r>
            <a:br>
              <a:rPr lang="ru-RU" dirty="0" smtClean="0"/>
            </a:br>
            <a:r>
              <a:rPr lang="ru-RU" dirty="0" smtClean="0"/>
              <a:t>-«Театр в начальной школе» ( 2а, 2б, 2в классы)</a:t>
            </a:r>
            <a:br>
              <a:rPr lang="ru-RU" dirty="0" smtClean="0"/>
            </a:br>
            <a:r>
              <a:rPr lang="ru-RU" dirty="0" smtClean="0"/>
              <a:t>-Хореография ( 1в, 1г, 2б, 2в, 2г, 2д классы)	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dirty="0" smtClean="0"/>
              <a:t>Д) духовно-нравственное:</a:t>
            </a:r>
            <a:br>
              <a:rPr lang="ru-RU" dirty="0" smtClean="0"/>
            </a:br>
            <a:r>
              <a:rPr lang="ru-RU" dirty="0" smtClean="0"/>
              <a:t>-«Родной край» ( 1-2 классы)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/>
              <a:t>Внеурочная деятельность в нашей школе представлена всеми направлениями, предусмотренными ФГОС. Количество детей, занятых внеурочной деятельностью – 74% учащихся 1-2 классов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i="1" u="sng" dirty="0" smtClean="0"/>
              <a:t>2.Дополнительное образование </a:t>
            </a:r>
            <a:r>
              <a:rPr lang="ru-RU" i="1" dirty="0" smtClean="0"/>
              <a:t>( на примере дополнительных платных образовательных услуг)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260652"/>
          <a:ext cx="6552728" cy="6408707"/>
        </p:xfrm>
        <a:graphic>
          <a:graphicData uri="http://schemas.openxmlformats.org/drawingml/2006/table">
            <a:tbl>
              <a:tblPr/>
              <a:tblGrid>
                <a:gridCol w="1752195"/>
                <a:gridCol w="1510513"/>
                <a:gridCol w="3290020"/>
              </a:tblGrid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                   название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      руководитель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Calibri"/>
                          <a:ea typeface="Calibri"/>
                          <a:cs typeface="Times New Roman"/>
                        </a:rPr>
                        <a:t>       классы</a:t>
                      </a:r>
                      <a:endParaRPr lang="ru-RU" sz="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Логика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Муханова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 Н.А.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Полякова Н.А.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Кравчук О.Ю.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Будникова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Т.В.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Алексеева Т.П.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Сироткина Н.Е.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Иванова Т.В.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Фалина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Т.В.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Созонова С.Ф.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1г и 2г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3а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3в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2д и 3б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4б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2в и 3д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3г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Развитие речи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Алексеева Т.П.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Сироткина Н.Е.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4б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2б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«Умники и умницы»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Шадрина Т.А.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Феофанова Н.В.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1а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«Информатика в играх и задачах»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Кирносова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Л.В.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Демченко Л.С.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4а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1б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«Детская риторика»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Демченко Л.С.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1б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Психология «Жизненные навыки»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Кравчук О.Ю.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3в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«Вдохновение» ( хореография)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Ланчакова О.Д.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1а, 1б, 2а, 3а, 3б, 3в, 3г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«Музыкальный калейдоскоп»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Теплых Т.Н.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1а, 1б, 2а, 2д,3а, 3б, 3в 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Хореография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Ершова М.В.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1в и 1г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«Страноведение. Британия и близкая»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Раева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Е.В.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7а и 7б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Кружок по геометрии «Пифагор»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Шалина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Т.В.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8а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 «Наглядная геометрия»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Шалина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Т.В.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5а и 5б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 «Занимательная химия»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Ефимова Е.В.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8 классы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 «Углубленное изучение химии»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Ефимова Е.В.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9 классы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 «Решение задач повышенной трудности»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Митрофанова Н.А.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9 классы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«Речевой этикет»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Родионова Н.Ф.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7г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Чигарькова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И.В.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7б, 8а, 8б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Тестовый тренинг по обществознанию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Удонова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И.А.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11 классы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Углубленное изучение обществознания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Аристова Л.Г.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9 классы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Углубленное изучение истории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Аристова Л.Г.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9 классы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Calibri"/>
                          <a:ea typeface="Calibri"/>
                          <a:cs typeface="Times New Roman"/>
                        </a:rPr>
                        <a:t>Трудные случаи в орфографии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Душкина И.В.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6г и 8в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Подготовка к ЕГЭ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Раева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Е.В.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10-11 классы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2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ТСК «Сказка»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Талолина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С.В.</a:t>
                      </a: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45" marR="27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308304" y="1001046"/>
            <a:ext cx="18356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ДОПОЛНИТЕЛЬНОЕ ОБРАЗОВАНИЕ 2012-2013 учебный год.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дополнительные платные образовательные услуги)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Всего занимается 540  человек  - 49 %  учащихся школы.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«Музыка усиливает любую радость, успокаивает любую печаль, изгоняет болезни, смягчает любую боль и поэтому мудрецы древности поклонялись Единой силе Души, Мелодии и Песне»</a:t>
            </a:r>
            <a:endParaRPr lang="ru-RU" dirty="0"/>
          </a:p>
        </p:txBody>
      </p:sp>
      <p:pic>
        <p:nvPicPr>
          <p:cNvPr id="65538" name="Picture 2" descr="http://klub-drug.ru/wp-content/uploads/2011/04/88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4293096"/>
            <a:ext cx="1368152" cy="1800200"/>
          </a:xfrm>
          <a:prstGeom prst="rect">
            <a:avLst/>
          </a:prstGeom>
          <a:noFill/>
        </p:spPr>
      </p:pic>
      <p:pic>
        <p:nvPicPr>
          <p:cNvPr id="65540" name="Picture 4" descr="http://klub-drug.ru/wp-content/uploads/2011/04/90.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3861048"/>
            <a:ext cx="1224136" cy="1440160"/>
          </a:xfrm>
          <a:prstGeom prst="rect">
            <a:avLst/>
          </a:prstGeom>
          <a:noFill/>
        </p:spPr>
      </p:pic>
      <p:pic>
        <p:nvPicPr>
          <p:cNvPr id="65542" name="Picture 6" descr="http://klub-drug.ru/wp-content/uploads/2011/04/98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3356992"/>
            <a:ext cx="216024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ила\AppData\Local\Temp\Rar$DI39.430\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248" y="4626671"/>
            <a:ext cx="1828959" cy="223132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625070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sz="3600" dirty="0" smtClean="0"/>
              <a:t>«Главной задачей образования является производство компетентных людей – </a:t>
            </a:r>
            <a:r>
              <a:rPr lang="ru-RU" sz="3600" dirty="0" err="1" smtClean="0"/>
              <a:t>людей</a:t>
            </a:r>
            <a:r>
              <a:rPr lang="ru-RU" sz="3600" dirty="0" smtClean="0"/>
              <a:t>, которые были бы способны применять свои знания в изменяющихся условиях, и … чья основная компетенция заключалась бы в умении включаться в постоянное самообучение на </a:t>
            </a:r>
            <a:br>
              <a:rPr lang="ru-RU" sz="3600" dirty="0" smtClean="0"/>
            </a:br>
            <a:r>
              <a:rPr lang="ru-RU" sz="3600" dirty="0" smtClean="0"/>
              <a:t>протяжении сей своей жизни» </a:t>
            </a:r>
            <a:br>
              <a:rPr lang="ru-RU" sz="3600" dirty="0" smtClean="0"/>
            </a:br>
            <a:r>
              <a:rPr lang="ru-RU" sz="3600" dirty="0" smtClean="0"/>
              <a:t>( американский ученый </a:t>
            </a:r>
            <a:br>
              <a:rPr lang="ru-RU" sz="3600" dirty="0" smtClean="0"/>
            </a:br>
            <a:r>
              <a:rPr lang="ru-RU" sz="3600" dirty="0" err="1" smtClean="0"/>
              <a:t>Малкольм</a:t>
            </a:r>
            <a:r>
              <a:rPr lang="ru-RU" sz="3600" dirty="0" smtClean="0"/>
              <a:t> </a:t>
            </a:r>
            <a:r>
              <a:rPr lang="ru-RU" sz="4000" dirty="0" err="1" smtClean="0"/>
              <a:t>Ноулз</a:t>
            </a:r>
            <a:r>
              <a:rPr lang="ru-RU" sz="4000" dirty="0" smtClean="0"/>
              <a:t>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Татьяна Николаевна\Desktop\Оркестр\P10104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Татьяна Николаевна\Desktop\Оркестр\P10104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23528"/>
            <a:ext cx="9144000" cy="818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Татьяна Николаевна\Desktop\Оркестр\P10104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Татьяна Николаевна\Desktop\Оркестр\P10104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i="1" u="sng" dirty="0" smtClean="0"/>
              <a:t>3.Внеклассная работа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Кружки и секции</a:t>
            </a:r>
            <a:r>
              <a:rPr lang="ru-RU" i="1" dirty="0" smtClean="0"/>
              <a:t>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3568" y="229871"/>
            <a:ext cx="81283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ШКОЛЬНЫЕ КРУЖКИ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секции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2012-2013 учебный год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908723"/>
          <a:ext cx="7560839" cy="4623397"/>
        </p:xfrm>
        <a:graphic>
          <a:graphicData uri="http://schemas.openxmlformats.org/drawingml/2006/table">
            <a:tbl>
              <a:tblPr/>
              <a:tblGrid>
                <a:gridCol w="1889618"/>
                <a:gridCol w="1890407"/>
                <a:gridCol w="1890407"/>
                <a:gridCol w="1890407"/>
              </a:tblGrid>
              <a:tr h="192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  Название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Руководитель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 Время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    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«КИД»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Черноброва Н.А.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6-7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«ЮИД»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Раева Е.В.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5а, 5б, 7б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«Сценическая речь»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Чигарькова И.В.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7б, 8а, 8б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«Исторический»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Удонова И.А.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14.30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10 а класс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«Краеведческий»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Аристова Л.Г.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9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«Духовное краеведение»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Занько Е.В.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«Школа безопасности»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Ефимова Е.В.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14.10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«За здоровый образ жизни»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Степанова Г.И.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14.10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Фото кружок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Христофоров П.А.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7-10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Компьютерный дизайн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Еланская С.А.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15.00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10-11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ОФП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Герасименко Е.Н.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Понед - суббота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3-4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6-8 классы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ОФП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Петров Н.В.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Понед- пятн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Calibri"/>
                          <a:ea typeface="Calibri"/>
                          <a:cs typeface="Times New Roman"/>
                        </a:rPr>
                        <a:t>5-6 классы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5957698"/>
            <a:ext cx="4425186" cy="1237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Всего занимается 120 человек – 11 % учащихся школы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Занятость учащихся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1259632" y="1628800"/>
          <a:ext cx="740092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Занятость учащихся в школе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Фактически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49% дополнительные платные образовательные услуги</a:t>
            </a:r>
          </a:p>
          <a:p>
            <a:r>
              <a:rPr lang="ru-RU" dirty="0" smtClean="0"/>
              <a:t>11% бесплатные кружки и секции</a:t>
            </a:r>
          </a:p>
          <a:p>
            <a:r>
              <a:rPr lang="ru-RU" dirty="0" smtClean="0"/>
              <a:t>74% учащихся 1-2 классов внеурочная деятельность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Традиции внеклассной работы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-Предметные декады</a:t>
            </a:r>
            <a:br>
              <a:rPr lang="ru-RU" sz="3200" dirty="0" smtClean="0"/>
            </a:br>
            <a:r>
              <a:rPr lang="ru-RU" sz="3200" dirty="0" smtClean="0"/>
              <a:t>-Единый Урок истории</a:t>
            </a:r>
            <a:br>
              <a:rPr lang="ru-RU" sz="3200" dirty="0" smtClean="0"/>
            </a:br>
            <a:r>
              <a:rPr lang="ru-RU" sz="3200" dirty="0" smtClean="0"/>
              <a:t>-Урок-экскурсия ( </a:t>
            </a:r>
            <a:r>
              <a:rPr lang="ru-RU" sz="3200" dirty="0" err="1" smtClean="0"/>
              <a:t>анг</a:t>
            </a:r>
            <a:r>
              <a:rPr lang="ru-RU" sz="3200" dirty="0" smtClean="0"/>
              <a:t>. язык)</a:t>
            </a:r>
            <a:br>
              <a:rPr lang="ru-RU" sz="3200" dirty="0" smtClean="0"/>
            </a:br>
            <a:r>
              <a:rPr lang="ru-RU" sz="3200" dirty="0" smtClean="0"/>
              <a:t>-Интегрированное занятие ( музыка + хореография)</a:t>
            </a:r>
            <a:br>
              <a:rPr lang="ru-RU" sz="3200" dirty="0" smtClean="0"/>
            </a:br>
            <a:r>
              <a:rPr lang="ru-RU" sz="3200" dirty="0" smtClean="0"/>
              <a:t>-Научно-практические конференции	</a:t>
            </a:r>
            <a:br>
              <a:rPr lang="ru-RU" sz="3200" dirty="0" smtClean="0"/>
            </a:br>
            <a:r>
              <a:rPr lang="ru-RU" sz="3200" dirty="0" smtClean="0"/>
              <a:t>-Лицейские уроки</a:t>
            </a:r>
            <a:br>
              <a:rPr lang="ru-RU" sz="3200" dirty="0" smtClean="0"/>
            </a:br>
            <a:r>
              <a:rPr lang="ru-RU" sz="3200" dirty="0" smtClean="0"/>
              <a:t>-Праздник песни</a:t>
            </a:r>
            <a:br>
              <a:rPr lang="ru-RU" sz="3200" dirty="0" smtClean="0"/>
            </a:br>
            <a:r>
              <a:rPr lang="ru-RU" sz="3200" dirty="0" smtClean="0"/>
              <a:t>-Праздник танца</a:t>
            </a:r>
            <a:br>
              <a:rPr lang="ru-RU" sz="3200" dirty="0" smtClean="0"/>
            </a:br>
            <a:r>
              <a:rPr lang="ru-RU" sz="3200" dirty="0" smtClean="0"/>
              <a:t>-Калейдоскоп праздников в начальной школе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731743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Внеурочная деятельность организуется по направлениям развития личности: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- спортивно-оздоровительное</a:t>
            </a:r>
            <a:br>
              <a:rPr lang="ru-RU" sz="2800" dirty="0" smtClean="0"/>
            </a:br>
            <a:r>
              <a:rPr lang="ru-RU" sz="2800" dirty="0" smtClean="0"/>
              <a:t>                  -духовно-нравственное,</a:t>
            </a:r>
            <a:br>
              <a:rPr lang="ru-RU" sz="2800" dirty="0" smtClean="0"/>
            </a:br>
            <a:r>
              <a:rPr lang="ru-RU" sz="2800" dirty="0" smtClean="0"/>
              <a:t>                  -социальное,</a:t>
            </a:r>
            <a:br>
              <a:rPr lang="ru-RU" sz="2800" dirty="0" smtClean="0"/>
            </a:br>
            <a:r>
              <a:rPr lang="ru-RU" sz="2800" dirty="0" smtClean="0"/>
              <a:t>                 -</a:t>
            </a:r>
            <a:r>
              <a:rPr lang="ru-RU" sz="2800" dirty="0" err="1" smtClean="0"/>
              <a:t>общеинтеллектуальное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                 -общекультурное </a:t>
            </a:r>
            <a:endParaRPr lang="ru-RU" sz="2800" dirty="0"/>
          </a:p>
        </p:txBody>
      </p:sp>
      <p:pic>
        <p:nvPicPr>
          <p:cNvPr id="23554" name="Picture 2" descr="http://img-fotki.yandex.ru/get/5820/119318589.6/0_723c0_12a591cf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657600"/>
            <a:ext cx="32385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Новое в этом году - праздник «Вместе дружная семья!» (2-3 классы)</a:t>
            </a:r>
            <a:r>
              <a:rPr lang="ru-RU" dirty="0" smtClean="0"/>
              <a:t> – как Фестиваль народов России!! Здорово!!</a:t>
            </a:r>
            <a:br>
              <a:rPr lang="ru-RU" dirty="0" smtClean="0"/>
            </a:br>
            <a:r>
              <a:rPr lang="ru-RU" dirty="0" smtClean="0"/>
              <a:t>-Семейные праздники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Новое в этом году – неделя психологии и Единый классный час «Толерантность»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/>
              <a:t>-Конкурсы чтецов</a:t>
            </a:r>
            <a:br>
              <a:rPr lang="ru-RU" dirty="0" smtClean="0"/>
            </a:br>
            <a:r>
              <a:rPr lang="ru-RU" dirty="0" smtClean="0"/>
              <a:t>-Конкурс презентаций</a:t>
            </a:r>
            <a:br>
              <a:rPr lang="ru-RU" dirty="0" smtClean="0"/>
            </a:br>
            <a:r>
              <a:rPr lang="ru-RU" dirty="0" smtClean="0"/>
              <a:t>-КВН старшеклассников</a:t>
            </a:r>
            <a:br>
              <a:rPr lang="ru-RU" dirty="0" smtClean="0"/>
            </a:br>
            <a:r>
              <a:rPr lang="ru-RU" dirty="0" smtClean="0"/>
              <a:t>-Концерты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Планируем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Месячник искусств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Конкурс «Таланты Маленькой страны – 2013»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Представительство классов:</a:t>
            </a:r>
            <a:br>
              <a:rPr lang="ru-RU" dirty="0" smtClean="0"/>
            </a:br>
            <a:r>
              <a:rPr lang="ru-RU" b="1" dirty="0" smtClean="0"/>
              <a:t>1б, 2а, 2б,2д, 3а, 3б, 3в, 3г, 3д, 4а, 4б, 4в, 5а, 5б, 5в, 5г, 6а, 6б, 8а, 8б, 9а, 9в, 11а, 11б.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Всего 24 класса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Татьяна Николаевна\Desktop\таланты 1\DCIM\100CANON\IMG_88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Татьяна Николаевна\Desktop\таланты 1\DCIM\100CANON\IMG_88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Татьяна Николаевна\Desktop\таланты 1\DCIM\100CANON\IMG_88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Количество номеров – </a:t>
            </a:r>
            <a:r>
              <a:rPr lang="ru-RU" b="1" dirty="0" smtClean="0"/>
              <a:t>58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Количество участников – </a:t>
            </a:r>
            <a:r>
              <a:rPr lang="ru-RU" b="1" dirty="0" smtClean="0"/>
              <a:t>123 ученика и 7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Татьяна Николаевна\Desktop\таланты 1\DCIM\100CANON\IMG_91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23528"/>
            <a:ext cx="8219256" cy="84249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Формы: 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               -экскурсии,	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  -кружки,  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-секции,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              -круглые столы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            - конференции,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  -диспуты,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  -олимпиады,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 -соревнования, 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               -поисковые и научные     исследования,</a:t>
            </a:r>
            <a:br>
              <a:rPr lang="ru-RU" sz="24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                    -общественно полезные практики и т.д.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6386" name="Picture 2" descr="C:\Users\Мила\AppData\Local\Temp\Rar$DI17.465\bb07d61a95bf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76672"/>
            <a:ext cx="374441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Татьяна Николаевна\Desktop\таланты 1\DCIM\100CANON\IMG_93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Татьяна Николаевна\Desktop\таланты 1\DCIM\100CANON\IMG_95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>Количество зрителей  ( 4 концерта) – более </a:t>
            </a:r>
            <a:r>
              <a:rPr lang="ru-RU" b="1" dirty="0" smtClean="0"/>
              <a:t>500 человек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Вокальные номера – 15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Танцевальные номера – 16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Музыкальные номера – 19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Художественное чтение – 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Спортивные номера – 2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Татьяна Николаевна\Desktop\таланты 1\DCIM\100CANON\IMG_97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Татьяна Николаевна\Desktop\таланты 1\DCIM\100CANON\IMG_98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Татьяна Николаевна\Desktop\таланты 1\DCIM\100CANON\IMG_98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По словам Герберта Спенсера ( </a:t>
            </a:r>
            <a:r>
              <a:rPr lang="ru-RU" b="1" i="1" dirty="0" err="1" smtClean="0"/>
              <a:t>анг</a:t>
            </a:r>
            <a:r>
              <a:rPr lang="ru-RU" b="1" i="1" dirty="0" smtClean="0"/>
              <a:t>. философа, социолога и педагога) «Великая ценность образования – это не знания, а действия».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02" name="Picture 2" descr="http://luzan.ucoz.ru/animes/vi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717032"/>
            <a:ext cx="525658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«Если ученик в школе не научился сам творить, то в жизни он будет только подражать, копировать, т.к. мало таких, которые бы научившись копировать, умели сделать самостоятельное приложение этих сведений» ( Л.Н.Толстой)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Picture 2" descr="http://luzan.ucoz.ru/animes/uchitel.jpg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284984"/>
            <a:ext cx="489654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Считать удовлетворительной работу </a:t>
            </a:r>
            <a:r>
              <a:rPr lang="ru-RU" dirty="0" err="1" smtClean="0"/>
              <a:t>педколлектива</a:t>
            </a:r>
            <a:r>
              <a:rPr lang="ru-RU" dirty="0" smtClean="0"/>
              <a:t> по организации внеурочной </a:t>
            </a:r>
            <a:r>
              <a:rPr lang="ru-RU" smtClean="0"/>
              <a:t>и воспитательной </a:t>
            </a:r>
            <a:r>
              <a:rPr lang="ru-RU" dirty="0" smtClean="0"/>
              <a:t>деятельности в школе.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0418" name="Picture 2" descr="http://luzan.ucoz.ru/animes/pedsovet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3284984"/>
            <a:ext cx="475252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733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внеурочной деятельности</a:t>
            </a:r>
            <a:r>
              <a:rPr lang="ru-RU" dirty="0" smtClean="0"/>
              <a:t> – </a:t>
            </a:r>
            <a:r>
              <a:rPr lang="ru-RU" sz="4000" i="1" dirty="0" smtClean="0"/>
              <a:t>создание условий для реализации детьми и подростками своих потребностей, интересов, способностей в тех областях познавательной, социальной, культурной жизнедеятельности, которые не могут быть реализованы в процессе учебных занятий и в рамках основных образовательных дисциплин.</a:t>
            </a:r>
            <a:endParaRPr lang="ru-RU" sz="4000" i="1" dirty="0"/>
          </a:p>
        </p:txBody>
      </p:sp>
      <p:pic>
        <p:nvPicPr>
          <p:cNvPr id="21509" name="Picture 5" descr="картинки школа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4953000"/>
            <a:ext cx="2571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Задачи внеурочной деятельности: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-расширение общекультурного кругозора;</a:t>
            </a:r>
            <a:br>
              <a:rPr lang="ru-RU" sz="2400" dirty="0" smtClean="0"/>
            </a:br>
            <a:r>
              <a:rPr lang="ru-RU" sz="2400" dirty="0" smtClean="0"/>
              <a:t>-формирование позитивного восприятия ценностей общего образования и более успешного освоения его содержания;</a:t>
            </a:r>
            <a:br>
              <a:rPr lang="ru-RU" sz="2400" dirty="0" smtClean="0"/>
            </a:br>
            <a:r>
              <a:rPr lang="ru-RU" sz="2400" dirty="0" smtClean="0"/>
              <a:t>-включение в личностно значимые творческие виды деятельности;</a:t>
            </a:r>
            <a:br>
              <a:rPr lang="ru-RU" sz="2400" dirty="0" smtClean="0"/>
            </a:br>
            <a:r>
              <a:rPr lang="ru-RU" sz="2400" dirty="0" smtClean="0"/>
              <a:t>-формирование нравственных, духовных, эстетических ценностей;</a:t>
            </a:r>
            <a:br>
              <a:rPr lang="ru-RU" sz="2400" dirty="0" smtClean="0"/>
            </a:br>
            <a:r>
              <a:rPr lang="ru-RU" sz="2400" dirty="0" smtClean="0"/>
              <a:t>-участие в общественно значимых делах;</a:t>
            </a:r>
            <a:br>
              <a:rPr lang="ru-RU" sz="2400" dirty="0" smtClean="0"/>
            </a:br>
            <a:r>
              <a:rPr lang="ru-RU" sz="2400" dirty="0" smtClean="0"/>
              <a:t>-помощь в определении способностей к тем или иным видам деятельности (художественной, спортивной, технической и др.) и содействие в их реализации в творческих объединениях дополнительного образования;</a:t>
            </a:r>
            <a:br>
              <a:rPr lang="ru-RU" sz="2400" dirty="0" smtClean="0"/>
            </a:br>
            <a:r>
              <a:rPr lang="ru-RU" sz="2400" dirty="0" smtClean="0"/>
              <a:t>-создание пространства для межличностного и </a:t>
            </a:r>
            <a:r>
              <a:rPr lang="ru-RU" sz="2400" dirty="0" err="1" smtClean="0"/>
              <a:t>межвозрастного</a:t>
            </a:r>
            <a:r>
              <a:rPr lang="ru-RU" sz="2400" dirty="0" smtClean="0"/>
              <a:t> пространства.</a:t>
            </a:r>
            <a:endParaRPr lang="ru-RU" sz="2400" dirty="0"/>
          </a:p>
        </p:txBody>
      </p:sp>
      <p:pic>
        <p:nvPicPr>
          <p:cNvPr id="3" name="Picture 7" descr="http://klub-drug.ru/wp-content/uploads/2011/04/thumb-150x1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</p:spPr>
      </p:pic>
      <p:pic>
        <p:nvPicPr>
          <p:cNvPr id="4" name="Picture 3" descr="картинки школ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5589240"/>
            <a:ext cx="971550" cy="97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Мила\AppData\Local\Temp\Rar$DI51.973\1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6672"/>
            <a:ext cx="1800200" cy="4824536"/>
          </a:xfrm>
          <a:prstGeom prst="rect">
            <a:avLst/>
          </a:prstGeom>
          <a:noFill/>
        </p:spPr>
      </p:pic>
      <p:pic>
        <p:nvPicPr>
          <p:cNvPr id="19460" name="Picture 4" descr="C:\Users\Мила\AppData\Local\Temp\Rar$DI63.420\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1052736"/>
            <a:ext cx="2339752" cy="53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9216" cy="1368152"/>
          </a:xfrm>
        </p:spPr>
        <p:txBody>
          <a:bodyPr/>
          <a:lstStyle/>
          <a:p>
            <a:r>
              <a:rPr lang="ru-RU" b="1" u="sng" dirty="0" smtClean="0"/>
              <a:t>Современная школа – это:</a:t>
            </a:r>
            <a:endParaRPr lang="ru-RU" dirty="0"/>
          </a:p>
        </p:txBody>
      </p:sp>
      <p:pic>
        <p:nvPicPr>
          <p:cNvPr id="19461" name="Picture 5" descr="C:\Users\Мила\AppData\Local\Temp\Rar$DI77.606\1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2204864"/>
            <a:ext cx="475252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ила\Pictures\к уроку\0_6e192_fe3600e7_L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5746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-основное образование</a:t>
            </a:r>
            <a:r>
              <a:rPr lang="ru-RU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представлено сложившейся классно-урочной системой;</a:t>
            </a:r>
            <a:r>
              <a:rPr lang="ru-RU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ru-RU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947</Words>
  <Application>Microsoft Office PowerPoint</Application>
  <PresentationFormat>Экран (4:3)</PresentationFormat>
  <Paragraphs>283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 ВНЕУРОЧНАЯ  ДЕЯТЕЛЬНОСТЬ СКВОЗЬ ПРИЗМУ ФГОСов.</vt:lpstr>
      <vt:lpstr> « Не для школы,  для жизни учимся»   ( латинское  изречение) </vt:lpstr>
      <vt:lpstr> «Главной задачей образования является производство компетентных людей – людей, которые были бы способны применять свои знания в изменяющихся условиях, и … чья основная компетенция заключалась бы в умении включаться в постоянное самообучение на  протяжении сей своей жизни»  ( американский ученый  Малкольм Ноулз)</vt:lpstr>
      <vt:lpstr>Внеурочная деятельность организуется по направлениям развития личности:   - спортивно-оздоровительное                   -духовно-нравственное,                   -социальное,                  -общеинтеллектуальное,                   -общекультурное </vt:lpstr>
      <vt:lpstr>                                   Формы:                                              -экскурсии,                                 -кружки,                                -секции,                                            -круглые столы                                          - конференции,                                -диспуты,                                -олимпиады,                               -соревнования,                                     -поисковые и научные     исследования,                     -общественно полезные практики и т.д.</vt:lpstr>
      <vt:lpstr>Цель внеурочной деятельности – создание условий для реализации детьми и подростками своих потребностей, интересов, способностей в тех областях познавательной, социальной, культурной жизнедеятельности, которые не могут быть реализованы в процессе учебных занятий и в рамках основных образовательных дисциплин.</vt:lpstr>
      <vt:lpstr>Задачи внеурочной деятельности: -расширение общекультурного кругозора; -формирование позитивного восприятия ценностей общего образования и более успешного освоения его содержания; -включение в личностно значимые творческие виды деятельности; -формирование нравственных, духовных, эстетических ценностей; -участие в общественно значимых делах; -помощь в определении способностей к тем или иным видам деятельности (художественной, спортивной, технической и др.) и содействие в их реализации в творческих объединениях дополнительного образования; -создание пространства для межличностного и межвозрастного пространства.</vt:lpstr>
      <vt:lpstr>Современная школа – это:</vt:lpstr>
      <vt:lpstr>-основное образование представлено сложившейся классно-урочной системой; </vt:lpstr>
      <vt:lpstr>-дополнительное образование – это система творческих объединений по интересам  ( секции, студии, кружки и т.д.) </vt:lpstr>
      <vt:lpstr>-внеурочная деятельность – это образовательная деятельность, представленная социально значимыми акциями, КТД, беседами и встречами, культурно- просветительскими мероприятиями, различными формами содержательного досуга (праздниками, смотрами, конкурсами, фестивалями т.п.   </vt:lpstr>
      <vt:lpstr> Внеурочная деятельность  Беседы, классные часы, экскурсии, КТД</vt:lpstr>
      <vt:lpstr>Воспитательная система работ школы в рамках ФГОС.</vt:lpstr>
      <vt:lpstr>Воспитательная система школы имеет следующую структуру: -раскрытие личности ( 1-4 классы); -развитие личности (5-8 классы); -становление и самоактуализация личности (9-11 классы) </vt:lpstr>
      <vt:lpstr>Цель: создать условия для успешной социализации детей и подростков, самореализации и личностного роста.   </vt:lpstr>
      <vt:lpstr>Задачи: -расширение культурно-образовательного пространства; -совершенствование социально-психологических отношений; -развитие форм ученического самоуправления; -дальнейшее развитие и совершенствование работы по воспитанию здорового образа жизни и негативного отношения к вредным привычкам. </vt:lpstr>
      <vt:lpstr>Ожидаемые результаты: -рост общей активности школьников при проведении школьных дел -повышение познавательного интереса у учащихся -повышение качества образования школьников -повышение результативности участия в интеллектуальных и творческих конкурсах, олимпиадах, соревнованиях -осознанный выбор профессии -повышение уровня воспитанности, уровня развития коммуникативных навыков, организаторских способностей ( укрепление сотрудничества учителей, учащихся и родителей) -развитие потребностей пополнять свои знания на протяжении всей жизни.</vt:lpstr>
      <vt:lpstr>Правила: 1.Главным есть не предмет, которому мы учим, а личность, которую мы формируем. Не предмет формирует личность, а учитель своей деятельностью, связанной с изучением предмета. 2.На воспитание активности не жалейте ни времени, ни усилий. Сегодняшний активный ученик – завтрашний активный член общества. 3.Помогайте ученикам овладеть наиболее продуктивными методами учебно-познавательной деятельности, учите их учиться. 4.Необходимо чаще использовать вопрос «почему?», чтобы научить мыслить причинно: понимание причинно-следственных связей является обязательным условием развивающего обучения. 5.Помните, что знает не тот, кто пересказывает, а тот , кто использует на практике.</vt:lpstr>
      <vt:lpstr>6.Приучайте учеников думать и действовать самостоятельно. 7.Творческое мышление развивайте всесторонним анализом проблем. 8.Необходимо чаще показывать ученикам перспективы их обучения. 9.Поощряйте исследовательскую работу учеников. 10.Объясняйте ученикам, что каждый человек найдет свое место в жизни, если научится всему, что необходимо для реализации жизненных планов. Все эти правила касаются всего учебно-воспитательного процесса: основного образования, дополнительного образования и внеурочной внеклассной деятельности.      </vt:lpstr>
      <vt:lpstr>Внеурочная внеклассная деятельность в нашей школе.   </vt:lpstr>
      <vt:lpstr>1.Внеурочная деятельность ( 1-2 классы):     Направления: А)спортивно-оздоровительное : - « Я и мое здоровье» ( 1а и 1б классы) - «Школа здоровья» ( 2а класс) </vt:lpstr>
      <vt:lpstr>Б) общеинтеллектуальное: -«Детская риторика» ( 1в класс) - «Мои первые проекты» (2а класс) -«Математика и конструирование» ( 1в класс) -«Эрудит» ( 1а и 1б классы)  -«Планета загадок» ( 1а и 1б классы) </vt:lpstr>
      <vt:lpstr>В)социальное: -«Психологическая азбука» ( 1а, 1б, 1в классы) -«Тропинка к своему я» ( психология) ( 2 а класс) -«Психологическая азбука» ( 2б и 2в классы) </vt:lpstr>
      <vt:lpstr>Г) общекультурное: -«Театр в начальной школе» ( 2а, 2б, 2в классы) -Хореография ( 1в, 1г, 2б, 2в, 2г, 2д классы)    </vt:lpstr>
      <vt:lpstr>Д) духовно-нравственное: -«Родной край» ( 1-2 классы) </vt:lpstr>
      <vt:lpstr>Внеурочная деятельность в нашей школе представлена всеми направлениями, предусмотренными ФГОС. Количество детей, занятых внеурочной деятельностью – 74% учащихся 1-2 классов</vt:lpstr>
      <vt:lpstr>2.Дополнительное образование ( на примере дополнительных платных образовательных услуг) </vt:lpstr>
      <vt:lpstr>Слайд 28</vt:lpstr>
      <vt:lpstr>«Музыка усиливает любую радость, успокаивает любую печаль, изгоняет болезни, смягчает любую боль и поэтому мудрецы древности поклонялись Единой силе Души, Мелодии и Песне»</vt:lpstr>
      <vt:lpstr>Слайд 30</vt:lpstr>
      <vt:lpstr>Слайд 31</vt:lpstr>
      <vt:lpstr>Слайд 32</vt:lpstr>
      <vt:lpstr>Слайд 33</vt:lpstr>
      <vt:lpstr>3.Внеклассная работа   Кружки и секции        </vt:lpstr>
      <vt:lpstr>Слайд 35</vt:lpstr>
      <vt:lpstr>Занятость учащихся  </vt:lpstr>
      <vt:lpstr>Занятость учащихся в школе</vt:lpstr>
      <vt:lpstr>Фактически</vt:lpstr>
      <vt:lpstr>Традиции внеклассной работы -Предметные декады -Единый Урок истории -Урок-экскурсия ( анг. язык) -Интегрированное занятие ( музыка + хореография) -Научно-практические конференции  -Лицейские уроки -Праздник песни -Праздник танца -Калейдоскоп праздников в начальной школе  </vt:lpstr>
      <vt:lpstr>Новое в этом году - праздник «Вместе дружная семья!» (2-3 классы) – как Фестиваль народов России!! Здорово!! -Семейные праздники </vt:lpstr>
      <vt:lpstr>Новое в этом году – неделя психологии и Единый классный час «Толерантность» </vt:lpstr>
      <vt:lpstr>-Конкурсы чтецов -Конкурс презентаций -КВН старшеклассников -Концерты </vt:lpstr>
      <vt:lpstr>Планируем  Месячник искусств   </vt:lpstr>
      <vt:lpstr>Конкурс «Таланты Маленькой страны – 2013»   Представительство классов: 1б, 2а, 2б,2д, 3а, 3б, 3в, 3г, 3д, 4а, 4б, 4в, 5а, 5б, 5в, 5г, 6а, 6б, 8а, 8б, 9а, 9в, 11а, 11б.   Всего 24 класса  </vt:lpstr>
      <vt:lpstr>Слайд 45</vt:lpstr>
      <vt:lpstr>Слайд 46</vt:lpstr>
      <vt:lpstr>Слайд 47</vt:lpstr>
      <vt:lpstr>Количество номеров – 58   Количество участников – 123 ученика и 7 родителей </vt:lpstr>
      <vt:lpstr>Слайд 49</vt:lpstr>
      <vt:lpstr>Слайд 50</vt:lpstr>
      <vt:lpstr>Слайд 51</vt:lpstr>
      <vt:lpstr>Количество зрителей  ( 4 концерта) – более 500 человек   Вокальные номера – 15 Танцевальные номера – 16 Музыкальные номера – 19 Художественное чтение – 6 Спортивные номера – 2  </vt:lpstr>
      <vt:lpstr>Слайд 53</vt:lpstr>
      <vt:lpstr>Слайд 54</vt:lpstr>
      <vt:lpstr>Слайд 55</vt:lpstr>
      <vt:lpstr>По словам Герберта Спенсера ( анг. философа, социолога и педагога) «Великая ценность образования – это не знания, а действия». </vt:lpstr>
      <vt:lpstr>«Если ученик в школе не научился сам творить, то в жизни он будет только подражать, копировать, т.к. мало таких, которые бы научившись копировать, умели сделать самостоятельное приложение этих сведений» ( Л.Н.Толстой) </vt:lpstr>
      <vt:lpstr>Считать удовлетворительной работу педколлектива по организации внеурочной и воспитательной деятельности в школе.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ВНЕУРОЧНАЯ  ДЕЯТЕЛЬНОСТЬ СКВОЗЬ ПРИЗМУ ФГОСов.</dc:title>
  <dc:creator>Мила</dc:creator>
  <cp:lastModifiedBy>Татьяна Николаевна</cp:lastModifiedBy>
  <cp:revision>24</cp:revision>
  <dcterms:created xsi:type="dcterms:W3CDTF">2013-03-25T18:49:56Z</dcterms:created>
  <dcterms:modified xsi:type="dcterms:W3CDTF">2013-08-04T13:18:30Z</dcterms:modified>
</cp:coreProperties>
</file>