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F90BE-303B-4B7A-A2DF-735BA646B9C3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927B4-B812-41DF-A58E-6AEEC3C28534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F90BE-303B-4B7A-A2DF-735BA646B9C3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927B4-B812-41DF-A58E-6AEEC3C28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F90BE-303B-4B7A-A2DF-735BA646B9C3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927B4-B812-41DF-A58E-6AEEC3C28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F90BE-303B-4B7A-A2DF-735BA646B9C3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927B4-B812-41DF-A58E-6AEEC3C28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F90BE-303B-4B7A-A2DF-735BA646B9C3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927B4-B812-41DF-A58E-6AEEC3C2853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F90BE-303B-4B7A-A2DF-735BA646B9C3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927B4-B812-41DF-A58E-6AEEC3C28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F90BE-303B-4B7A-A2DF-735BA646B9C3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927B4-B812-41DF-A58E-6AEEC3C2853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F90BE-303B-4B7A-A2DF-735BA646B9C3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927B4-B812-41DF-A58E-6AEEC3C28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F90BE-303B-4B7A-A2DF-735BA646B9C3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927B4-B812-41DF-A58E-6AEEC3C28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F90BE-303B-4B7A-A2DF-735BA646B9C3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927B4-B812-41DF-A58E-6AEEC3C28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DBF90BE-303B-4B7A-A2DF-735BA646B9C3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5E927B4-B812-41DF-A58E-6AEEC3C28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BF90BE-303B-4B7A-A2DF-735BA646B9C3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5E927B4-B812-41DF-A58E-6AEEC3C2853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857232"/>
            <a:ext cx="7772400" cy="4786346"/>
          </a:xfrm>
        </p:spPr>
        <p:txBody>
          <a:bodyPr/>
          <a:lstStyle/>
          <a:p>
            <a:pPr algn="ctr"/>
            <a:r>
              <a:rPr lang="uk-UA" sz="5400" dirty="0" smtClean="0"/>
              <a:t>Лабораторна робота №3 Будова клітин прокаріот та еукаріот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Замалюйте схематично </a:t>
            </a:r>
            <a:r>
              <a:rPr lang="ru-RU" sz="2800" dirty="0" err="1" smtClean="0"/>
              <a:t>клітину</a:t>
            </a:r>
            <a:r>
              <a:rPr lang="ru-RU" sz="2800" dirty="0" smtClean="0"/>
              <a:t> </a:t>
            </a:r>
            <a:r>
              <a:rPr lang="ru-RU" sz="2800" dirty="0" err="1" smtClean="0"/>
              <a:t>епідермісу</a:t>
            </a:r>
            <a:r>
              <a:rPr lang="ru-RU" sz="2800" dirty="0" smtClean="0"/>
              <a:t> </a:t>
            </a:r>
            <a:r>
              <a:rPr lang="ru-RU" sz="2800" dirty="0" err="1" smtClean="0"/>
              <a:t>цибулі.На</a:t>
            </a:r>
            <a:r>
              <a:rPr lang="ru-RU" sz="2800" dirty="0" smtClean="0"/>
              <a:t> </a:t>
            </a:r>
            <a:r>
              <a:rPr lang="ru-RU" sz="2800" dirty="0" err="1" smtClean="0"/>
              <a:t>малюнку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позначте</a:t>
            </a:r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клітинну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стінку</a:t>
            </a:r>
            <a:r>
              <a:rPr lang="ru-RU" sz="2800" dirty="0" smtClean="0">
                <a:solidFill>
                  <a:srgbClr val="FF0000"/>
                </a:solidFill>
              </a:rPr>
              <a:t>, ядро, </a:t>
            </a:r>
            <a:r>
              <a:rPr lang="ru-RU" sz="2800" dirty="0" smtClean="0">
                <a:solidFill>
                  <a:srgbClr val="FF0000"/>
                </a:solidFill>
              </a:rPr>
              <a:t>цитоплазму</a:t>
            </a:r>
            <a:r>
              <a:rPr lang="ru-RU" sz="2800" dirty="0" smtClean="0">
                <a:solidFill>
                  <a:srgbClr val="FF0000"/>
                </a:solidFill>
              </a:rPr>
              <a:t>, вакуолю.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t3.gstatic.com/images?q=tbn:ANd9GcTTpyYKTZJsxi3BowWeeU_g6fe20tlLiXidBT_7gswHvG_tuAWPETkJPB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500306"/>
            <a:ext cx="4018203" cy="3143272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ANd9GcTvpsKTZHkQybjIyNkEQR0iotocnPwvJN0BAEWUeCQB_5Qj3GbKFCNwRh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2000240"/>
            <a:ext cx="3135171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400" dirty="0" err="1" smtClean="0"/>
              <a:t>розгляньте</a:t>
            </a:r>
            <a:r>
              <a:rPr lang="ru-RU" sz="2400" dirty="0" smtClean="0"/>
              <a:t> </a:t>
            </a:r>
            <a:r>
              <a:rPr lang="ru-RU" sz="2400" dirty="0" err="1" smtClean="0"/>
              <a:t>клітини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печінки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зробіть</a:t>
            </a:r>
            <a:r>
              <a:rPr lang="ru-RU" sz="2400" dirty="0" smtClean="0"/>
              <a:t> </a:t>
            </a:r>
            <a:r>
              <a:rPr lang="ru-RU" sz="2400" dirty="0" err="1" smtClean="0"/>
              <a:t>малюнок</a:t>
            </a:r>
            <a:r>
              <a:rPr lang="ru-RU" sz="2400" dirty="0" smtClean="0"/>
              <a:t> </a:t>
            </a:r>
            <a:r>
              <a:rPr lang="ru-RU" sz="2400" dirty="0" err="1" smtClean="0"/>
              <a:t>однієї</a:t>
            </a:r>
            <a:r>
              <a:rPr lang="ru-RU" sz="2400" dirty="0" smtClean="0"/>
              <a:t> </a:t>
            </a:r>
            <a:r>
              <a:rPr lang="ru-RU" sz="2400" dirty="0" err="1" smtClean="0"/>
              <a:t>клітини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r>
              <a:rPr lang="ru-RU" sz="2400" dirty="0" smtClean="0"/>
              <a:t>На </a:t>
            </a:r>
            <a:r>
              <a:rPr lang="ru-RU" sz="2400" dirty="0" err="1" smtClean="0"/>
              <a:t>малюнку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позначте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ядро </a:t>
            </a:r>
            <a:r>
              <a:rPr lang="ru-RU" sz="2400" dirty="0" err="1" smtClean="0">
                <a:solidFill>
                  <a:srgbClr val="FF0000"/>
                </a:solidFill>
              </a:rPr>
              <a:t>й</a:t>
            </a:r>
            <a:r>
              <a:rPr lang="ru-RU" sz="2400" dirty="0" smtClean="0">
                <a:solidFill>
                  <a:srgbClr val="FF0000"/>
                </a:solidFill>
              </a:rPr>
              <a:t> цитоплазму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15362" name="Picture 2" descr="http://t2.gstatic.com/images?q=tbn:ANd9GcSg_2CDkJ6L50kphKofSbWfGKgZMVb36hbsOmwcTVZ6nhsSzM36WHa2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6852" y="2143116"/>
            <a:ext cx="3692343" cy="2500330"/>
          </a:xfrm>
          <a:prstGeom prst="rect">
            <a:avLst/>
          </a:prstGeom>
          <a:noFill/>
        </p:spPr>
      </p:pic>
      <p:pic>
        <p:nvPicPr>
          <p:cNvPr id="15364" name="Picture 4" descr="http://t0.gstatic.com/images?q=tbn:ANd9GcSSoQeMPG3k1AUt_yhVMTKHquENhyNUouGHDWV_K0xAQzdJx8cmdsmbS4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857496"/>
            <a:ext cx="3419600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www.shvedun.ru/images/fotomicro/Image_01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500174"/>
            <a:ext cx="6143668" cy="53578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400" dirty="0" err="1" smtClean="0"/>
              <a:t>розгляньте</a:t>
            </a:r>
            <a:r>
              <a:rPr lang="ru-RU" sz="2400" dirty="0" smtClean="0"/>
              <a:t> </a:t>
            </a:r>
            <a:r>
              <a:rPr lang="ru-RU" sz="2400" dirty="0" err="1" smtClean="0"/>
              <a:t>клітини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міцелію</a:t>
            </a:r>
            <a:r>
              <a:rPr lang="ru-RU" sz="2400" dirty="0" smtClean="0"/>
              <a:t> </a:t>
            </a:r>
            <a:r>
              <a:rPr lang="ru-RU" sz="2400" dirty="0" err="1" smtClean="0"/>
              <a:t>мукора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зробіть</a:t>
            </a:r>
            <a:r>
              <a:rPr lang="ru-RU" sz="2400" dirty="0" smtClean="0"/>
              <a:t> </a:t>
            </a:r>
            <a:r>
              <a:rPr lang="ru-RU" sz="2400" dirty="0" err="1" smtClean="0"/>
              <a:t>малюнок</a:t>
            </a:r>
            <a:r>
              <a:rPr lang="ru-RU" sz="2400" dirty="0" smtClean="0"/>
              <a:t> </a:t>
            </a:r>
            <a:r>
              <a:rPr lang="ru-RU" sz="2400" dirty="0" err="1" smtClean="0"/>
              <a:t>однієї</a:t>
            </a:r>
            <a:r>
              <a:rPr lang="ru-RU" sz="2400" dirty="0" smtClean="0"/>
              <a:t> </a:t>
            </a:r>
            <a:r>
              <a:rPr lang="ru-RU" sz="2400" dirty="0" err="1" smtClean="0"/>
              <a:t>клітини</a:t>
            </a:r>
            <a:r>
              <a:rPr lang="ru-RU" sz="2400" dirty="0" smtClean="0"/>
              <a:t>. На </a:t>
            </a:r>
            <a:r>
              <a:rPr lang="ru-RU" sz="2400" dirty="0" err="1" smtClean="0"/>
              <a:t>малюнку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позначте</a:t>
            </a:r>
            <a:r>
              <a:rPr lang="ru-RU" sz="2400" dirty="0" smtClean="0"/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клітинну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стінку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ядро </a:t>
            </a:r>
            <a:r>
              <a:rPr lang="ru-RU" sz="2400" dirty="0" err="1" smtClean="0">
                <a:solidFill>
                  <a:srgbClr val="FF0000"/>
                </a:solidFill>
              </a:rPr>
              <a:t>й</a:t>
            </a:r>
            <a:r>
              <a:rPr lang="ru-RU" sz="2400" dirty="0" smtClean="0">
                <a:solidFill>
                  <a:srgbClr val="FF0000"/>
                </a:solidFill>
              </a:rPr>
              <a:t>  цитоплазму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4" name="Picture 2" descr="http://tuxtet-1.ucoz.ru/ekzamen/demo2010/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9457" y="4643422"/>
            <a:ext cx="3284543" cy="2214578"/>
          </a:xfrm>
          <a:prstGeom prst="rect">
            <a:avLst/>
          </a:prstGeom>
          <a:noFill/>
        </p:spPr>
      </p:pic>
      <p:pic>
        <p:nvPicPr>
          <p:cNvPr id="17410" name="Picture 2" descr="http://t2.gstatic.com/images?q=tbn:ANd9GcSb0djD25Fj49upaXte8DLYYapOkTICKJr4ABjRcGiMz975qQ84R27N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2071678"/>
            <a:ext cx="1985971" cy="26724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772400" cy="914400"/>
          </a:xfrm>
        </p:spPr>
        <p:txBody>
          <a:bodyPr/>
          <a:lstStyle/>
          <a:p>
            <a:pPr algn="r"/>
            <a:r>
              <a:rPr lang="ru-RU" sz="2400" dirty="0" err="1" smtClean="0"/>
              <a:t>розгляньте</a:t>
            </a:r>
            <a:r>
              <a:rPr lang="ru-RU" sz="2400" dirty="0" smtClean="0"/>
              <a:t> </a:t>
            </a:r>
            <a:r>
              <a:rPr lang="ru-RU" sz="2400" dirty="0" err="1" smtClean="0"/>
              <a:t>скупчення</a:t>
            </a:r>
            <a:r>
              <a:rPr lang="ru-RU" sz="24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клітин</a:t>
            </a:r>
            <a:r>
              <a:rPr lang="ru-RU" sz="2400" dirty="0" smtClean="0"/>
              <a:t> </a:t>
            </a:r>
            <a:r>
              <a:rPr lang="ru-RU" sz="2400" dirty="0" err="1" smtClean="0"/>
              <a:t>бактерій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зробіть</a:t>
            </a:r>
            <a:r>
              <a:rPr lang="ru-RU" sz="2400" dirty="0" smtClean="0"/>
              <a:t> </a:t>
            </a:r>
            <a:r>
              <a:rPr lang="ru-RU" sz="2400" dirty="0" err="1" smtClean="0"/>
              <a:t>малюнки</a:t>
            </a:r>
            <a:r>
              <a:rPr lang="ru-RU" sz="2400" dirty="0" smtClean="0"/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клітин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бактерій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різної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форми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6388" name="AutoShape 4" descr="http://t1.gstatic.com/images?q=tbn:ANd9GcR1MHv-ijRDI6uJ2Sn_7o1pfC5YoTgexe_vDnAnzRWbNg1NLDXRwZ5L97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0" name="Picture 6" descr="http://t1.gstatic.com/images?q=tbn:ANd9GcShL6akU229IUFin04WPmd0xfbcogOW0eGzVA0UUfpFTYBOSgPQ4uxdpt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000239"/>
            <a:ext cx="3614754" cy="2786083"/>
          </a:xfrm>
          <a:prstGeom prst="rect">
            <a:avLst/>
          </a:prstGeom>
          <a:noFill/>
        </p:spPr>
      </p:pic>
      <p:pic>
        <p:nvPicPr>
          <p:cNvPr id="16392" name="Picture 8" descr="http://t0.gstatic.com/images?q=tbn:ANd9GcR24F_snXSeNbnlLZQxpzkufm_WcfrUEZDmGSNMd-wJm8kVnbSI7XRE81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3000372"/>
            <a:ext cx="2928950" cy="2831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err="1" smtClean="0"/>
              <a:t>Зробіть</a:t>
            </a:r>
            <a:r>
              <a:rPr lang="ru-RU" sz="4800" dirty="0" smtClean="0"/>
              <a:t> </a:t>
            </a:r>
            <a:r>
              <a:rPr lang="ru-RU" sz="4800" dirty="0" err="1" smtClean="0"/>
              <a:t>висновки</a:t>
            </a:r>
            <a:r>
              <a:rPr lang="ru-RU" sz="4800" dirty="0" smtClean="0"/>
              <a:t> </a:t>
            </a:r>
            <a:r>
              <a:rPr lang="ru-RU" sz="4800" dirty="0" err="1" smtClean="0"/>
              <a:t>щодо</a:t>
            </a:r>
            <a:r>
              <a:rPr lang="ru-RU" sz="4800" dirty="0" smtClean="0"/>
              <a:t> </a:t>
            </a:r>
            <a:r>
              <a:rPr lang="ru-RU" sz="4800" dirty="0" err="1" smtClean="0"/>
              <a:t>особливостей</a:t>
            </a:r>
            <a:r>
              <a:rPr lang="ru-RU" sz="4800" dirty="0" smtClean="0"/>
              <a:t> </a:t>
            </a:r>
            <a:r>
              <a:rPr lang="ru-RU" sz="4800" dirty="0" err="1" smtClean="0"/>
              <a:t>будови</a:t>
            </a:r>
            <a:r>
              <a:rPr lang="ru-RU" sz="4800" dirty="0" smtClean="0"/>
              <a:t> </a:t>
            </a:r>
            <a:br>
              <a:rPr lang="ru-RU" sz="4800" dirty="0" smtClean="0"/>
            </a:br>
            <a:r>
              <a:rPr lang="ru-RU" sz="4800" dirty="0" err="1" smtClean="0"/>
              <a:t>еукаріотичних</a:t>
            </a:r>
            <a:r>
              <a:rPr lang="ru-RU" sz="4800" dirty="0" smtClean="0"/>
              <a:t> </a:t>
            </a:r>
            <a:r>
              <a:rPr lang="ru-RU" sz="4800" dirty="0" err="1" smtClean="0"/>
              <a:t>і</a:t>
            </a:r>
            <a:r>
              <a:rPr lang="ru-RU" sz="4800" dirty="0" smtClean="0"/>
              <a:t> </a:t>
            </a:r>
            <a:r>
              <a:rPr lang="ru-RU" sz="4800" dirty="0" err="1" smtClean="0"/>
              <a:t>прокаріотичних</a:t>
            </a:r>
            <a:r>
              <a:rPr lang="ru-RU" sz="4800" dirty="0" smtClean="0"/>
              <a:t> </a:t>
            </a:r>
            <a:r>
              <a:rPr lang="ru-RU" sz="4800" dirty="0" err="1" smtClean="0"/>
              <a:t>клітин</a:t>
            </a:r>
            <a:r>
              <a:rPr lang="ru-RU" sz="4800" dirty="0" smtClean="0"/>
              <a:t>, </a:t>
            </a:r>
            <a:r>
              <a:rPr lang="ru-RU" sz="4800" dirty="0" err="1" smtClean="0"/>
              <a:t>риси</a:t>
            </a:r>
            <a:r>
              <a:rPr lang="ru-RU" sz="4800" dirty="0" smtClean="0"/>
              <a:t> </a:t>
            </a:r>
            <a:r>
              <a:rPr lang="ru-RU" sz="4800" dirty="0" err="1" smtClean="0"/>
              <a:t>їх</a:t>
            </a:r>
            <a:r>
              <a:rPr lang="ru-RU" sz="4800" dirty="0" smtClean="0"/>
              <a:t> </a:t>
            </a:r>
            <a:r>
              <a:rPr lang="ru-RU" sz="4800" dirty="0" err="1" smtClean="0"/>
              <a:t>схожості</a:t>
            </a:r>
            <a:r>
              <a:rPr lang="ru-RU" sz="4800" dirty="0" smtClean="0"/>
              <a:t> </a:t>
            </a:r>
            <a:r>
              <a:rPr lang="ru-RU" sz="4800" dirty="0" err="1" smtClean="0"/>
              <a:t>й</a:t>
            </a:r>
            <a:r>
              <a:rPr lang="ru-RU" sz="4800" dirty="0" smtClean="0"/>
              <a:t> </a:t>
            </a:r>
            <a:r>
              <a:rPr lang="ru-RU" sz="4800" dirty="0" err="1" smtClean="0"/>
              <a:t>відмінності</a:t>
            </a:r>
            <a:r>
              <a:rPr lang="ru-RU" sz="4800" dirty="0" smtClean="0"/>
              <a:t>.</a:t>
            </a:r>
            <a:endParaRPr lang="ru-RU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</TotalTime>
  <Words>57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Лабораторна робота №3 Будова клітин прокаріот та еукаріот</vt:lpstr>
      <vt:lpstr>Замалюйте схематично клітину епідермісу цибулі.На малюнку позначте клітинну стінку, ядро, цитоплазму, вакуолю.</vt:lpstr>
      <vt:lpstr>розгляньте клітини печінки та зробіть малюнок однієї клітини.  На малюнку позначте ядро й цитоплазму.</vt:lpstr>
      <vt:lpstr>розгляньте клітини міцелію мукора та зробіть малюнок однієї клітини. На малюнку позначте клітинну стінку,  ядро й  цитоплазму. </vt:lpstr>
      <vt:lpstr>розгляньте скупчення  клітин бактерій і зробіть малюнки клітин бактерій різної форми.</vt:lpstr>
      <vt:lpstr>Зробіть висновки щодо особливостей будови  еукаріотичних і прокаріотичних клітин, риси їх схожості й відмінності.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 робота №3 Будова клітин прокаріот та еукаріот</dc:title>
  <dc:creator>Admin</dc:creator>
  <cp:lastModifiedBy>Admin</cp:lastModifiedBy>
  <cp:revision>3</cp:revision>
  <dcterms:created xsi:type="dcterms:W3CDTF">2012-11-18T19:12:16Z</dcterms:created>
  <dcterms:modified xsi:type="dcterms:W3CDTF">2012-11-18T19:33:16Z</dcterms:modified>
</cp:coreProperties>
</file>