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80" r:id="rId9"/>
    <p:sldId id="263" r:id="rId10"/>
    <p:sldId id="281" r:id="rId11"/>
    <p:sldId id="265" r:id="rId12"/>
    <p:sldId id="282" r:id="rId13"/>
    <p:sldId id="266" r:id="rId14"/>
    <p:sldId id="267" r:id="rId15"/>
    <p:sldId id="273" r:id="rId16"/>
    <p:sldId id="274" r:id="rId17"/>
    <p:sldId id="268" r:id="rId18"/>
    <p:sldId id="269" r:id="rId19"/>
    <p:sldId id="270" r:id="rId20"/>
    <p:sldId id="283" r:id="rId21"/>
    <p:sldId id="271" r:id="rId22"/>
    <p:sldId id="272" r:id="rId23"/>
    <p:sldId id="275" r:id="rId24"/>
    <p:sldId id="276" r:id="rId25"/>
    <p:sldId id="277" r:id="rId26"/>
    <p:sldId id="278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vse-pro-geny.ru/ru_disease_7_Syndrom-Patau_%D0%A1%D0%B8%D0%BD%D0%B4%D1%80%D0%BE%D0%BC-%D0%9F%D0%B0%D1%82%D0%B0%D1%83.html" TargetMode="External"/><Relationship Id="rId7" Type="http://schemas.openxmlformats.org/officeDocument/2006/relationships/hyperlink" Target="http://anomalshina.ru/view_post.php?id=25" TargetMode="External"/><Relationship Id="rId2" Type="http://schemas.openxmlformats.org/officeDocument/2006/relationships/hyperlink" Target="http://downsideup.org/ru/chto-takoe-sindrom-dau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8%D0%B0%D0%BC%D1%81%D0%BA%D0%B8%D0%B5_%D0%B1%D0%BB%D0%B8%D0%B7%D0%BD%D0%B5%D1%86%D1%8B" TargetMode="External"/><Relationship Id="rId5" Type="http://schemas.openxmlformats.org/officeDocument/2006/relationships/hyperlink" Target="http://lookmedbook.ru/disease/sindrom-klaynfeltera/male" TargetMode="External"/><Relationship Id="rId4" Type="http://schemas.openxmlformats.org/officeDocument/2006/relationships/hyperlink" Target="http://baby-calendar.ru/vrozhdennye-poroki/sindrom-edvards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romosomnye narusheniya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647130" y="632939"/>
            <a:ext cx="8039669" cy="54630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Методы исследований генетики человека.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Преподователь</a:t>
            </a:r>
            <a:r>
              <a:rPr lang="ru-RU" b="1" dirty="0" smtClean="0">
                <a:solidFill>
                  <a:schemeClr val="tx1"/>
                </a:solidFill>
              </a:rPr>
              <a:t> биологии </a:t>
            </a:r>
            <a:r>
              <a:rPr lang="ru-RU" b="1" dirty="0" err="1" smtClean="0">
                <a:solidFill>
                  <a:schemeClr val="tx1"/>
                </a:solidFill>
              </a:rPr>
              <a:t>Лысенкова</a:t>
            </a:r>
            <a:r>
              <a:rPr lang="ru-RU" b="1" dirty="0" smtClean="0">
                <a:solidFill>
                  <a:schemeClr val="tx1"/>
                </a:solidFill>
              </a:rPr>
              <a:t> О.В.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381000"/>
            <a:ext cx="5715000" cy="61722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1400" b="1" dirty="0" smtClean="0"/>
              <a:t>       </a:t>
            </a:r>
            <a:r>
              <a:rPr lang="ru-RU" sz="3000" b="1" dirty="0" smtClean="0"/>
              <a:t>ПОРОКИ РАЗВИТИЯ </a:t>
            </a:r>
          </a:p>
          <a:p>
            <a:pPr lvl="0"/>
            <a:r>
              <a:rPr lang="ru-RU" sz="1800" b="1" dirty="0" smtClean="0"/>
              <a:t>Низкий вес при рождении независимо от срока беременности;</a:t>
            </a:r>
          </a:p>
          <a:p>
            <a:pPr lvl="0"/>
            <a:r>
              <a:rPr lang="ru-RU" sz="1800" b="1" dirty="0" smtClean="0"/>
              <a:t>Характерные изменения головы: деформированный маленький череп, маленький лоб и рот, суженные глаза, неправильной формы уши и др.;</a:t>
            </a:r>
          </a:p>
          <a:p>
            <a:pPr lvl="0"/>
            <a:r>
              <a:rPr lang="ru-RU" sz="1800" b="1" dirty="0" err="1" smtClean="0"/>
              <a:t>Микрогнатия</a:t>
            </a:r>
            <a:r>
              <a:rPr lang="ru-RU" sz="1800" b="1" dirty="0" smtClean="0"/>
              <a:t> (дефекты верхней и нижней челюстей). Форма лица искажена, сформирован неправильный привкус;</a:t>
            </a:r>
          </a:p>
          <a:p>
            <a:pPr lvl="0"/>
            <a:r>
              <a:rPr lang="ru-RU" sz="1800" b="1" dirty="0" smtClean="0"/>
              <a:t>«Волчья пасть» и «заячья губа». Расщелины встречаются не у всех детей;</a:t>
            </a:r>
          </a:p>
          <a:p>
            <a:pPr lvl="0"/>
            <a:r>
              <a:rPr lang="ru-RU" sz="1800" b="1" dirty="0" smtClean="0"/>
              <a:t>Множественные пороки развития </a:t>
            </a:r>
            <a:r>
              <a:rPr lang="ru-RU" sz="1800" b="1" dirty="0" err="1" smtClean="0"/>
              <a:t>сердечно-сосудистой</a:t>
            </a:r>
            <a:r>
              <a:rPr lang="ru-RU" sz="1800" b="1" dirty="0" smtClean="0"/>
              <a:t>, мочевыводящей и пищеварительной систем;</a:t>
            </a:r>
          </a:p>
          <a:p>
            <a:pPr lvl="0"/>
            <a:r>
              <a:rPr lang="ru-RU" sz="1800" b="1" dirty="0" smtClean="0"/>
              <a:t>Нарушение рефлекса сосания и глотания (возникают большие сложности с кормлением);</a:t>
            </a:r>
          </a:p>
          <a:p>
            <a:pPr lvl="0"/>
            <a:r>
              <a:rPr lang="ru-RU" sz="1800" b="1" dirty="0" smtClean="0"/>
              <a:t>Пороки развития опорно-двигательного аппарата (косолапость, сращение пальцев на ногах);</a:t>
            </a:r>
          </a:p>
          <a:p>
            <a:pPr lvl="0"/>
            <a:r>
              <a:rPr lang="ru-RU" sz="1800" b="1" dirty="0" smtClean="0"/>
              <a:t>Практически полное отсутствие физического и умственного развития.</a:t>
            </a:r>
          </a:p>
          <a:p>
            <a:pPr>
              <a:buNone/>
            </a:pP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Рисунок 3" descr="Синдром-Эдвард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81461" y="1834060"/>
            <a:ext cx="3810996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dirty="0" err="1" smtClean="0"/>
              <a:t>Трисомии</a:t>
            </a:r>
            <a:r>
              <a:rPr lang="ru-RU" sz="4000" b="1" dirty="0" smtClean="0"/>
              <a:t> по половым хромосомам.</a:t>
            </a:r>
            <a:endParaRPr lang="ru-RU" sz="4000" b="1" dirty="0"/>
          </a:p>
        </p:txBody>
      </p:sp>
      <p:pic>
        <p:nvPicPr>
          <p:cNvPr id="4" name="Содержимое 3" descr="mutation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488788" cy="4467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Синдром </a:t>
            </a:r>
            <a:r>
              <a:rPr lang="ru-RU" b="1" dirty="0" err="1" smtClean="0"/>
              <a:t>Клайнфельтера</a:t>
            </a:r>
            <a:r>
              <a:rPr lang="ru-RU" b="1" dirty="0" smtClean="0"/>
              <a:t> — это генетическое заболевание у лиц мужского пола, в основе которого лежит генетически обусловленный дефицит тестостерона.</a:t>
            </a:r>
            <a:br>
              <a:rPr lang="ru-RU" b="1" dirty="0" smtClean="0"/>
            </a:br>
            <a:r>
              <a:rPr lang="ru-RU" b="1" dirty="0" smtClean="0"/>
              <a:t>Развивается в результате удвоения в формирующемся плоде одного из важнейших носителей генетической информации (половой хромосомы).</a:t>
            </a:r>
            <a:br>
              <a:rPr lang="ru-RU" b="1" dirty="0" smtClean="0"/>
            </a:br>
            <a:r>
              <a:rPr lang="ru-RU" b="1" dirty="0" smtClean="0"/>
              <a:t>В результате таких нарушений в половом наборе генетической информации женские гены преобладают над мужскими генами, что определяет симптомы заболевания.</a:t>
            </a:r>
            <a:br>
              <a:rPr lang="ru-RU" b="1" dirty="0" smtClean="0"/>
            </a:br>
            <a:r>
              <a:rPr lang="ru-RU" b="1" dirty="0" smtClean="0"/>
              <a:t>Часто своевременно не удается поставить диагноз, что ведет в дальнейшем к более тяжелому течению заболевания.</a:t>
            </a:r>
            <a:br>
              <a:rPr lang="ru-RU" b="1" dirty="0" smtClean="0"/>
            </a:br>
            <a:r>
              <a:rPr lang="ru-RU" b="1" dirty="0" smtClean="0"/>
              <a:t>Заболевание ведет к бесплодию, поэтому из поколения в поколение не передается.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Близнецовый метод.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4267200" cy="495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1876 году Ф. </a:t>
            </a:r>
            <a:r>
              <a:rPr lang="ru-RU" sz="2400" b="1" dirty="0" err="1" smtClean="0"/>
              <a:t>Гальтон</a:t>
            </a:r>
            <a:r>
              <a:rPr lang="ru-RU" sz="2400" b="1" dirty="0" smtClean="0"/>
              <a:t> предложил использовать метод анализа близнецов для разграничения роли наследственности и  среды на развитие различных признаков у человека (ввел понятие «воспитание» и «природа»).</a:t>
            </a:r>
            <a:endParaRPr lang="ru-RU" sz="2400" b="1" dirty="0"/>
          </a:p>
        </p:txBody>
      </p:sp>
      <p:pic>
        <p:nvPicPr>
          <p:cNvPr id="4" name="Рисунок 3" descr="bliz_7effd20.jpg"/>
          <p:cNvPicPr>
            <a:picLocks noChangeAspect="1"/>
          </p:cNvPicPr>
          <p:nvPr/>
        </p:nvPicPr>
        <p:blipFill>
          <a:blip r:embed="rId2" cstate="print"/>
          <a:srcRect l="16887" r="8940"/>
          <a:stretch>
            <a:fillRect/>
          </a:stretch>
        </p:blipFill>
        <p:spPr>
          <a:xfrm>
            <a:off x="4419600" y="1295400"/>
            <a:ext cx="426720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is1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922848" cy="5067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Виды однояйцовых близнецов.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33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066800"/>
            <a:ext cx="642620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c0cbb6d4b94f6c48574cf58ec3_prev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tretch>
            <a:fillRect/>
          </a:stretch>
        </p:blipFill>
        <p:spPr>
          <a:xfrm>
            <a:off x="1447800" y="1143000"/>
            <a:ext cx="6612968" cy="370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777\Мои документы\ВЯЗАНИЕ22\Мои рисунки\Изображение\Изображение 0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0102" b="4034"/>
          <a:stretch>
            <a:fillRect/>
          </a:stretch>
        </p:blipFill>
        <p:spPr bwMode="auto">
          <a:xfrm>
            <a:off x="1066800" y="303488"/>
            <a:ext cx="7010400" cy="632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wins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654050"/>
            <a:ext cx="8890000" cy="559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Сиамские близнецы.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124200" y="1295400"/>
            <a:ext cx="5562600" cy="51816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err="1" smtClean="0"/>
              <a:t>Сиа́мские</a:t>
            </a:r>
            <a:r>
              <a:rPr lang="ru-RU" sz="1800" b="1" dirty="0" smtClean="0"/>
              <a:t> близнецы́</a:t>
            </a:r>
            <a:r>
              <a:rPr lang="ru-RU" sz="1800" dirty="0" smtClean="0"/>
              <a:t> — это однояйцовые близнецы, которые не полностью разделились в эмбриональном периоде развития и имеют общие части тела или внутренние органы. Обычно оплодотворенная яйцеклетка делится на шестой день после зачатия. Сиамские близнецы образуются, если яйцеклетка делится очень поздно, через 14-15 дней после оплодотворения. К этому времени клетки зародыша специализируются так, что полное разделение близнецов в утробе матери становится невозможным. Вероятность рождения сиамских близнецов составляет примерно один случай на 200 000 родов. Около половины сиамских близнецов рождаются мёртвыми. Результирующий уровень выживания младенцев 5—25 %. Чаще сиамские близнецы имеют женский пол (70—75 % случаев).</a:t>
            </a:r>
            <a:endParaRPr lang="ru-RU" sz="1800" dirty="0"/>
          </a:p>
        </p:txBody>
      </p:sp>
      <p:pic>
        <p:nvPicPr>
          <p:cNvPr id="10" name="Содержимое 9" descr="siam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08966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Генеалогический метод.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Разработан в 1865 году Ф. </a:t>
            </a:r>
            <a:r>
              <a:rPr lang="ru-RU" b="1" dirty="0" err="1" smtClean="0"/>
              <a:t>Гальтоном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Задачи метода: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Определение наследственного характера признака.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Определение типа наследования.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Позволяет изучить сцепленное наследование.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352800" y="381000"/>
            <a:ext cx="5334000" cy="574516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Возможно, наиболее знаменитой парой близнецов были китайцы </a:t>
            </a:r>
            <a:r>
              <a:rPr lang="ru-RU" dirty="0" err="1" smtClean="0"/>
              <a:t>Чанг</a:t>
            </a:r>
            <a:r>
              <a:rPr lang="ru-RU" dirty="0" smtClean="0"/>
              <a:t> и </a:t>
            </a:r>
            <a:r>
              <a:rPr lang="ru-RU" dirty="0" err="1" smtClean="0"/>
              <a:t>Энг</a:t>
            </a:r>
            <a:r>
              <a:rPr lang="ru-RU" dirty="0" smtClean="0"/>
              <a:t> </a:t>
            </a:r>
            <a:r>
              <a:rPr lang="ru-RU" dirty="0" err="1" smtClean="0"/>
              <a:t>Банкеры</a:t>
            </a:r>
            <a:r>
              <a:rPr lang="ru-RU" dirty="0" smtClean="0"/>
              <a:t> (1811—1874), родившиеся в Сиаме (современный Таиланд)</a:t>
            </a:r>
            <a:r>
              <a:rPr lang="ru-RU" baseline="30000" dirty="0" smtClean="0"/>
              <a:t>.</a:t>
            </a:r>
          </a:p>
          <a:p>
            <a:r>
              <a:rPr lang="ru-RU" dirty="0" smtClean="0"/>
              <a:t>Много лет они гастролировали с цирком  под прозвищем «Сиамские близнецы», таким образом закрепив это название за всеми подобными случаями. </a:t>
            </a:r>
            <a:r>
              <a:rPr lang="ru-RU" dirty="0" err="1" smtClean="0"/>
              <a:t>Чанг</a:t>
            </a:r>
            <a:r>
              <a:rPr lang="ru-RU" dirty="0" smtClean="0"/>
              <a:t> и </a:t>
            </a:r>
            <a:r>
              <a:rPr lang="ru-RU" dirty="0" err="1" smtClean="0"/>
              <a:t>Энг</a:t>
            </a:r>
            <a:r>
              <a:rPr lang="ru-RU" dirty="0" smtClean="0"/>
              <a:t> имели сросшиеся хрящи грудной клетки (так называемые </a:t>
            </a:r>
            <a:r>
              <a:rPr lang="ru-RU" dirty="0" err="1" smtClean="0"/>
              <a:t>близнецы-ксифопаги</a:t>
            </a:r>
            <a:r>
              <a:rPr lang="ru-RU" dirty="0" smtClean="0"/>
              <a:t>). В современных условиях их могли бы легко разделить. Они умерли в январе 1874, когда </a:t>
            </a:r>
            <a:r>
              <a:rPr lang="ru-RU" dirty="0" err="1" smtClean="0"/>
              <a:t>Чанг</a:t>
            </a:r>
            <a:r>
              <a:rPr lang="ru-RU" dirty="0" smtClean="0"/>
              <a:t> первым скончался от пневмонии, </a:t>
            </a:r>
            <a:r>
              <a:rPr lang="ru-RU" dirty="0" err="1" smtClean="0"/>
              <a:t>Энг</a:t>
            </a:r>
            <a:r>
              <a:rPr lang="ru-RU" dirty="0" smtClean="0"/>
              <a:t> в это время спал. Обнаружив своего брата мертвым, </a:t>
            </a:r>
            <a:r>
              <a:rPr lang="ru-RU" dirty="0" err="1" smtClean="0"/>
              <a:t>Энг</a:t>
            </a:r>
            <a:r>
              <a:rPr lang="ru-RU" dirty="0" smtClean="0"/>
              <a:t> скончался, хотя он был здоров.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" name="Рисунок 8" descr="2_bliz_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2971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nfi_18930_043859100_1248849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724400" cy="2819400"/>
          </a:xfrm>
        </p:spPr>
      </p:pic>
      <p:pic>
        <p:nvPicPr>
          <p:cNvPr id="6" name="Содержимое 5" descr="1248799113_si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1371600"/>
            <a:ext cx="29509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3200400"/>
            <a:ext cx="4639732" cy="3212122"/>
          </a:xfrm>
        </p:spPr>
      </p:pic>
      <p:pic>
        <p:nvPicPr>
          <p:cNvPr id="8" name="Содержимое 7" descr="372762-nikchemnyi_biomusor_ne_dostoin_nazyvatisia_chelovekom_i_jiti_v_obschestve_normalinyh_liude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7547" t="8158" r="7547" b="23109"/>
          <a:stretch>
            <a:fillRect/>
          </a:stretch>
        </p:blipFill>
        <p:spPr>
          <a:xfrm>
            <a:off x="457199" y="609600"/>
            <a:ext cx="4437529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Медико-генетическое консультирование.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Цель: Предупреждение рождения ребенка  с     тяжелыми наследственными заболеваниями.</a:t>
            </a:r>
          </a:p>
          <a:p>
            <a:pPr>
              <a:buNone/>
            </a:pPr>
            <a:r>
              <a:rPr lang="ru-RU" sz="2800" b="1" dirty="0" smtClean="0"/>
              <a:t>Работают во всех крупных городах России.</a:t>
            </a:r>
          </a:p>
          <a:p>
            <a:pPr>
              <a:buNone/>
            </a:pPr>
            <a:r>
              <a:rPr lang="ru-RU" sz="2800" b="1" dirty="0" smtClean="0"/>
              <a:t>ЭТАПЫ: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Изучение родословной.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Консультирование: врач прогнозирует вероятность рождения больного ребенка.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Официальное заключение, с рекомендациями врача.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777\Мои документы\ВЯЗАНИЕ22\Мои рисунки\Изображение\Изображение 0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1691" b="24749"/>
          <a:stretch>
            <a:fillRect/>
          </a:stretch>
        </p:blipFill>
        <p:spPr bwMode="auto">
          <a:xfrm>
            <a:off x="504032" y="457200"/>
            <a:ext cx="7822344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Пренатальная</a:t>
            </a:r>
            <a:r>
              <a:rPr lang="ru-RU" dirty="0" smtClean="0"/>
              <a:t> диагностика.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8001000" cy="25146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4500" dirty="0" smtClean="0">
                <a:solidFill>
                  <a:schemeClr val="tx1"/>
                </a:solidFill>
              </a:rPr>
              <a:t> Она использует и </a:t>
            </a:r>
            <a:r>
              <a:rPr lang="ru-RU" sz="4500" b="1" i="1" dirty="0" smtClean="0">
                <a:solidFill>
                  <a:schemeClr val="tx1"/>
                </a:solidFill>
              </a:rPr>
              <a:t>ультразвуковую диагностику</a:t>
            </a:r>
            <a:r>
              <a:rPr lang="ru-RU" sz="4500" dirty="0" smtClean="0">
                <a:solidFill>
                  <a:schemeClr val="tx1"/>
                </a:solidFill>
              </a:rPr>
              <a:t> (УЗИ), и </a:t>
            </a:r>
            <a:r>
              <a:rPr lang="ru-RU" sz="4500" b="1" i="1" dirty="0" smtClean="0">
                <a:solidFill>
                  <a:schemeClr val="tx1"/>
                </a:solidFill>
              </a:rPr>
              <a:t>оперативную технику</a:t>
            </a:r>
            <a:r>
              <a:rPr lang="ru-RU" sz="4500" dirty="0" smtClean="0">
                <a:solidFill>
                  <a:schemeClr val="tx1"/>
                </a:solidFill>
              </a:rPr>
              <a:t> и </a:t>
            </a:r>
            <a:r>
              <a:rPr lang="ru-RU" sz="4500" b="1" i="1" dirty="0" smtClean="0">
                <a:solidFill>
                  <a:schemeClr val="tx1"/>
                </a:solidFill>
              </a:rPr>
              <a:t>лабораторные методы</a:t>
            </a:r>
            <a:r>
              <a:rPr lang="ru-RU" sz="4500" dirty="0" smtClean="0">
                <a:solidFill>
                  <a:schemeClr val="tx1"/>
                </a:solidFill>
              </a:rPr>
              <a:t>(цитогенетические, биохимические, молекулярно-генетические). </a:t>
            </a:r>
            <a:br>
              <a:rPr lang="ru-RU" sz="4500" dirty="0" smtClean="0">
                <a:solidFill>
                  <a:schemeClr val="tx1"/>
                </a:solidFill>
              </a:rPr>
            </a:br>
            <a:r>
              <a:rPr lang="ru-RU" sz="4500" dirty="0" smtClean="0">
                <a:solidFill>
                  <a:schemeClr val="tx1"/>
                </a:solidFill>
              </a:rPr>
              <a:t>    </a:t>
            </a:r>
            <a:br>
              <a:rPr lang="ru-RU" sz="4500" dirty="0" smtClean="0">
                <a:solidFill>
                  <a:schemeClr val="tx1"/>
                </a:solidFill>
              </a:rPr>
            </a:br>
            <a:r>
              <a:rPr lang="ru-RU" sz="4500" dirty="0" smtClean="0">
                <a:solidFill>
                  <a:schemeClr val="tx1"/>
                </a:solidFill>
              </a:rPr>
              <a:t>    </a:t>
            </a:r>
            <a:r>
              <a:rPr lang="ru-RU" sz="4500" dirty="0" err="1" smtClean="0">
                <a:solidFill>
                  <a:schemeClr val="tx1"/>
                </a:solidFill>
              </a:rPr>
              <a:t>Пренатальная</a:t>
            </a:r>
            <a:r>
              <a:rPr lang="ru-RU" sz="4500" dirty="0" smtClean="0">
                <a:solidFill>
                  <a:schemeClr val="tx1"/>
                </a:solidFill>
              </a:rPr>
              <a:t> диагностика имеет исключительно важное значение при медико-генетическом консультировании, поскольку она позволяет перейти от вероятного к однозначному прогнозированию здоровья ребенка в семьях с генетическими осложнениями. </a:t>
            </a:r>
          </a:p>
          <a:p>
            <a:pPr algn="l"/>
            <a:r>
              <a:rPr lang="ru-RU" sz="45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Содержимое 3" descr="1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67824"/>
          <a:stretch>
            <a:fillRect/>
          </a:stretch>
        </p:blipFill>
        <p:spPr>
          <a:xfrm>
            <a:off x="381000" y="3200400"/>
            <a:ext cx="8466137" cy="3360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gif"/>
          <p:cNvPicPr>
            <a:picLocks noChangeAspect="1"/>
          </p:cNvPicPr>
          <p:nvPr/>
        </p:nvPicPr>
        <p:blipFill>
          <a:blip r:embed="rId2" cstate="print"/>
          <a:srcRect l="6119" t="30606"/>
          <a:stretch>
            <a:fillRect/>
          </a:stretch>
        </p:blipFill>
        <p:spPr>
          <a:xfrm>
            <a:off x="1219200" y="152400"/>
            <a:ext cx="6781800" cy="632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Литература.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err="1" smtClean="0"/>
              <a:t>Приходченко</a:t>
            </a:r>
            <a:r>
              <a:rPr lang="ru-RU" sz="2400" dirty="0" smtClean="0"/>
              <a:t> Н.Н., </a:t>
            </a:r>
            <a:r>
              <a:rPr lang="ru-RU" sz="2400" dirty="0" err="1" smtClean="0"/>
              <a:t>Шкурат</a:t>
            </a:r>
            <a:r>
              <a:rPr lang="ru-RU" sz="2400" dirty="0" smtClean="0"/>
              <a:t> Т.П. Основы генетики человека: </a:t>
            </a:r>
            <a:r>
              <a:rPr lang="ru-RU" sz="2400" dirty="0" err="1" smtClean="0"/>
              <a:t>Уч</a:t>
            </a:r>
            <a:r>
              <a:rPr lang="ru-RU" sz="2400" dirty="0" smtClean="0"/>
              <a:t>. пос. Ростов </a:t>
            </a:r>
            <a:r>
              <a:rPr lang="ru-RU" sz="2400" dirty="0" err="1" smtClean="0"/>
              <a:t>н</a:t>
            </a:r>
            <a:r>
              <a:rPr lang="ru-RU" sz="2400" dirty="0" smtClean="0"/>
              <a:t>/Д, «Феникс», 1997. – 368 с.</a:t>
            </a:r>
          </a:p>
          <a:p>
            <a:pPr marL="457200" indent="-457200">
              <a:buNone/>
            </a:pPr>
            <a:r>
              <a:rPr lang="ru-RU" sz="2400" dirty="0" smtClean="0"/>
              <a:t>2. </a:t>
            </a:r>
            <a:r>
              <a:rPr lang="ru-RU" sz="2400" u="sng" dirty="0" smtClean="0">
                <a:hlinkClick r:id="rId2"/>
              </a:rPr>
              <a:t>http://downsideup.org/ru/chto-takoe-sindrom-dauna</a:t>
            </a:r>
            <a:endParaRPr lang="ru-RU" sz="2400" u="sng" dirty="0" smtClean="0"/>
          </a:p>
          <a:p>
            <a:pPr marL="457200" indent="-457200">
              <a:buNone/>
            </a:pPr>
            <a:r>
              <a:rPr lang="ru-RU" sz="2400" dirty="0" smtClean="0"/>
              <a:t>3. </a:t>
            </a:r>
            <a:r>
              <a:rPr lang="ru-RU" sz="2400" u="sng" dirty="0" smtClean="0">
                <a:hlinkClick r:id="rId3"/>
              </a:rPr>
              <a:t>http://vse-pro-geny.ru/ru_disease_7_Syndrom-Patau_%D0%A1%D0%B8%D0%BD%D0%B4%D1%80%D0%BE%D0%BC-%D0%9F%D0%B0%D1%82%D0%B0%D1%83.html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4. </a:t>
            </a:r>
            <a:r>
              <a:rPr lang="ru-RU" sz="2400" u="sng" dirty="0" smtClean="0">
                <a:hlinkClick r:id="rId4"/>
              </a:rPr>
              <a:t>http://baby-calendar.ru/vrozhdennye-poroki/sindrom-edvardsa/</a:t>
            </a:r>
            <a:endParaRPr lang="ru-RU" sz="2400" u="sng" dirty="0" smtClean="0"/>
          </a:p>
          <a:p>
            <a:pPr>
              <a:buNone/>
            </a:pPr>
            <a:r>
              <a:rPr lang="ru-RU" sz="2400" dirty="0" smtClean="0"/>
              <a:t>5.</a:t>
            </a:r>
            <a:r>
              <a:rPr lang="ru-RU" sz="2400" u="sng" dirty="0" smtClean="0">
                <a:hlinkClick r:id="rId5"/>
              </a:rPr>
              <a:t>http://lookmedbook.ru/disease/sindrom-klaynfeltera/male</a:t>
            </a:r>
            <a:endParaRPr lang="ru-RU" sz="2400" u="sng" dirty="0" smtClean="0"/>
          </a:p>
          <a:p>
            <a:pPr>
              <a:buNone/>
            </a:pPr>
            <a:r>
              <a:rPr lang="ru-RU" sz="2400" dirty="0" smtClean="0"/>
              <a:t>6.</a:t>
            </a:r>
            <a:r>
              <a:rPr lang="ru-RU" sz="2400" u="sng" dirty="0" smtClean="0">
                <a:hlinkClick r:id="rId6"/>
              </a:rPr>
              <a:t>http://ru.wikipedia.org/wiki/%D0%A1%D0%B8%D0%B0%D0%BC%D1%81%D0%BA%D0%B8%D0%B5_%D0%B1%D0%BB%D0%B8%D0%B7%D0%BD%D0%B5%D1%86%D1%8B</a:t>
            </a:r>
            <a:endParaRPr lang="ru-RU" sz="2400" u="sng" dirty="0" smtClean="0"/>
          </a:p>
          <a:p>
            <a:pPr>
              <a:buNone/>
            </a:pPr>
            <a:r>
              <a:rPr lang="ru-RU" sz="2400" dirty="0" smtClean="0"/>
              <a:t>7.</a:t>
            </a:r>
            <a:r>
              <a:rPr lang="ru-RU" sz="2400" u="sng" dirty="0" smtClean="0">
                <a:hlinkClick r:id="rId7"/>
              </a:rPr>
              <a:t>http://anomalshina.ru/view_post.php?id=25</a:t>
            </a:r>
            <a:endParaRPr lang="ru-RU" sz="2400" dirty="0" smtClean="0"/>
          </a:p>
          <a:p>
            <a:pPr marL="457200" indent="-457200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genealogicheskoe drev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6908466" cy="371905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90600" y="4876800"/>
            <a:ext cx="7543800" cy="15240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Изучение родословной позволило выяснить, что  мутация, вызывающая  гемофилию в царских семьях впервые возникла у королевы Виктории в Англии.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Цитогенетический метод.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структуры и числа хромосом.</a:t>
            </a:r>
            <a:endParaRPr lang="ru-RU" dirty="0"/>
          </a:p>
        </p:txBody>
      </p:sp>
      <p:pic>
        <p:nvPicPr>
          <p:cNvPr id="7" name="Рисунок 6" descr="HUMAN.gif"/>
          <p:cNvPicPr>
            <a:picLocks noChangeAspect="1"/>
          </p:cNvPicPr>
          <p:nvPr/>
        </p:nvPicPr>
        <p:blipFill>
          <a:blip r:embed="rId2" cstate="print"/>
          <a:srcRect t="8889"/>
          <a:stretch>
            <a:fillRect/>
          </a:stretch>
        </p:blipFill>
        <p:spPr>
          <a:xfrm>
            <a:off x="1143000" y="2286000"/>
            <a:ext cx="6324600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Хромосомные заболевания.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Синдром Дауна ( </a:t>
            </a:r>
            <a:r>
              <a:rPr lang="ru-RU" sz="2800" dirty="0" err="1" smtClean="0"/>
              <a:t>трисомия</a:t>
            </a:r>
            <a:r>
              <a:rPr lang="ru-RU" sz="2800" dirty="0" smtClean="0"/>
              <a:t> по 21 хромосоме)</a:t>
            </a:r>
            <a:endParaRPr lang="ru-RU" sz="2800" dirty="0"/>
          </a:p>
        </p:txBody>
      </p:sp>
      <p:pic>
        <p:nvPicPr>
          <p:cNvPr id="4" name="Рисунок 3" descr="1250183693_12439529470_autozoom_682x549.jpg"/>
          <p:cNvPicPr>
            <a:picLocks noChangeAspect="1"/>
          </p:cNvPicPr>
          <p:nvPr/>
        </p:nvPicPr>
        <p:blipFill>
          <a:blip r:embed="rId2" cstate="print"/>
          <a:srcRect l="45518" t="10187" r="2389" b="14969"/>
          <a:stretch>
            <a:fillRect/>
          </a:stretch>
        </p:blipFill>
        <p:spPr>
          <a:xfrm>
            <a:off x="685799" y="1676400"/>
            <a:ext cx="3581401" cy="4267200"/>
          </a:xfrm>
          <a:prstGeom prst="rect">
            <a:avLst/>
          </a:prstGeom>
        </p:spPr>
      </p:pic>
      <p:pic>
        <p:nvPicPr>
          <p:cNvPr id="6" name="Рисунок 5" descr="331.jpg"/>
          <p:cNvPicPr>
            <a:picLocks noChangeAspect="1"/>
          </p:cNvPicPr>
          <p:nvPr/>
        </p:nvPicPr>
        <p:blipFill>
          <a:blip r:embed="rId3" cstate="print"/>
          <a:srcRect l="13750" r="13750"/>
          <a:stretch>
            <a:fillRect/>
          </a:stretch>
        </p:blipFill>
        <p:spPr>
          <a:xfrm>
            <a:off x="4267200" y="2133600"/>
            <a:ext cx="461602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sz="3800" dirty="0" smtClean="0"/>
              <a:t>Синдром Дауна возникает в результате генетической аномалии. Впервые признаки людей с синдромом Дауна описал в 1866 году английский врач Джон </a:t>
            </a:r>
            <a:r>
              <a:rPr lang="ru-RU" sz="3800" dirty="0" err="1" smtClean="0"/>
              <a:t>Лэнгдон</a:t>
            </a:r>
            <a:r>
              <a:rPr lang="ru-RU" sz="3800" dirty="0" smtClean="0"/>
              <a:t> </a:t>
            </a:r>
            <a:r>
              <a:rPr lang="ru-RU" sz="3800" dirty="0" err="1" smtClean="0"/>
              <a:t>Даун,чье</a:t>
            </a:r>
            <a:r>
              <a:rPr lang="ru-RU" sz="3800" dirty="0" smtClean="0"/>
              <a:t> имя и послужило названием для данного синдрома.</a:t>
            </a:r>
          </a:p>
          <a:p>
            <a:pPr algn="just" fontAlgn="base"/>
            <a:r>
              <a:rPr lang="ru-RU" dirty="0" smtClean="0"/>
              <a:t>Синдром возникает из-за процесса расхождения хромосом при образовании гамет, в результате чего ребенок получает от матери (в 90% случаев) или от отца (в 10% случаев) лишнюю 21-ю хромосому. У большинства больных синдромом Дауна имеется три 21-х хромосомы вместо положенных двух; в 58% случаев аномалия связана с присутствием не целой лишней хромосомы, а ее фрагментов.</a:t>
            </a:r>
          </a:p>
          <a:p>
            <a:pPr algn="just" fontAlgn="base"/>
            <a:r>
              <a:rPr lang="ru-RU" dirty="0" smtClean="0"/>
              <a:t>Из характерных внешних признаков синдрома отмечают плоское лицо с раскосыми глазами, широкими губами, широким плоским языком.  Голова круглая, скошенный узкий лоб, ушные раковины уменьшены с приросшей мочкой, глаза с пятнистой радужной оболочкой. Волосы на голове мягкие, редкие, прямые с низкой линией роста на шее.  Для людей с синдромом Дауна характерны изменения конечностей – укорочение и расширение кистей и стоп. Неправильный рост зубов, высокое небо, изменения со стороны внутренних органов, особенно пищевого канала и сердца.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índrome-de-Patau-rost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3048000" cy="2335388"/>
          </a:xfr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87630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Синдром </a:t>
            </a:r>
            <a:r>
              <a:rPr lang="ru-RU" sz="3200" b="1" dirty="0" err="1" smtClean="0"/>
              <a:t>Патау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трисомия</a:t>
            </a:r>
            <a:r>
              <a:rPr lang="ru-RU" sz="3200" b="1" dirty="0" smtClean="0"/>
              <a:t> по 13 хромосоме)</a:t>
            </a:r>
            <a:endParaRPr lang="ru-RU" sz="3200" b="1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581400" y="1295400"/>
            <a:ext cx="5105400" cy="50292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Трисомия</a:t>
            </a:r>
            <a:r>
              <a:rPr lang="ru-RU" dirty="0" smtClean="0">
                <a:solidFill>
                  <a:schemeClr val="tx1"/>
                </a:solidFill>
              </a:rPr>
              <a:t> 13 впервые была описана </a:t>
            </a:r>
            <a:r>
              <a:rPr lang="ru-RU" b="1" i="1" dirty="0" smtClean="0">
                <a:solidFill>
                  <a:schemeClr val="tx1"/>
                </a:solidFill>
              </a:rPr>
              <a:t>Томасом </a:t>
            </a:r>
            <a:r>
              <a:rPr lang="ru-RU" b="1" i="1" dirty="0" err="1" smtClean="0">
                <a:solidFill>
                  <a:schemeClr val="tx1"/>
                </a:solidFill>
              </a:rPr>
              <a:t>Бартолини</a:t>
            </a:r>
            <a:r>
              <a:rPr lang="ru-RU" dirty="0" smtClean="0">
                <a:solidFill>
                  <a:schemeClr val="tx1"/>
                </a:solidFill>
              </a:rPr>
              <a:t> в 1657 году, но хромосомный характер заболевания был установлен д-ром </a:t>
            </a:r>
            <a:r>
              <a:rPr lang="ru-RU" b="1" i="1" dirty="0" smtClean="0">
                <a:solidFill>
                  <a:schemeClr val="tx1"/>
                </a:solidFill>
              </a:rPr>
              <a:t>Клаусом </a:t>
            </a:r>
            <a:r>
              <a:rPr lang="ru-RU" b="1" i="1" dirty="0" err="1" smtClean="0">
                <a:solidFill>
                  <a:schemeClr val="tx1"/>
                </a:solidFill>
              </a:rPr>
              <a:t>Патау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в 1960 году. Болезнь названа на его честь. Синдром </a:t>
            </a:r>
            <a:r>
              <a:rPr lang="ru-RU" dirty="0" err="1" smtClean="0">
                <a:solidFill>
                  <a:schemeClr val="tx1"/>
                </a:solidFill>
              </a:rPr>
              <a:t>Патау</a:t>
            </a:r>
            <a:r>
              <a:rPr lang="ru-RU" dirty="0" smtClean="0">
                <a:solidFill>
                  <a:schemeClr val="tx1"/>
                </a:solidFill>
              </a:rPr>
              <a:t> был также описан у племен одного тихоокеанского острова. Считалось, что эти случаи были вызваны радиацией от испытаний атомных бомб.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   В Англии и Уэльсе в течение 2008-09 гг. было диагностировано 172 случая синдрома </a:t>
            </a:r>
            <a:r>
              <a:rPr lang="ru-RU" dirty="0" err="1" smtClean="0">
                <a:solidFill>
                  <a:schemeClr val="tx1"/>
                </a:solidFill>
              </a:rPr>
              <a:t>Патау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трисомия</a:t>
            </a:r>
            <a:r>
              <a:rPr lang="ru-RU" dirty="0" smtClean="0">
                <a:solidFill>
                  <a:schemeClr val="tx1"/>
                </a:solidFill>
              </a:rPr>
              <a:t> 13), из которых 91% диагнозов был установлен </a:t>
            </a:r>
            <a:r>
              <a:rPr lang="ru-RU" dirty="0" err="1" smtClean="0">
                <a:solidFill>
                  <a:schemeClr val="tx1"/>
                </a:solidFill>
              </a:rPr>
              <a:t>пренатально</a:t>
            </a:r>
            <a:r>
              <a:rPr lang="ru-RU" dirty="0" smtClean="0">
                <a:solidFill>
                  <a:schemeClr val="tx1"/>
                </a:solidFill>
              </a:rPr>
              <a:t>. Из которых: 111закончились абортами, 14 случаев рождения мертвого ребенка / выкидыша / гибели плода, 30 результатов остались неизвестными и 17 детей были рождены живыми. Более 80% детей с синдромом </a:t>
            </a:r>
            <a:r>
              <a:rPr lang="ru-RU" dirty="0" err="1" smtClean="0">
                <a:solidFill>
                  <a:schemeClr val="tx1"/>
                </a:solidFill>
              </a:rPr>
              <a:t>Патау</a:t>
            </a:r>
            <a:r>
              <a:rPr lang="ru-RU" dirty="0" smtClean="0">
                <a:solidFill>
                  <a:schemeClr val="tx1"/>
                </a:solidFill>
              </a:rPr>
              <a:t> умирают в течение первого месяца жизни.</a:t>
            </a:r>
          </a:p>
          <a:p>
            <a:pPr algn="l"/>
            <a:endParaRPr lang="ru-RU" sz="2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00400" y="228600"/>
            <a:ext cx="5486400" cy="5897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sz="7200" b="1" i="1" dirty="0" smtClean="0"/>
              <a:t>        ПОРОКИ РАЗВИТИЯ</a:t>
            </a:r>
          </a:p>
          <a:p>
            <a:r>
              <a:rPr lang="ru-RU" sz="5600" b="1" i="1" dirty="0" smtClean="0"/>
              <a:t>Нервная система</a:t>
            </a:r>
            <a:r>
              <a:rPr lang="ru-RU" sz="5600" b="1" dirty="0" smtClean="0"/>
              <a:t>: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- отклонения психического и моторного развития;</a:t>
            </a:r>
            <a:br>
              <a:rPr lang="ru-RU" sz="5600" dirty="0" smtClean="0"/>
            </a:br>
            <a:r>
              <a:rPr lang="ru-RU" sz="5600" dirty="0" smtClean="0"/>
              <a:t>- </a:t>
            </a:r>
            <a:r>
              <a:rPr lang="ru-RU" sz="5600" b="1" dirty="0" smtClean="0"/>
              <a:t>микроцефалия</a:t>
            </a:r>
            <a:r>
              <a:rPr lang="ru-RU" sz="5600" dirty="0" smtClean="0"/>
              <a:t>;</a:t>
            </a:r>
            <a:br>
              <a:rPr lang="ru-RU" sz="5600" dirty="0" smtClean="0"/>
            </a:br>
            <a:r>
              <a:rPr lang="ru-RU" sz="5600" dirty="0" smtClean="0"/>
              <a:t>-</a:t>
            </a:r>
            <a:r>
              <a:rPr lang="ru-RU" sz="5600" b="1" i="1" dirty="0" smtClean="0"/>
              <a:t> </a:t>
            </a:r>
            <a:r>
              <a:rPr lang="ru-RU" sz="5600" b="1" i="1" dirty="0" err="1" smtClean="0"/>
              <a:t>голопрозэнцефалия</a:t>
            </a:r>
            <a:r>
              <a:rPr lang="ru-RU" sz="5600" b="1" i="1" dirty="0" smtClean="0"/>
              <a:t> </a:t>
            </a:r>
            <a:r>
              <a:rPr lang="ru-RU" sz="5600" dirty="0" smtClean="0"/>
              <a:t>(нарушение формирования полушарий мозга);</a:t>
            </a:r>
            <a:br>
              <a:rPr lang="ru-RU" sz="5600" dirty="0" smtClean="0"/>
            </a:br>
            <a:r>
              <a:rPr lang="ru-RU" sz="5600" dirty="0" smtClean="0"/>
              <a:t>- структурные дефекты глаз, в том числе </a:t>
            </a:r>
            <a:r>
              <a:rPr lang="ru-RU" sz="5600" dirty="0" err="1" smtClean="0"/>
              <a:t>микрофтальмия</a:t>
            </a:r>
            <a:r>
              <a:rPr lang="ru-RU" sz="5600" dirty="0" smtClean="0"/>
              <a:t>, аномалия </a:t>
            </a:r>
            <a:r>
              <a:rPr lang="ru-RU" sz="5600" dirty="0" err="1" smtClean="0"/>
              <a:t>Питерса</a:t>
            </a:r>
            <a:r>
              <a:rPr lang="ru-RU" sz="5600" dirty="0" smtClean="0"/>
              <a:t>, катаракта, колоб, дисплазия или отслоение сетчатки, сенсорный нистагм, пробковая потерю зрения и гипоплазия зрительного нерва;</a:t>
            </a:r>
            <a:br>
              <a:rPr lang="ru-RU" sz="5600" dirty="0" smtClean="0"/>
            </a:br>
            <a:r>
              <a:rPr lang="ru-RU" sz="5600" dirty="0" smtClean="0"/>
              <a:t> - </a:t>
            </a:r>
            <a:r>
              <a:rPr lang="ru-RU" sz="5600" b="1" i="1" dirty="0" err="1" smtClean="0"/>
              <a:t>менингомиелоцеле</a:t>
            </a:r>
            <a:r>
              <a:rPr lang="ru-RU" sz="5600" dirty="0" smtClean="0"/>
              <a:t> (спинномозговой дефект)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b="1" i="1" dirty="0" smtClean="0"/>
              <a:t>Костно-мышечные и кожные</a:t>
            </a:r>
            <a:r>
              <a:rPr lang="ru-RU" sz="5600" i="1" dirty="0" smtClean="0"/>
              <a:t>: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-</a:t>
            </a:r>
            <a:r>
              <a:rPr lang="ru-RU" sz="5600" b="1" i="1" dirty="0" smtClean="0"/>
              <a:t> полидактилия</a:t>
            </a:r>
            <a:r>
              <a:rPr lang="ru-RU" sz="5600" dirty="0" smtClean="0"/>
              <a:t> («лишние пальцы»)</a:t>
            </a:r>
            <a:br>
              <a:rPr lang="ru-RU" sz="5600" dirty="0" smtClean="0"/>
            </a:br>
            <a:r>
              <a:rPr lang="ru-RU" sz="5600" dirty="0" smtClean="0"/>
              <a:t>- низко посаженные и деформированные ушные раковины;</a:t>
            </a:r>
            <a:br>
              <a:rPr lang="ru-RU" sz="5600" dirty="0" smtClean="0"/>
            </a:br>
            <a:r>
              <a:rPr lang="ru-RU" sz="5600" dirty="0" smtClean="0"/>
              <a:t>- выступающая пятка;</a:t>
            </a:r>
            <a:br>
              <a:rPr lang="ru-RU" sz="5600" dirty="0" smtClean="0"/>
            </a:br>
            <a:r>
              <a:rPr lang="ru-RU" sz="5600" dirty="0" smtClean="0"/>
              <a:t>- деформация ноги, стопа выглядит как </a:t>
            </a:r>
            <a:r>
              <a:rPr lang="ru-RU" sz="5600" dirty="0" err="1" smtClean="0"/>
              <a:t>качеля</a:t>
            </a:r>
            <a:r>
              <a:rPr lang="ru-RU" sz="5600" dirty="0" smtClean="0"/>
              <a:t>;</a:t>
            </a:r>
            <a:br>
              <a:rPr lang="ru-RU" sz="5600" dirty="0" smtClean="0"/>
            </a:br>
            <a:r>
              <a:rPr lang="ru-RU" sz="5600" dirty="0" smtClean="0"/>
              <a:t>-</a:t>
            </a:r>
            <a:r>
              <a:rPr lang="ru-RU" sz="5600" b="1" i="1" dirty="0" smtClean="0"/>
              <a:t> </a:t>
            </a:r>
            <a:r>
              <a:rPr lang="ru-RU" sz="5600" b="1" i="1" dirty="0" err="1" smtClean="0"/>
              <a:t>омфалоцеле</a:t>
            </a:r>
            <a:r>
              <a:rPr lang="ru-RU" sz="5600" dirty="0" smtClean="0"/>
              <a:t> (брюшной дефект, пупочная грыжа);</a:t>
            </a:r>
            <a:br>
              <a:rPr lang="ru-RU" sz="5600" dirty="0" smtClean="0"/>
            </a:br>
            <a:r>
              <a:rPr lang="ru-RU" sz="5600" dirty="0" smtClean="0"/>
              <a:t>- аномальный вид кисти;</a:t>
            </a:r>
            <a:br>
              <a:rPr lang="ru-RU" sz="5600" dirty="0" smtClean="0"/>
            </a:br>
            <a:r>
              <a:rPr lang="ru-RU" sz="5600" dirty="0" smtClean="0"/>
              <a:t>- перекрытие пальцами большого пальца;</a:t>
            </a:r>
            <a:br>
              <a:rPr lang="ru-RU" sz="5600" dirty="0" smtClean="0"/>
            </a:br>
            <a:r>
              <a:rPr lang="ru-RU" sz="5600" dirty="0" smtClean="0"/>
              <a:t>- врожденное отсутствие кожи (отсутствуют участки кожи / волос);</a:t>
            </a:r>
            <a:br>
              <a:rPr lang="ru-RU" sz="5600" dirty="0" smtClean="0"/>
            </a:br>
            <a:r>
              <a:rPr lang="ru-RU" sz="5600" dirty="0" smtClean="0"/>
              <a:t>-</a:t>
            </a:r>
            <a:r>
              <a:rPr lang="ru-RU" sz="5600" b="1" i="1" dirty="0" smtClean="0"/>
              <a:t> волчья пасть, заячья губа</a:t>
            </a:r>
            <a:r>
              <a:rPr lang="ru-RU" sz="5600" dirty="0" smtClean="0"/>
              <a:t> (расщепление неба).</a:t>
            </a:r>
            <a:br>
              <a:rPr lang="ru-RU" sz="5600" dirty="0" smtClean="0"/>
            </a:br>
            <a:r>
              <a:rPr lang="ru-RU" sz="5600" b="1" dirty="0" smtClean="0"/>
              <a:t/>
            </a:r>
            <a:br>
              <a:rPr lang="ru-RU" sz="5600" b="1" dirty="0" smtClean="0"/>
            </a:br>
            <a:r>
              <a:rPr lang="ru-RU" sz="5600" b="1" i="1" dirty="0" err="1" smtClean="0"/>
              <a:t>Урогенитальные</a:t>
            </a:r>
            <a:r>
              <a:rPr lang="ru-RU" sz="5600" b="1" i="1" dirty="0" smtClean="0"/>
              <a:t>: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- аномальные гениталии;</a:t>
            </a:r>
            <a:br>
              <a:rPr lang="ru-RU" sz="5600" dirty="0" smtClean="0"/>
            </a:br>
            <a:r>
              <a:rPr lang="ru-RU" sz="5600" dirty="0" smtClean="0"/>
              <a:t>- дефекты почек.</a:t>
            </a:r>
            <a:br>
              <a:rPr lang="ru-RU" sz="5600" dirty="0" smtClean="0"/>
            </a:br>
            <a:r>
              <a:rPr lang="ru-RU" sz="5600" b="1" dirty="0" smtClean="0"/>
              <a:t/>
            </a:r>
            <a:br>
              <a:rPr lang="ru-RU" sz="5600" b="1" dirty="0" smtClean="0"/>
            </a:br>
            <a:r>
              <a:rPr lang="ru-RU" sz="5600" b="1" i="1" dirty="0" smtClean="0"/>
              <a:t>Другие: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- пороки сердца (дефект межжелудочковой перегородки);</a:t>
            </a:r>
            <a:br>
              <a:rPr lang="ru-RU" sz="5600" dirty="0" smtClean="0"/>
            </a:br>
            <a:r>
              <a:rPr lang="ru-RU" sz="5600" dirty="0" smtClean="0"/>
              <a:t>- одна пуповинная артерия.</a:t>
            </a:r>
            <a:br>
              <a:rPr lang="ru-RU" sz="5600" dirty="0" smtClean="0"/>
            </a:br>
            <a:r>
              <a:rPr lang="ru-RU" sz="5600" b="1" dirty="0" smtClean="0"/>
              <a:t/>
            </a:r>
            <a:br>
              <a:rPr lang="ru-RU" sz="5600" b="1" dirty="0" smtClean="0"/>
            </a:br>
            <a:endParaRPr lang="ru-RU" sz="5600" dirty="0"/>
          </a:p>
        </p:txBody>
      </p:sp>
      <p:pic>
        <p:nvPicPr>
          <p:cNvPr id="12" name="Рисунок 11" descr="синдром Патау, лишние пальцы, микроцефалия"/>
          <p:cNvPicPr/>
          <p:nvPr/>
        </p:nvPicPr>
        <p:blipFill>
          <a:blip r:embed="rId2" cstate="print"/>
          <a:srcRect b="8772"/>
          <a:stretch>
            <a:fillRect/>
          </a:stretch>
        </p:blipFill>
        <p:spPr bwMode="auto">
          <a:xfrm>
            <a:off x="228600" y="5334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Синдром </a:t>
            </a:r>
            <a:r>
              <a:rPr lang="ru-RU" sz="3200" b="1" dirty="0" err="1" smtClean="0"/>
              <a:t>Эдварса</a:t>
            </a:r>
            <a:r>
              <a:rPr lang="ru-RU" sz="3200" b="1" dirty="0" smtClean="0"/>
              <a:t>(</a:t>
            </a:r>
            <a:r>
              <a:rPr lang="ru-RU" sz="3200" b="1" dirty="0" err="1" smtClean="0"/>
              <a:t>трисомия</a:t>
            </a:r>
            <a:r>
              <a:rPr lang="ru-RU" sz="3200" b="1" dirty="0" smtClean="0"/>
              <a:t> по 18 хромосоме)</a:t>
            </a:r>
            <a:endParaRPr lang="ru-RU" sz="3200" b="1" dirty="0"/>
          </a:p>
        </p:txBody>
      </p:sp>
      <p:pic>
        <p:nvPicPr>
          <p:cNvPr id="4" name="Содержимое 3" descr="peri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2848416" cy="434473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05200" y="1219200"/>
            <a:ext cx="5181600" cy="4906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Синдром Эдвардса был назван в честь доктора Джона Эдварда, который в 1960 году описал первые случаи и зафиксировал закономерность развития симптомов.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Большинство детей с данной патологией умирают еще на стадии эмбрионального развития, это происходит в 60 % случаев. Распространенность синдрома Эдвардса в среднем составляет 1:3000—1:8000 случаев. Около 80 процентов пострадавших составляют женщины.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458</Words>
  <Application>Microsoft Office PowerPoint</Application>
  <PresentationFormat>Экран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Методы исследований генетики человека.</vt:lpstr>
      <vt:lpstr>Генеалогический метод.</vt:lpstr>
      <vt:lpstr>Слайд 3</vt:lpstr>
      <vt:lpstr>Цитогенетический метод.</vt:lpstr>
      <vt:lpstr>Хромосомные заболевания.</vt:lpstr>
      <vt:lpstr>Слайд 6</vt:lpstr>
      <vt:lpstr>Синдром Патау (трисомия по 13 хромосоме)</vt:lpstr>
      <vt:lpstr>Слайд 8</vt:lpstr>
      <vt:lpstr>Синдром Эдварса(трисомия по 18 хромосоме)</vt:lpstr>
      <vt:lpstr>Слайд 10</vt:lpstr>
      <vt:lpstr> Трисомии по половым хромосомам.</vt:lpstr>
      <vt:lpstr>Слайд 12</vt:lpstr>
      <vt:lpstr>Близнецовый метод.</vt:lpstr>
      <vt:lpstr> Виды однояйцовых близнецов.</vt:lpstr>
      <vt:lpstr>Слайд 15</vt:lpstr>
      <vt:lpstr>Слайд 16</vt:lpstr>
      <vt:lpstr>Слайд 17</vt:lpstr>
      <vt:lpstr>Слайд 18</vt:lpstr>
      <vt:lpstr> Сиамские близнецы.</vt:lpstr>
      <vt:lpstr>Слайд 20</vt:lpstr>
      <vt:lpstr>Слайд 21</vt:lpstr>
      <vt:lpstr>Слайд 22</vt:lpstr>
      <vt:lpstr>Медико-генетическое консультирование.</vt:lpstr>
      <vt:lpstr>Слайд 24</vt:lpstr>
      <vt:lpstr>Пренатальная диагностика.</vt:lpstr>
      <vt:lpstr>Слайд 26</vt:lpstr>
      <vt:lpstr>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исследований генетики человека.</dc:title>
  <cp:lastModifiedBy>Саша</cp:lastModifiedBy>
  <cp:revision>20</cp:revision>
  <dcterms:modified xsi:type="dcterms:W3CDTF">2014-07-22T13:50:02Z</dcterms:modified>
</cp:coreProperties>
</file>