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59" r:id="rId6"/>
    <p:sldId id="26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132139805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332656"/>
            <a:ext cx="3842287" cy="4248472"/>
          </a:xfrm>
          <a:prstGeom prst="rect">
            <a:avLst/>
          </a:prstGeom>
        </p:spPr>
      </p:pic>
      <p:pic>
        <p:nvPicPr>
          <p:cNvPr id="7" name="Рисунок 6" descr="kukuruza_cvetnay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3501008"/>
            <a:ext cx="4572000" cy="28575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716016" y="764705"/>
            <a:ext cx="3742184" cy="2088231"/>
          </a:xfrm>
        </p:spPr>
        <p:txBody>
          <a:bodyPr>
            <a:normAutofit/>
          </a:bodyPr>
          <a:lstStyle/>
          <a:p>
            <a:r>
              <a:rPr lang="ru-RU" sz="6000" b="1" i="1" dirty="0" smtClean="0"/>
              <a:t>Селекция растений.</a:t>
            </a:r>
            <a:endParaRPr lang="ru-RU" sz="6000" b="1" i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3568" y="4869160"/>
            <a:ext cx="3600400" cy="1512168"/>
          </a:xfrm>
        </p:spPr>
        <p:txBody>
          <a:bodyPr>
            <a:normAutofit lnSpcReduction="10000"/>
          </a:bodyPr>
          <a:lstStyle/>
          <a:p>
            <a:r>
              <a:rPr lang="ru-RU" b="1" i="1" dirty="0" smtClean="0">
                <a:solidFill>
                  <a:schemeClr val="tx1"/>
                </a:solidFill>
              </a:rPr>
              <a:t>Преподаватель биологии</a:t>
            </a:r>
          </a:p>
          <a:p>
            <a:r>
              <a:rPr lang="ru-RU" b="1" i="1" dirty="0" err="1" smtClean="0">
                <a:solidFill>
                  <a:schemeClr val="tx1"/>
                </a:solidFill>
              </a:rPr>
              <a:t>Лысенкова</a:t>
            </a:r>
            <a:r>
              <a:rPr lang="ru-RU" b="1" i="1" dirty="0" smtClean="0">
                <a:solidFill>
                  <a:schemeClr val="tx1"/>
                </a:solidFill>
              </a:rPr>
              <a:t> О.В.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poliploidia-300x23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4680520" cy="3604001"/>
          </a:xfrm>
          <a:prstGeom prst="rect">
            <a:avLst/>
          </a:prstGeom>
        </p:spPr>
      </p:pic>
      <p:pic>
        <p:nvPicPr>
          <p:cNvPr id="4" name="Рисунок 3" descr="image13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3861048"/>
            <a:ext cx="3914775" cy="274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/>
              <a:t>Отдаленная </a:t>
            </a:r>
            <a:r>
              <a:rPr lang="ru-RU" sz="4000" b="1" i="1" dirty="0" smtClean="0"/>
              <a:t>гибридизация</a:t>
            </a:r>
            <a:r>
              <a:rPr lang="ru-RU" b="1" i="1" dirty="0" smtClean="0"/>
              <a:t>.</a:t>
            </a: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187220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На основе гибридизации пшеницы и пырея российским академиком Н. В. </a:t>
            </a:r>
            <a:r>
              <a:rPr lang="ru-RU" dirty="0" err="1" smtClean="0"/>
              <a:t>Цициным</a:t>
            </a:r>
            <a:r>
              <a:rPr lang="ru-RU" dirty="0" smtClean="0"/>
              <a:t> получены пшенично-пырейные гибриды, отличающиеся высокой урожайностью и устойчивостью к полеганию. </a:t>
            </a:r>
          </a:p>
        </p:txBody>
      </p:sp>
      <p:pic>
        <p:nvPicPr>
          <p:cNvPr id="5" name="Рисунок 4" descr="image0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3284984"/>
            <a:ext cx="4302720" cy="2785486"/>
          </a:xfrm>
          <a:prstGeom prst="rect">
            <a:avLst/>
          </a:prstGeom>
        </p:spPr>
      </p:pic>
      <p:pic>
        <p:nvPicPr>
          <p:cNvPr id="6" name="Рисунок 5" descr="2005_7_3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3284984"/>
            <a:ext cx="3625552" cy="27191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3168351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Г. Д. </a:t>
            </a:r>
            <a:r>
              <a:rPr lang="ru-RU" dirty="0" err="1" smtClean="0"/>
              <a:t>Карпеченко</a:t>
            </a:r>
            <a:r>
              <a:rPr lang="ru-RU" dirty="0" smtClean="0"/>
              <a:t> проводил скрещивание редьки и капусты. Число хромосом у этих растений одинаково (2л = 18). Соответственно, их гаметы несут по 9 хромосом. Гибрид капусты и редьки имеет 18 хромосом, но он бесплоден. В результате удвоения числа хромосом в бесплодном гибриде оказалось 36 хромосом. Это создало нормальные возможности для  мейоза и межвидовой гибрид стал плодовитым. По фенотипу новый растительный организм совмещал признаки редьки и капусты.</a:t>
            </a:r>
            <a:endParaRPr lang="ru-RU" dirty="0"/>
          </a:p>
        </p:txBody>
      </p:sp>
      <p:pic>
        <p:nvPicPr>
          <p:cNvPr id="5" name="Рисунок 4" descr="247400_html_m18478a7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3501008"/>
            <a:ext cx="4055209" cy="29523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Искусственный мутагенез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Искусственный мутагенез</a:t>
            </a:r>
            <a:r>
              <a:rPr lang="ru-RU" dirty="0" smtClean="0"/>
              <a:t> — это получение наследственной изменчивости у растений путем воздействия на них сильными факторами.</a:t>
            </a:r>
          </a:p>
          <a:p>
            <a:r>
              <a:rPr lang="ru-RU" dirty="0" smtClean="0"/>
              <a:t>Наследственная изменчивость может быть получена:</a:t>
            </a:r>
          </a:p>
          <a:p>
            <a:pPr fontAlgn="base"/>
            <a:r>
              <a:rPr lang="ru-RU" i="1" dirty="0" smtClean="0"/>
              <a:t>методом радиационной селекции</a:t>
            </a:r>
            <a:r>
              <a:rPr lang="ru-RU" dirty="0" smtClean="0"/>
              <a:t> — при этом растения подвергаются воздействию альфа-, бета-частиц, гамма-лучей, рентгеновских лучей, потоков нейтронов и ультрафиолетовых лучей;</a:t>
            </a:r>
          </a:p>
          <a:p>
            <a:pPr fontAlgn="base"/>
            <a:r>
              <a:rPr lang="ru-RU" i="1" dirty="0" smtClean="0"/>
              <a:t>метод химической селекции</a:t>
            </a:r>
            <a:r>
              <a:rPr lang="ru-RU" dirty="0" smtClean="0"/>
              <a:t> — мутации получаются путем воздействия на растения сильных химических веществ.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Клонирование растений.</a:t>
            </a:r>
            <a:endParaRPr lang="ru-RU" b="1" dirty="0"/>
          </a:p>
        </p:txBody>
      </p:sp>
      <p:pic>
        <p:nvPicPr>
          <p:cNvPr id="5" name="Рисунок 4" descr="0_1928_1c98934d_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1268760"/>
            <a:ext cx="4541045" cy="3024336"/>
          </a:xfrm>
          <a:prstGeom prst="rect">
            <a:avLst/>
          </a:prstGeom>
        </p:spPr>
      </p:pic>
      <p:pic>
        <p:nvPicPr>
          <p:cNvPr id="7" name="Рисунок 6" descr="0_1b3b_4635d150_-1-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3645024"/>
            <a:ext cx="4399136" cy="2929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/>
              <a:t>Селекция -</a:t>
            </a:r>
            <a:r>
              <a:rPr lang="ru-RU" dirty="0" smtClean="0"/>
              <a:t>наука о создании новых и улучшении существующих пород домашних животных и сортов культурных растении. </a:t>
            </a:r>
            <a:br>
              <a:rPr lang="ru-RU" dirty="0" smtClean="0"/>
            </a:br>
            <a:r>
              <a:rPr lang="ru-RU" b="1" dirty="0" smtClean="0"/>
              <a:t>Селекция -</a:t>
            </a:r>
            <a:r>
              <a:rPr lang="ru-RU" dirty="0" smtClean="0"/>
              <a:t> процесс изменения живых организмов, осуществляемый человеком для своих потребностей.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/>
              <a:t>Теоретическая база селекции</a:t>
            </a:r>
            <a:r>
              <a:rPr lang="ru-RU" sz="3200" dirty="0" smtClean="0"/>
              <a:t> –генетика. Итогом селекционного процесса являются:</a:t>
            </a:r>
            <a:br>
              <a:rPr lang="ru-RU" sz="3200" dirty="0" smtClean="0"/>
            </a:br>
            <a:r>
              <a:rPr lang="ru-RU" sz="3200" dirty="0" smtClean="0"/>
              <a:t>-сорт растений</a:t>
            </a:r>
            <a:br>
              <a:rPr lang="ru-RU" sz="3200" dirty="0" smtClean="0"/>
            </a:br>
            <a:r>
              <a:rPr lang="ru-RU" sz="3200" dirty="0" smtClean="0"/>
              <a:t>-порода животных</a:t>
            </a:r>
            <a:br>
              <a:rPr lang="ru-RU" sz="3200" dirty="0" smtClean="0"/>
            </a:br>
            <a:r>
              <a:rPr lang="ru-RU" sz="3200" dirty="0" smtClean="0"/>
              <a:t>-штамм микроорганизмов .</a:t>
            </a:r>
            <a:br>
              <a:rPr lang="ru-RU" sz="3200" dirty="0" smtClean="0"/>
            </a:br>
            <a:r>
              <a:rPr lang="ru-RU" sz="3200" dirty="0" smtClean="0"/>
              <a:t>Это совокупность организмов, созданных человеком в процессе селекции и имеющих определенные наследственные свойства. Все организмы, составляющие эту совокупность, имеют сходные наследственно закрепленные особенности.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Методы селекции растений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Основой успеха селекционной </a:t>
            </a:r>
            <a:r>
              <a:rPr lang="ru-RU" b="1" dirty="0" smtClean="0"/>
              <a:t>работы</a:t>
            </a:r>
            <a:r>
              <a:rPr lang="ru-RU" dirty="0" smtClean="0"/>
              <a:t> в значительной степени является генетическое разнообразие исходного материала. В своей работе селекционеры стараются использовать все многообразие диких и культурных растений.</a:t>
            </a:r>
          </a:p>
          <a:p>
            <a:r>
              <a:rPr lang="ru-RU" dirty="0" smtClean="0"/>
              <a:t>На необходимость использовать в селекции растений все видовое многообразие флоры нашей планеты указывал еще академик </a:t>
            </a:r>
            <a:r>
              <a:rPr lang="ru-RU" b="1" dirty="0" smtClean="0"/>
              <a:t>Николай Иванович Вавилов, </a:t>
            </a:r>
            <a:r>
              <a:rPr lang="ru-RU" dirty="0" smtClean="0"/>
              <a:t>выдающийся генетик и селекционер.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59832" y="274638"/>
            <a:ext cx="5626968" cy="6178698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Под его руководством были организованы научные экспедиции в разные регионы Земли для сбора образцов культурных растений, их диких предков и сородичей. В ходе экспедиций было собрано более 160 тыс. образцов разных видов и сортов растений. В настоящее время эта уникальная коллекция хранится во Всесоюзном институте растениеводства</a:t>
            </a:r>
            <a:br>
              <a:rPr lang="ru-RU" sz="2400" dirty="0" smtClean="0"/>
            </a:br>
            <a:r>
              <a:rPr lang="ru-RU" sz="2400" dirty="0" smtClean="0"/>
              <a:t>Работа по созданию семенных коллекций культурных и диких растений продолжается и в наше время. Сейчас коллекция, начало которой положил Н. И. Вавилов, включает более 320 тыс. образцов.</a:t>
            </a:r>
            <a:endParaRPr lang="ru-RU" sz="2400" dirty="0"/>
          </a:p>
        </p:txBody>
      </p:sp>
      <p:pic>
        <p:nvPicPr>
          <p:cNvPr id="1026" name="Picture 2" descr="C:\Users\Саша\Downloads\10-11_74_2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2855898" cy="4104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0005-005-TSentry-proiskhozhdenija-kulturnykh-rastenij.jpg"/>
          <p:cNvPicPr>
            <a:picLocks noChangeAspect="1"/>
          </p:cNvPicPr>
          <p:nvPr/>
        </p:nvPicPr>
        <p:blipFill>
          <a:blip r:embed="rId2" cstate="print"/>
          <a:srcRect t="9051" r="48026"/>
          <a:stretch>
            <a:fillRect/>
          </a:stretch>
        </p:blipFill>
        <p:spPr>
          <a:xfrm>
            <a:off x="1115616" y="188640"/>
            <a:ext cx="6768752" cy="6669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/>
              <a:t>В процессе скрещивания различных сортов растений получают более жизнеспособное и продуктивное потомство. </a:t>
            </a:r>
            <a:br>
              <a:rPr lang="ru-RU" sz="2400" dirty="0" smtClean="0"/>
            </a:br>
            <a:r>
              <a:rPr lang="ru-RU" sz="4000" b="1" dirty="0" smtClean="0"/>
              <a:t>Гетерозис–</a:t>
            </a:r>
            <a:r>
              <a:rPr lang="ru-RU" sz="2400" dirty="0" smtClean="0"/>
              <a:t> это увеличение темпов роста, размеров, оптимальное использование пищи, повышение жизнеспособности и продуктивности гибридов первого поколения по сравнению с родительскими организмами. Другое название этого явления – гибридная мощность.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Типичный пример гетерозиса среди растений – гибриды кукурузы, получаемые при скрещивании двух генетически отличных линий. В 1908 году гетерозис у кукурузы впервые изучил </a:t>
            </a:r>
            <a:r>
              <a:rPr lang="ru-RU" sz="2400" dirty="0" err="1" smtClean="0"/>
              <a:t>Г.Шулл</a:t>
            </a:r>
            <a:r>
              <a:rPr lang="ru-RU" sz="2400" dirty="0" smtClean="0"/>
              <a:t>. 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0005-005-Effekt-geterozisa.jpg"/>
          <p:cNvPicPr>
            <a:picLocks noChangeAspect="1"/>
          </p:cNvPicPr>
          <p:nvPr/>
        </p:nvPicPr>
        <p:blipFill>
          <a:blip r:embed="rId2" cstate="print"/>
          <a:srcRect l="5901" t="30050" r="3538" b="8001"/>
          <a:stretch>
            <a:fillRect/>
          </a:stretch>
        </p:blipFill>
        <p:spPr>
          <a:xfrm>
            <a:off x="611560" y="0"/>
            <a:ext cx="5472608" cy="2807686"/>
          </a:xfrm>
          <a:prstGeom prst="rect">
            <a:avLst/>
          </a:prstGeom>
        </p:spPr>
      </p:pic>
      <p:pic>
        <p:nvPicPr>
          <p:cNvPr id="4" name="Рисунок 3" descr="geterosi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2852936"/>
            <a:ext cx="4728922" cy="38461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>
            <a:normAutofit/>
          </a:bodyPr>
          <a:lstStyle/>
          <a:p>
            <a:pPr algn="l"/>
            <a:r>
              <a:rPr lang="ru-RU" sz="4000" b="1" dirty="0" smtClean="0"/>
              <a:t>Полиплоидия.</a:t>
            </a:r>
            <a:br>
              <a:rPr lang="ru-RU" sz="4000" b="1" dirty="0" smtClean="0"/>
            </a:br>
            <a:r>
              <a:rPr lang="ru-RU" sz="2400" dirty="0" smtClean="0"/>
              <a:t> При создании новых сортов растений селекционеры широко используют метод </a:t>
            </a:r>
            <a:r>
              <a:rPr lang="ru-RU" sz="2400" i="1" dirty="0" smtClean="0"/>
              <a:t> полиплоидии,</a:t>
            </a:r>
            <a:r>
              <a:rPr lang="ru-RU" sz="2400" dirty="0" smtClean="0"/>
              <a:t> который приводит к увеличению размеров клеток и всего растения вследствие умножения числа набора хромосом. </a:t>
            </a:r>
            <a:br>
              <a:rPr lang="ru-RU" sz="2400" dirty="0" smtClean="0"/>
            </a:br>
            <a:r>
              <a:rPr lang="ru-RU" sz="2400" dirty="0" smtClean="0"/>
              <a:t>Кроме того, избыток хромосом повышает их устойчивость к патогенным организмам (вирусам, грибам, бактериям) и ряду других неблагоприятных факторов, например к радиации: при повреждении одной или даже двух гомологичных хромосом аналогичные остаются неповрежденными. </a:t>
            </a:r>
            <a:br>
              <a:rPr lang="ru-RU" sz="2400" dirty="0" smtClean="0"/>
            </a:br>
            <a:r>
              <a:rPr lang="ru-RU" sz="2400" dirty="0" smtClean="0"/>
              <a:t>Полиплоидные особи жизнеспособнее диплоидных.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186</Words>
  <Application>Microsoft Office PowerPoint</Application>
  <PresentationFormat>Экран (4:3)</PresentationFormat>
  <Paragraphs>20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Селекция растений.</vt:lpstr>
      <vt:lpstr>Селекция -наука о создании новых и улучшении существующих пород домашних животных и сортов культурных растении.  Селекция - процесс изменения живых организмов, осуществляемый человеком для своих потребностей.</vt:lpstr>
      <vt:lpstr>Теоретическая база селекции –генетика. Итогом селекционного процесса являются: -сорт растений -порода животных -штамм микроорганизмов . Это совокупность организмов, созданных человеком в процессе селекции и имеющих определенные наследственные свойства. Все организмы, составляющие эту совокупность, имеют сходные наследственно закрепленные особенности.</vt:lpstr>
      <vt:lpstr>Методы селекции растений </vt:lpstr>
      <vt:lpstr>Под его руководством были организованы научные экспедиции в разные регионы Земли для сбора образцов культурных растений, их диких предков и сородичей. В ходе экспедиций было собрано более 160 тыс. образцов разных видов и сортов растений. В настоящее время эта уникальная коллекция хранится во Всесоюзном институте растениеводства Работа по созданию семенных коллекций культурных и диких растений продолжается и в наше время. Сейчас коллекция, начало которой положил Н. И. Вавилов, включает более 320 тыс. образцов.</vt:lpstr>
      <vt:lpstr>Слайд 6</vt:lpstr>
      <vt:lpstr>В процессе скрещивания различных сортов растений получают более жизнеспособное и продуктивное потомство.  Гетерозис– это увеличение темпов роста, размеров, оптимальное использование пищи, повышение жизнеспособности и продуктивности гибридов первого поколения по сравнению с родительскими организмами. Другое название этого явления – гибридная мощность.  Типичный пример гетерозиса среди растений – гибриды кукурузы, получаемые при скрещивании двух генетически отличных линий. В 1908 году гетерозис у кукурузы впервые изучил Г.Шулл. </vt:lpstr>
      <vt:lpstr>Слайд 8</vt:lpstr>
      <vt:lpstr>Полиплоидия.  При создании новых сортов растений селекционеры широко используют метод  полиплоидии, который приводит к увеличению размеров клеток и всего растения вследствие умножения числа набора хромосом.  Кроме того, избыток хромосом повышает их устойчивость к патогенным организмам (вирусам, грибам, бактериям) и ряду других неблагоприятных факторов, например к радиации: при повреждении одной или даже двух гомологичных хромосом аналогичные остаются неповрежденными.  Полиплоидные особи жизнеспособнее диплоидных.</vt:lpstr>
      <vt:lpstr>Слайд 10</vt:lpstr>
      <vt:lpstr>Отдаленная гибридизация.</vt:lpstr>
      <vt:lpstr>Слайд 12</vt:lpstr>
      <vt:lpstr>Искусственный мутагенез </vt:lpstr>
      <vt:lpstr>Клонирование растений.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Селекция -наука о создании новых и улучшении существующих пород домашних животных и сортов культурных растении.  Селекция - процесс изменения живых организмов, осуществляемый человеком для своих потребностей.</dc:title>
  <dc:creator>Оля</dc:creator>
  <cp:lastModifiedBy>Саша</cp:lastModifiedBy>
  <cp:revision>10</cp:revision>
  <dcterms:created xsi:type="dcterms:W3CDTF">2014-01-19T10:59:41Z</dcterms:created>
  <dcterms:modified xsi:type="dcterms:W3CDTF">2014-07-17T16:38:31Z</dcterms:modified>
</cp:coreProperties>
</file>