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77" r:id="rId2"/>
    <p:sldId id="257" r:id="rId3"/>
    <p:sldId id="293" r:id="rId4"/>
    <p:sldId id="282" r:id="rId5"/>
    <p:sldId id="292" r:id="rId6"/>
    <p:sldId id="289" r:id="rId7"/>
    <p:sldId id="294" r:id="rId8"/>
    <p:sldId id="295" r:id="rId9"/>
    <p:sldId id="296" r:id="rId10"/>
    <p:sldId id="297" r:id="rId11"/>
    <p:sldId id="299" r:id="rId12"/>
    <p:sldId id="300" r:id="rId13"/>
    <p:sldId id="303" r:id="rId14"/>
    <p:sldId id="304" r:id="rId15"/>
    <p:sldId id="306" r:id="rId16"/>
    <p:sldId id="307" r:id="rId17"/>
    <p:sldId id="308" r:id="rId18"/>
    <p:sldId id="285" r:id="rId19"/>
    <p:sldId id="309" r:id="rId20"/>
    <p:sldId id="310" r:id="rId21"/>
    <p:sldId id="311" r:id="rId22"/>
    <p:sldId id="313" r:id="rId23"/>
    <p:sldId id="314" r:id="rId24"/>
    <p:sldId id="286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1294AB-FCBC-467F-A315-139F6E417EBA}" type="datetimeFigureOut">
              <a:rPr lang="ru-RU" smtClean="0"/>
              <a:t>27.08.2014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7850C8-89A7-4737-844C-720F097BD1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13192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850C8-89A7-4737-844C-720F097BD1AD}" type="slidenum">
              <a:rPr lang="ru-RU" smtClean="0"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27.08.2014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27.08.2014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2583176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Применение гидропоники для улучшения качества продуктов питания растительного происхождения</a:t>
            </a:r>
            <a:endParaRPr lang="ru-RU" sz="4000" b="1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1435608" y="3357562"/>
            <a:ext cx="4350838" cy="2829878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b="1" dirty="0" smtClean="0"/>
              <a:t> </a:t>
            </a: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Выполнили: обучающиеся </a:t>
            </a:r>
          </a:p>
          <a:p>
            <a:pPr>
              <a:buNone/>
            </a:pP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      8 «А»класса  МОУ «СОШ №82»  Октябрьского района г. Саратова </a:t>
            </a:r>
            <a:r>
              <a:rPr lang="ru-RU" sz="7200" b="1" dirty="0" err="1" smtClean="0">
                <a:latin typeface="Times New Roman" pitchFamily="18" charset="0"/>
                <a:cs typeface="Times New Roman" pitchFamily="18" charset="0"/>
              </a:rPr>
              <a:t>Пудовченко</a:t>
            </a: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 Екатерина,</a:t>
            </a:r>
          </a:p>
          <a:p>
            <a:pPr>
              <a:buNone/>
            </a:pP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       Суровцева </a:t>
            </a:r>
            <a:r>
              <a:rPr lang="ru-RU" sz="7200" b="1" dirty="0" err="1" smtClean="0">
                <a:latin typeface="Times New Roman" pitchFamily="18" charset="0"/>
                <a:cs typeface="Times New Roman" pitchFamily="18" charset="0"/>
              </a:rPr>
              <a:t>Карина</a:t>
            </a: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</a:t>
            </a:r>
          </a:p>
          <a:p>
            <a:pPr>
              <a:buNone/>
            </a:pP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 Руководитель: учитель биологии высшей категории  Павлова Т.Н.</a:t>
            </a:r>
          </a:p>
          <a:p>
            <a:pPr>
              <a:buNone/>
            </a:pP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sz="7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Татьяна\Desktop\гидропоника новое\DSC_029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29323" y="2214562"/>
            <a:ext cx="2939692" cy="4429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1643050"/>
          </a:xfrm>
        </p:spPr>
        <p:txBody>
          <a:bodyPr>
            <a:normAutofit fontScale="90000"/>
          </a:bodyPr>
          <a:lstStyle/>
          <a:p>
            <a:r>
              <a:rPr lang="ru-RU" sz="4400" b="1" dirty="0" smtClean="0">
                <a:solidFill>
                  <a:srgbClr val="0070C0"/>
                </a:solidFill>
              </a:rPr>
              <a:t>Экспериментальная часть</a:t>
            </a:r>
            <a:br>
              <a:rPr lang="ru-RU" sz="4400" b="1" dirty="0" smtClean="0">
                <a:solidFill>
                  <a:srgbClr val="0070C0"/>
                </a:solidFill>
              </a:rPr>
            </a:br>
            <a:r>
              <a:rPr lang="ru-RU" sz="3200" b="1" dirty="0" smtClean="0">
                <a:solidFill>
                  <a:srgbClr val="0070C0"/>
                </a:solidFill>
              </a:rPr>
              <a:t>Выбор объектов изучения</a:t>
            </a:r>
            <a:br>
              <a:rPr lang="ru-RU" sz="3200" b="1" dirty="0" smtClean="0">
                <a:solidFill>
                  <a:srgbClr val="0070C0"/>
                </a:solidFill>
              </a:rPr>
            </a:br>
            <a:r>
              <a:rPr lang="ru-RU" sz="3200" dirty="0" smtClean="0"/>
              <a:t>«</a:t>
            </a:r>
            <a:r>
              <a:rPr lang="ru-RU" sz="3200" dirty="0" err="1" smtClean="0"/>
              <a:t>Бонсай</a:t>
            </a:r>
            <a:r>
              <a:rPr lang="ru-RU" sz="3200" dirty="0" smtClean="0"/>
              <a:t> микро </a:t>
            </a:r>
            <a:r>
              <a:rPr lang="en-US" sz="3200" dirty="0" smtClean="0"/>
              <a:t>F</a:t>
            </a:r>
            <a:r>
              <a:rPr lang="ru-RU" sz="3200" dirty="0" smtClean="0"/>
              <a:t>1                       </a:t>
            </a:r>
            <a:r>
              <a:rPr lang="ru-RU" sz="2700" dirty="0" smtClean="0"/>
              <a:t>«Красная шапочка» </a:t>
            </a:r>
            <a:br>
              <a:rPr lang="ru-RU" sz="2700" dirty="0" smtClean="0"/>
            </a:br>
            <a:endParaRPr lang="ru-RU" sz="2700" dirty="0"/>
          </a:p>
        </p:txBody>
      </p:sp>
      <p:pic>
        <p:nvPicPr>
          <p:cNvPr id="2051" name="Picture 3" descr="C:\Users\Татьяна\Desktop\Карина и Катя\Био\DSC_017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70674" y="1785938"/>
            <a:ext cx="3469952" cy="4402137"/>
          </a:xfrm>
          <a:prstGeom prst="rect">
            <a:avLst/>
          </a:prstGeom>
          <a:noFill/>
        </p:spPr>
      </p:pic>
      <p:pic>
        <p:nvPicPr>
          <p:cNvPr id="2053" name="Picture 5" descr="C:\Users\Татьяна\Desktop\Карина и Катя\Био\DSC_017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3042" y="1790383"/>
            <a:ext cx="3449658" cy="43963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868478"/>
          </a:xfrm>
        </p:spPr>
        <p:txBody>
          <a:bodyPr>
            <a:normAutofit fontScale="90000"/>
          </a:bodyPr>
          <a:lstStyle/>
          <a:p>
            <a:r>
              <a:rPr lang="ru-RU" sz="4400" b="1" dirty="0" smtClean="0">
                <a:solidFill>
                  <a:srgbClr val="0070C0"/>
                </a:solidFill>
              </a:rPr>
              <a:t>Посев семян</a:t>
            </a:r>
            <a:br>
              <a:rPr lang="ru-RU" sz="4400" b="1" dirty="0" smtClean="0">
                <a:solidFill>
                  <a:srgbClr val="0070C0"/>
                </a:solidFill>
              </a:rPr>
            </a:br>
            <a:r>
              <a:rPr lang="ru-RU" dirty="0" smtClean="0"/>
              <a:t> </a:t>
            </a:r>
            <a:r>
              <a:rPr lang="ru-RU" sz="4000" dirty="0" smtClean="0"/>
              <a:t>Вначале семена были посажены в смесь перлита с вермикулитом в пропорции 50/50.</a:t>
            </a:r>
            <a:r>
              <a:rPr lang="ru-RU" sz="4000" u="sng" dirty="0" smtClean="0"/>
              <a:t> </a:t>
            </a:r>
            <a:endParaRPr lang="ru-RU" sz="4000" dirty="0"/>
          </a:p>
        </p:txBody>
      </p:sp>
      <p:pic>
        <p:nvPicPr>
          <p:cNvPr id="7" name="Рисунок 1" descr="WP_20140120_01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16665" y="2347708"/>
            <a:ext cx="7413053" cy="4153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357166"/>
            <a:ext cx="7498080" cy="2940048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0070C0"/>
                </a:solidFill>
              </a:rPr>
              <a:t>Температурный режим  </a:t>
            </a:r>
            <a:r>
              <a:rPr lang="ru-RU" sz="2200" b="1" dirty="0" smtClean="0"/>
              <a:t>До появления росточков, ёмкости необходимо держать в тёмном, но тёплом месте, где температура 28-30°С. Сразу же, как появятся всходы,  поместить ёмкости с росточками на освещённое место, где  температура воздуха примерно 18°С. В случае если семена были посажены в зимнее время, им </a:t>
            </a:r>
            <a:br>
              <a:rPr lang="ru-RU" sz="2200" b="1" dirty="0" smtClean="0"/>
            </a:br>
            <a:r>
              <a:rPr lang="ru-RU" sz="2200" b="1" dirty="0" smtClean="0"/>
              <a:t>может не доставать света, тогда они могут слишком сильно вытянуться вверх. Дабы это предотвратить, растением необходимо </a:t>
            </a:r>
            <a:br>
              <a:rPr lang="ru-RU" sz="2200" b="1" dirty="0" smtClean="0"/>
            </a:br>
            <a:r>
              <a:rPr lang="ru-RU" sz="2200" b="1" dirty="0" smtClean="0">
                <a:solidFill>
                  <a:srgbClr val="0070C0"/>
                </a:solidFill>
              </a:rPr>
              <a:t> </a:t>
            </a:r>
            <a:br>
              <a:rPr lang="ru-RU" sz="2200" b="1" dirty="0" smtClean="0">
                <a:solidFill>
                  <a:srgbClr val="0070C0"/>
                </a:solidFill>
              </a:rPr>
            </a:br>
            <a:endParaRPr lang="ru-RU" sz="2200" b="1" dirty="0"/>
          </a:p>
        </p:txBody>
      </p:sp>
      <p:pic>
        <p:nvPicPr>
          <p:cNvPr id="3074" name="Picture 2" descr="C:\Users\Татьяна\Desktop\Карина и Катя\Био\DSC_01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7356" y="3113290"/>
            <a:ext cx="6429420" cy="3387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5857892"/>
            <a:ext cx="8229600" cy="44544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Вегетационные сосуды</a:t>
            </a:r>
            <a:br>
              <a:rPr lang="ru-RU" sz="2800" b="1" dirty="0" smtClean="0">
                <a:solidFill>
                  <a:srgbClr val="0070C0"/>
                </a:solidFill>
              </a:rPr>
            </a:br>
            <a:endParaRPr lang="ru-RU" sz="2800" dirty="0"/>
          </a:p>
        </p:txBody>
      </p:sp>
      <p:sp>
        <p:nvSpPr>
          <p:cNvPr id="10" name="Текст 9"/>
          <p:cNvSpPr>
            <a:spLocks noGrp="1"/>
          </p:cNvSpPr>
          <p:nvPr>
            <p:ph type="body" sz="half" idx="3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Крышки для сосудов</a:t>
            </a:r>
            <a:br>
              <a:rPr lang="ru-RU" sz="2800" b="1" dirty="0" smtClean="0">
                <a:solidFill>
                  <a:srgbClr val="0070C0"/>
                </a:solidFill>
              </a:rPr>
            </a:br>
            <a:endParaRPr lang="ru-RU" sz="2800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ru-RU" dirty="0" smtClean="0"/>
              <a:t>В нашем эксперименте использовались обычные стеклянные банки на 0,5 и 2 литра  Банки были защищены от света с помощью черной и белой полиэтиленовой  пленки для того чтобы предотвратить «зацветание» раствора, </a:t>
            </a:r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5102870"/>
          </a:xfrm>
        </p:spPr>
        <p:txBody>
          <a:bodyPr/>
          <a:lstStyle/>
          <a:p>
            <a:r>
              <a:rPr lang="ru-RU" dirty="0" smtClean="0"/>
              <a:t>Для закрепления растений над раствором использовались  обычные  крышки из пластмассы .В центре крышки нужно сделать отверстие диаметром 1—2 сантиметра, а сбоку еще одно диаметром 0,5 сантиметра.</a:t>
            </a:r>
          </a:p>
          <a:p>
            <a:endParaRPr lang="ru-RU" dirty="0"/>
          </a:p>
        </p:txBody>
      </p:sp>
      <p:pic>
        <p:nvPicPr>
          <p:cNvPr id="18" name="Рисунок 17" descr="C:\Users\Татьяна\Desktop\Карина и Катя\Био\WP_20140305_003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786" y="4786322"/>
            <a:ext cx="2071702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C:\Users\Татьяна\Desktop\Карина и Катя\Био\WP_20140305_002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15140" y="4714884"/>
            <a:ext cx="2000264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C:\Users\Татьяна\Desktop\Исследование\DSC_0260.JP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14700" y="4786322"/>
            <a:ext cx="2543184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900" b="1" dirty="0" smtClean="0">
                <a:solidFill>
                  <a:srgbClr val="0070C0"/>
                </a:solidFill>
              </a:rPr>
              <a:t>Аэрация раствора</a:t>
            </a:r>
            <a:r>
              <a:rPr lang="ru-RU" sz="4000" b="1" dirty="0" smtClean="0">
                <a:solidFill>
                  <a:srgbClr val="0070C0"/>
                </a:solidFill>
              </a:rPr>
              <a:t/>
            </a:r>
            <a:br>
              <a:rPr lang="ru-RU" sz="4000" b="1" dirty="0" smtClean="0">
                <a:solidFill>
                  <a:srgbClr val="0070C0"/>
                </a:solidFill>
              </a:rPr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1285852" y="1524000"/>
            <a:ext cx="3807356" cy="4663440"/>
          </a:xfrm>
        </p:spPr>
        <p:txBody>
          <a:bodyPr>
            <a:normAutofit/>
          </a:bodyPr>
          <a:lstStyle/>
          <a:p>
            <a:r>
              <a:rPr lang="ru-RU" dirty="0" smtClean="0"/>
              <a:t>Самый простой вариант – добавить в воду 3-процентную перекись водорода (раз в 4 дня по 0,5мл), из которого растение самостоятельно извлечет кислород для корней.         </a:t>
            </a:r>
          </a:p>
          <a:p>
            <a:endParaRPr lang="ru-RU" dirty="0"/>
          </a:p>
        </p:txBody>
      </p:sp>
      <p:pic>
        <p:nvPicPr>
          <p:cNvPr id="7" name="Содержимое 6" descr="http://www.flowersweb.info/images/hydroponics/hydroponics-2-1.jpg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72066" y="1071546"/>
            <a:ext cx="3857652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4929198"/>
            <a:ext cx="8229600" cy="1500198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rgbClr val="FF0000"/>
                </a:solidFill>
              </a:rPr>
              <a:t>Внимание! </a:t>
            </a:r>
            <a:r>
              <a:rPr lang="en-US" sz="1800" dirty="0" smtClean="0"/>
              <a:t> </a:t>
            </a:r>
            <a:r>
              <a:rPr lang="ru-RU" sz="1800" dirty="0" smtClean="0"/>
              <a:t>Нельзя смешивать концентрированные растворы 1 и 2 до их разведения с водой! Лучше использовать разные шприцы для растворов 1 и 2 или обязательно промывать шприц перед тем как отмерять другой раствор.</a:t>
            </a:r>
            <a:br>
              <a:rPr lang="ru-RU" sz="1800" dirty="0" smtClean="0"/>
            </a:br>
            <a:r>
              <a:rPr lang="ru-RU" sz="1800" dirty="0" smtClean="0"/>
              <a:t>Таким образом, вы получите 1 литр раствора нормальной концентрации.</a:t>
            </a:r>
            <a:endParaRPr lang="ru-RU" sz="1800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3971924" cy="64008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Подбор    питательной</a:t>
            </a:r>
            <a:endParaRPr lang="ru-RU" sz="2800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>
          <a:xfrm>
            <a:off x="4429124" y="328278"/>
            <a:ext cx="4257676" cy="64008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смеси   солей</a:t>
            </a:r>
            <a:endParaRPr lang="ru-RU" sz="2800" dirty="0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Для приготовления одного литра раствора мы взяли две составляющие (для дозировки хорошо подходит 5-мл шприц, продающийся в каждой аптеке.):</a:t>
            </a:r>
          </a:p>
          <a:p>
            <a:r>
              <a:rPr lang="ru-RU" dirty="0" smtClean="0"/>
              <a:t>1. 1,67мл комплексного удобрения "</a:t>
            </a:r>
            <a:r>
              <a:rPr lang="ru-RU" dirty="0" err="1" smtClean="0"/>
              <a:t>Кемира</a:t>
            </a:r>
            <a:r>
              <a:rPr lang="ru-RU" dirty="0" smtClean="0"/>
              <a:t> Люкс" или "</a:t>
            </a:r>
            <a:r>
              <a:rPr lang="en-US" dirty="0" err="1" smtClean="0"/>
              <a:t>Terras</a:t>
            </a:r>
            <a:r>
              <a:rPr lang="ru-RU" dirty="0" smtClean="0"/>
              <a:t> Люкс в литре воды..</a:t>
            </a:r>
          </a:p>
          <a:p>
            <a:r>
              <a:rPr lang="ru-RU" dirty="0" smtClean="0"/>
              <a:t>2.Добавьте туда 2 мл 25% раствора кальциевой селитры (для приготовления раствора разведите 25 г </a:t>
            </a:r>
            <a:r>
              <a:rPr lang="ru-RU" dirty="0" err="1" smtClean="0"/>
              <a:t>четырехводной</a:t>
            </a:r>
            <a:r>
              <a:rPr lang="ru-RU" dirty="0" smtClean="0"/>
              <a:t> кальциевой селитры в 100 мл воды</a:t>
            </a:r>
            <a:endParaRPr lang="ru-RU" dirty="0"/>
          </a:p>
        </p:txBody>
      </p:sp>
      <p:pic>
        <p:nvPicPr>
          <p:cNvPr id="10" name="Picture 2" descr="C:\Users\Татьяна\Desktop\Карина и Катя\Начало работы\WP_20140128_004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1" y="1643050"/>
            <a:ext cx="4357718" cy="25141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0070C0"/>
                </a:solidFill>
              </a:rPr>
              <a:t>pH </a:t>
            </a:r>
            <a:r>
              <a:rPr lang="ru-RU" sz="4000" b="1" dirty="0" smtClean="0">
                <a:solidFill>
                  <a:srgbClr val="0070C0"/>
                </a:solidFill>
              </a:rPr>
              <a:t>питательного раствора</a:t>
            </a:r>
            <a:br>
              <a:rPr lang="ru-RU" sz="4000" b="1" dirty="0" smtClean="0">
                <a:solidFill>
                  <a:srgbClr val="0070C0"/>
                </a:solidFill>
              </a:rPr>
            </a:br>
            <a:r>
              <a:rPr lang="ru-RU" sz="3100" dirty="0" smtClean="0"/>
              <a:t> Мы использовали электронный  </a:t>
            </a:r>
            <a:r>
              <a:rPr lang="ru-RU" sz="3100" dirty="0" err="1" smtClean="0"/>
              <a:t>рН-метр</a:t>
            </a:r>
            <a:r>
              <a:rPr lang="ru-RU" sz="3100" dirty="0" smtClean="0"/>
              <a:t>.</a:t>
            </a:r>
            <a:endParaRPr lang="ru-RU" sz="3100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8887969" y="1524000"/>
            <a:ext cx="45719" cy="466344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Татьяна\Desktop\гидропоника фото\DSC_024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06579" y="1285860"/>
            <a:ext cx="7896985" cy="5286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Уход за растениями и наблюдения</a:t>
            </a:r>
            <a:endParaRPr lang="ru-RU" sz="3600" dirty="0"/>
          </a:p>
        </p:txBody>
      </p:sp>
      <p:pic>
        <p:nvPicPr>
          <p:cNvPr id="7170" name="Picture 2" descr="C:\Users\Татьяна\Desktop\Исследование\DSC_026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7290" y="1285861"/>
            <a:ext cx="3286148" cy="1928825"/>
          </a:xfrm>
          <a:prstGeom prst="rect">
            <a:avLst/>
          </a:prstGeom>
          <a:noFill/>
        </p:spPr>
      </p:pic>
      <p:pic>
        <p:nvPicPr>
          <p:cNvPr id="7171" name="Picture 3" descr="C:\Users\Татьяна\Desktop\гидропоника новое\DSC_028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29454" y="1142984"/>
            <a:ext cx="2000264" cy="3571899"/>
          </a:xfrm>
          <a:prstGeom prst="rect">
            <a:avLst/>
          </a:prstGeom>
          <a:noFill/>
        </p:spPr>
      </p:pic>
      <p:pic>
        <p:nvPicPr>
          <p:cNvPr id="7172" name="Picture 4" descr="C:\Users\Татьяна\Desktop\гидропоника фото\DSC_023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4321967" y="1821647"/>
            <a:ext cx="3000396" cy="2071702"/>
          </a:xfrm>
          <a:prstGeom prst="rect">
            <a:avLst/>
          </a:prstGeom>
          <a:noFill/>
        </p:spPr>
      </p:pic>
      <p:pic>
        <p:nvPicPr>
          <p:cNvPr id="7173" name="Picture 5" descr="C:\Users\Татьяна\Desktop\гидропоника новое\DSC_0292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0100" y="3357562"/>
            <a:ext cx="2571768" cy="3500438"/>
          </a:xfrm>
          <a:prstGeom prst="rect">
            <a:avLst/>
          </a:prstGeom>
          <a:noFill/>
        </p:spPr>
      </p:pic>
      <p:pic>
        <p:nvPicPr>
          <p:cNvPr id="7174" name="Picture 6" descr="C:\Users\Татьяна\Desktop\Исследование\DSC_0261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3306" y="4214818"/>
            <a:ext cx="3929090" cy="26431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Выращивание петрушки в растворах с повышенным содержанием йода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447800"/>
            <a:ext cx="7933588" cy="5053034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Для второго этапа эксперимента была выбрана петрушка. Она растет быстро, дает хорошие всходы. Для ее роста  необходим минимальный световой день. К тому же ее можно употреблять в пищу в  сыром виде, добавляя в салаты, или без них. Были заложены опыты  на обычной питательной смеси № 1, с содержанием иодида калия  минимальным (на банку 0,5 л добавлялось  5 мл  5% раствора иодида калия) № 2; с добавлением 10 мл 5%-ного раствора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KI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№3 и с 15 мл  5%-ного раствора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KI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№ 4. В каждом из опытов были заложены три параллельных  опыта.</a:t>
            </a:r>
            <a:endParaRPr lang="ru-RU" sz="2400" dirty="0"/>
          </a:p>
        </p:txBody>
      </p:sp>
      <p:pic>
        <p:nvPicPr>
          <p:cNvPr id="8" name="Рисунок 7" descr="C:\Users\Татьяна\Desktop\гидропоника\Новая папка\DSC_0220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2264" y="5214950"/>
            <a:ext cx="2286016" cy="16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Петрушка выращивалась на гидропонике 30 дней. Затем были собраны зеленые побеги и подвергнуты анализу на содержание йода. Содержание йода определялось титрованием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</a:t>
            </a:r>
            <a:r>
              <a:rPr lang="kk-KZ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вором  тиосульфата натрия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7215206" y="3000372"/>
            <a:ext cx="1718482" cy="318706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9218" name="Picture 2" descr="C:\Users\Татьяна\Desktop\Исследование\DSC_026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14545" y="1780548"/>
            <a:ext cx="5450551" cy="36487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3297556"/>
          </a:xfrm>
        </p:spPr>
        <p:txBody>
          <a:bodyPr>
            <a:normAutofit fontScale="90000"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ТЕМА: Использование гидропоники для улучшения качества растительных продуктов питания </a:t>
            </a:r>
            <a:r>
              <a:rPr lang="ru-RU" sz="4400" dirty="0" smtClean="0">
                <a:solidFill>
                  <a:srgbClr val="00B050"/>
                </a:solidFill>
              </a:rPr>
              <a:t/>
            </a:r>
            <a:br>
              <a:rPr lang="ru-RU" sz="4400" dirty="0" smtClean="0">
                <a:solidFill>
                  <a:srgbClr val="00B05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/>
            </a:r>
            <a:br>
              <a:rPr lang="ru-RU" sz="3600" dirty="0" smtClean="0">
                <a:solidFill>
                  <a:srgbClr val="FF0000"/>
                </a:solidFill>
              </a:rPr>
            </a:b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Татьяна\Desktop\гидропоника\Новая папка\WP_20140319_00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6512" y="2071678"/>
            <a:ext cx="2714644" cy="4572032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435608" y="2786058"/>
            <a:ext cx="5065218" cy="3401382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</a:rPr>
              <a:t>Цель: Исследовать возможность выращивания растений методом гидропоники с заданным содержанием полезных компонентов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b="1" dirty="0" smtClean="0">
                <a:solidFill>
                  <a:srgbClr val="0070C0"/>
                </a:solidFill>
              </a:rPr>
              <a:t>Методика определения йода в петрушке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Образцы петрушки массой 5 г (из каждого опыта) растерли в ступке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Добавили хлорную воду, раствор был зеленым, стал желтым, так как вытиснился свободный йод.</a:t>
            </a:r>
          </a:p>
          <a:p>
            <a:endParaRPr lang="ru-RU" dirty="0"/>
          </a:p>
        </p:txBody>
      </p:sp>
      <p:pic>
        <p:nvPicPr>
          <p:cNvPr id="6" name="Рисунок 5" descr="C:\Users\Татьяна\Desktop\Исследование\DSC_0269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71604" y="3929066"/>
            <a:ext cx="3071834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Татьяна\Desktop\Исследование\DSC_0275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9190" y="4357694"/>
            <a:ext cx="1552575" cy="1972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Татьяна\Desktop\Исследование\DSC_0276.JP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00892" y="4357694"/>
            <a:ext cx="1714512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Объем раствора довели до объема 50 мл, отобрали </a:t>
            </a:r>
            <a:r>
              <a:rPr lang="ru-RU" sz="3200" dirty="0" err="1" smtClean="0"/>
              <a:t>аликвоту</a:t>
            </a:r>
            <a:r>
              <a:rPr lang="ru-RU" sz="3200" dirty="0" smtClean="0"/>
              <a:t> 10 мл, оттитровали 0,1 </a:t>
            </a:r>
            <a:r>
              <a:rPr lang="ru-RU" sz="3200" dirty="0" err="1" smtClean="0"/>
              <a:t>н</a:t>
            </a:r>
            <a:r>
              <a:rPr lang="ru-RU" sz="3200" dirty="0" smtClean="0"/>
              <a:t> раствором </a:t>
            </a:r>
            <a:r>
              <a:rPr lang="en-US" sz="3200" dirty="0" smtClean="0"/>
              <a:t>Na</a:t>
            </a:r>
            <a:r>
              <a:rPr lang="ru-RU" sz="3200" baseline="-25000" dirty="0" smtClean="0"/>
              <a:t>2</a:t>
            </a:r>
            <a:r>
              <a:rPr lang="en-US" sz="3200" dirty="0" smtClean="0"/>
              <a:t>S</a:t>
            </a:r>
            <a:r>
              <a:rPr lang="ru-RU" sz="3200" baseline="-25000" dirty="0" smtClean="0"/>
              <a:t>2</a:t>
            </a:r>
            <a:r>
              <a:rPr lang="en-US" sz="3200" dirty="0" smtClean="0"/>
              <a:t>O</a:t>
            </a:r>
            <a:r>
              <a:rPr lang="ru-RU" sz="3200" baseline="-25000" dirty="0" smtClean="0"/>
              <a:t>3</a:t>
            </a:r>
            <a:r>
              <a:rPr lang="ru-RU" sz="3200" dirty="0" smtClean="0"/>
              <a:t> . </a:t>
            </a:r>
            <a:endParaRPr lang="ru-RU" sz="3200" dirty="0"/>
          </a:p>
        </p:txBody>
      </p:sp>
      <p:pic>
        <p:nvPicPr>
          <p:cNvPr id="11266" name="Picture 2" descr="C:\Users\Татьяна\Desktop\Исследование\DSC_027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02784" y="1795246"/>
            <a:ext cx="2940654" cy="4392829"/>
          </a:xfrm>
          <a:prstGeom prst="rect">
            <a:avLst/>
          </a:prstGeom>
          <a:noFill/>
        </p:spPr>
      </p:pic>
      <p:pic>
        <p:nvPicPr>
          <p:cNvPr id="11267" name="Picture 3" descr="C:\Users\Татьяна\Desktop\Исследование\DSC_027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76850" y="2631799"/>
            <a:ext cx="3657600" cy="2448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Получили следующие результаты</a:t>
            </a:r>
            <a:br>
              <a:rPr lang="ru-RU" sz="3600" b="1" dirty="0" smtClean="0">
                <a:solidFill>
                  <a:srgbClr val="0070C0"/>
                </a:solidFill>
              </a:rPr>
            </a:br>
            <a:r>
              <a:rPr lang="ru-RU" sz="3600" b="1" dirty="0" smtClean="0">
                <a:solidFill>
                  <a:srgbClr val="0070C0"/>
                </a:solidFill>
              </a:rPr>
              <a:t>содержание йода в образцах петрушки</a:t>
            </a:r>
            <a:endParaRPr lang="ru-RU" sz="36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432560" y="1643050"/>
            <a:ext cx="7406640" cy="4857784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r>
              <a:rPr lang="ru-RU" b="1" dirty="0" smtClean="0"/>
              <a:t>Вывод: </a:t>
            </a:r>
            <a:r>
              <a:rPr lang="ru-RU" dirty="0" smtClean="0"/>
              <a:t>Петрушка способна накапливать йод. Больше йода накапливалось в сосудах с большей концентрацией соединения </a:t>
            </a:r>
            <a:r>
              <a:rPr lang="en-US" dirty="0" smtClean="0"/>
              <a:t>KI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000232" y="1928802"/>
          <a:ext cx="6429420" cy="30003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1570"/>
                <a:gridCol w="1071570"/>
                <a:gridCol w="1071570"/>
                <a:gridCol w="1071570"/>
                <a:gridCol w="1071570"/>
                <a:gridCol w="1071570"/>
              </a:tblGrid>
              <a:tr h="96787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Опыт№1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Опыт №2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Опыт №3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Среднее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Содержание  в %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77509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Образец №1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77509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Образец №2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1.28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1,22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1,18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1,23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0,3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77509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Образец №3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2,25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2.18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2,15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2,17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mtClean="0">
                          <a:latin typeface="Times New Roman" pitchFamily="18" charset="0"/>
                          <a:cs typeface="Times New Roman" pitchFamily="18" charset="0"/>
                        </a:rPr>
                        <a:t>5.4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0"/>
            <a:ext cx="7498080" cy="128586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На основании проведенного исследования можно сделать следующие выводы: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00166" y="1142984"/>
            <a:ext cx="7433522" cy="5105416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2400" dirty="0" smtClean="0"/>
              <a:t>Гидропоника в условиях малоплодородных почв и  жесткого климата может стать важнейшим способом выращивания овощных и ягодных культур.</a:t>
            </a:r>
          </a:p>
          <a:p>
            <a:pPr>
              <a:lnSpc>
                <a:spcPct val="80000"/>
              </a:lnSpc>
            </a:pPr>
            <a:r>
              <a:rPr lang="ru-RU" sz="2400" dirty="0" smtClean="0"/>
              <a:t>При необходимости  можно применить этот способ и в домашних условиях, он  требует небольшой площади и невысоких дополнительных расходов.</a:t>
            </a:r>
          </a:p>
          <a:p>
            <a:pPr>
              <a:lnSpc>
                <a:spcPct val="80000"/>
              </a:lnSpc>
            </a:pPr>
            <a:r>
              <a:rPr lang="ru-RU" sz="2400" dirty="0" smtClean="0"/>
              <a:t>Гидропоника может стать одним из путей решения проблемы  йодной недостаточности, которая  существует на территории Саратовской области.</a:t>
            </a:r>
          </a:p>
          <a:p>
            <a:pPr>
              <a:lnSpc>
                <a:spcPct val="80000"/>
              </a:lnSpc>
            </a:pPr>
            <a:r>
              <a:rPr lang="ru-RU" sz="2400" dirty="0" smtClean="0"/>
              <a:t>На основе гидропоники продолжить  исследования по выращиванию растений с повышенным содержанием  других микроэлементов, необходимых нашему организму, и недостаток которого есть у нас.</a:t>
            </a:r>
          </a:p>
          <a:p>
            <a:pPr>
              <a:lnSpc>
                <a:spcPct val="80000"/>
              </a:lnSpc>
            </a:pPr>
            <a:r>
              <a:rPr lang="ru-RU" sz="2400" dirty="0" smtClean="0"/>
              <a:t>Полученные результаты исследования оформить в виде буклета и распространить среди заинтересованных лиц.</a:t>
            </a:r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Заголовок 1"/>
          <p:cNvSpPr>
            <a:spLocks noGrp="1"/>
          </p:cNvSpPr>
          <p:nvPr>
            <p:ph type="title"/>
          </p:nvPr>
        </p:nvSpPr>
        <p:spPr bwMode="auto">
          <a:xfrm>
            <a:off x="4953000" y="3505200"/>
            <a:ext cx="3962400" cy="2743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b="1" i="1" smtClean="0">
                <a:solidFill>
                  <a:srgbClr val="FF0000"/>
                </a:solidFill>
              </a:rPr>
              <a:t>Спасибо за внимание!</a:t>
            </a:r>
          </a:p>
        </p:txBody>
      </p:sp>
      <p:pic>
        <p:nvPicPr>
          <p:cNvPr id="36868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1447800"/>
            <a:ext cx="3429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Задачи: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 Изучить литературу по теме исследования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 Определить соединения, которые будут вводиться в питательный раствор для выращивания растений.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 Вырастить растения сначала на гидропонике, затем в составах с повышенным содержанием препаратов йода.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 Исследовать содержание йода в выращенных растениях и рассмотреть возможность их применения в качестве продуктов питания для профилактики </a:t>
            </a:r>
            <a:r>
              <a:rPr lang="ru-RU" dirty="0" err="1" smtClean="0"/>
              <a:t>йододефицитных</a:t>
            </a:r>
            <a:r>
              <a:rPr lang="ru-RU" dirty="0" smtClean="0"/>
              <a:t> заболеваний (ЙДЗ)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92596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Гипотеза: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1285860"/>
            <a:ext cx="7406640" cy="5286412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90000"/>
              </a:lnSpc>
            </a:pPr>
            <a:r>
              <a:rPr lang="ru-RU" sz="3200" dirty="0" smtClean="0"/>
              <a:t>В современных условиях почва во многих регионах загрязнена отходами вредных производств, и растения, выращенные на таких почвах, могут быть источниками вредных компонентов для человека и животных. К тому же, Саратовская область входит в число территорий с сильной степенью йодной недостаточности. А гидропоника позволяет применять различные питательные среды при выращивании растений. Если внести в эти смеси повышенное содержание названного элемента, то растения могут стать его источником для человека, что позволит уменьшить риск проявления заболеваний связанных с недостатком йода.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Этапы исследования: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 Изучение специальной литературы.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 Планирование эксперимента.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Подбор питательных смесей.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 Выращивание растений на этих питательных смесях.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 Анализ содержания йода в растениях.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 Описание проведенного эксперимента и формулирование выводов.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 Разработка рекомендаций по выращиванию растений на гидропонике с использованием разработанных смесей.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Методы исследования: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Анализ</a:t>
            </a:r>
          </a:p>
          <a:p>
            <a:r>
              <a:rPr lang="ru-RU" sz="3200" b="1" dirty="0" smtClean="0"/>
              <a:t>Эксперимент</a:t>
            </a:r>
          </a:p>
          <a:p>
            <a:r>
              <a:rPr lang="ru-RU" sz="3200" b="1" dirty="0" smtClean="0"/>
              <a:t>Наблюдение</a:t>
            </a:r>
          </a:p>
        </p:txBody>
      </p:sp>
      <p:pic>
        <p:nvPicPr>
          <p:cNvPr id="2050" name="Picture 2" descr="C:\Users\Татьяна\Desktop\Исследование\DSC_026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215006" y="8786850"/>
            <a:ext cx="11801476" cy="7900988"/>
          </a:xfrm>
          <a:prstGeom prst="rect">
            <a:avLst/>
          </a:prstGeom>
          <a:noFill/>
        </p:spPr>
      </p:pic>
      <p:pic>
        <p:nvPicPr>
          <p:cNvPr id="2051" name="Picture 3" descr="C:\Users\Татьяна\Desktop\Исследование\DSC_026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64723" y="3071810"/>
            <a:ext cx="5335801" cy="3571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214290"/>
            <a:ext cx="7498080" cy="2928958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>Сегодня термин «кретинизм» практически для каждого человека ассоциируется с низкорослостью, физическим уродством и умственной отсталостью. Однако далеко не все знают, что в основе этого страшного врожденного заболевания лежит крайне тяжелая степень хронической недостаточности в организме такого важного микроэлемента, как йод. </a:t>
            </a:r>
            <a:br>
              <a:rPr lang="ru-RU" sz="2700" dirty="0" smtClean="0"/>
            </a:br>
            <a:endParaRPr lang="ru-RU" sz="27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3000372"/>
            <a:ext cx="3657600" cy="31870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             </a:t>
            </a:r>
            <a:r>
              <a:rPr lang="ru-RU" sz="2000" dirty="0" smtClean="0"/>
              <a:t>Эндемический зоб</a:t>
            </a:r>
          </a:p>
          <a:p>
            <a:endParaRPr lang="ru-RU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3929066"/>
            <a:ext cx="7421557" cy="233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386906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Гидропоника - </a:t>
            </a:r>
            <a:r>
              <a:rPr lang="ru-RU" sz="3600" b="1" dirty="0" smtClean="0"/>
              <a:t>это способ                       выращивания  растений без почвы, при   котором растение получает из раствора все необходимые питательные вещества в нужных количествах и точных пропорциях</a:t>
            </a:r>
            <a:br>
              <a:rPr lang="ru-RU" sz="3600" b="1" dirty="0" smtClean="0"/>
            </a:br>
            <a:endParaRPr lang="ru-RU" sz="3600" b="1" dirty="0"/>
          </a:p>
        </p:txBody>
      </p:sp>
      <p:pic>
        <p:nvPicPr>
          <p:cNvPr id="1026" name="Picture 2" descr="C:\Users\Татьяна\Desktop\гидропоника новое\DSC_028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38692" y="3000374"/>
            <a:ext cx="2676712" cy="3643336"/>
          </a:xfrm>
          <a:prstGeom prst="rect">
            <a:avLst/>
          </a:prstGeom>
          <a:noFill/>
        </p:spPr>
      </p:pic>
      <p:pic>
        <p:nvPicPr>
          <p:cNvPr id="1027" name="Picture 3" descr="C:\Users\Татьяна\Desktop\Карина и Катя\Био\DSC_013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6120" y="3679880"/>
            <a:ext cx="4427450" cy="29638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2726052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Йодная недостаточность </a:t>
            </a:r>
            <a:r>
              <a:rPr lang="ru-RU" sz="2800" b="1" dirty="0" smtClean="0"/>
              <a:t>является самой главной, отдельно взятой причиной поддающихся профилактике нарушений и задержки психического развития. Существует три этапа мероприятий, способных предотвратить недостаточное потребление микроэлементов, в том числе и йода. 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42976" y="3071810"/>
            <a:ext cx="5929354" cy="3571900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ru-RU" dirty="0" smtClean="0"/>
              <a:t>Наличие и потребление  разнообразного рациона питания для получения всех необходимых  питательных микроэлементов из пищи.</a:t>
            </a:r>
          </a:p>
          <a:p>
            <a:pPr lvl="0"/>
            <a:r>
              <a:rPr lang="ru-RU" dirty="0" smtClean="0"/>
              <a:t>Фортификация (или обогащение) продуктов питания – пища может быть насыщена добавками, содержащими недостающие микроэлементы, в том числе йод и витамины.</a:t>
            </a:r>
          </a:p>
          <a:p>
            <a:pPr lvl="0"/>
            <a:r>
              <a:rPr lang="ru-RU" dirty="0" smtClean="0"/>
              <a:t>Периодическое назначение микроэлементов в форме таблеток или капсул.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Picture 9" descr="KjTJeDY8_imag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000875" y="4857760"/>
            <a:ext cx="1933575" cy="15001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472</TotalTime>
  <Words>1032</Words>
  <Application>Microsoft Office PowerPoint</Application>
  <PresentationFormat>Экран (4:3)</PresentationFormat>
  <Paragraphs>101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Солнцестояние</vt:lpstr>
      <vt:lpstr>Применение гидропоники для улучшения качества продуктов питания растительного происхождения</vt:lpstr>
      <vt:lpstr>ТЕМА: Использование гидропоники для улучшения качества растительных продуктов питания   </vt:lpstr>
      <vt:lpstr>Задачи:</vt:lpstr>
      <vt:lpstr>Гипотеза:</vt:lpstr>
      <vt:lpstr>Этапы исследования:</vt:lpstr>
      <vt:lpstr>Методы исследования:</vt:lpstr>
      <vt:lpstr>Сегодня термин «кретинизм» практически для каждого человека ассоциируется с низкорослостью, физическим уродством и умственной отсталостью. Однако далеко не все знают, что в основе этого страшного врожденного заболевания лежит крайне тяжелая степень хронической недостаточности в организме такого важного микроэлемента, как йод.  </vt:lpstr>
      <vt:lpstr>Гидропоника - это способ                       выращивания  растений без почвы, при   котором растение получает из раствора все необходимые питательные вещества в нужных количествах и точных пропорциях </vt:lpstr>
      <vt:lpstr>Йодная недостаточность является самой главной, отдельно взятой причиной поддающихся профилактике нарушений и задержки психического развития. Существует три этапа мероприятий, способных предотвратить недостаточное потребление микроэлементов, в том числе и йода. </vt:lpstr>
      <vt:lpstr>Экспериментальная часть Выбор объектов изучения «Бонсай микро F1                       «Красная шапочка»  </vt:lpstr>
      <vt:lpstr>Посев семян  Вначале семена были посажены в смесь перлита с вермикулитом в пропорции 50/50. </vt:lpstr>
      <vt:lpstr>Температурный режим  До появления росточков, ёмкости необходимо держать в тёмном, но тёплом месте, где температура 28-30°С. Сразу же, как появятся всходы,  поместить ёмкости с росточками на освещённое место, где  температура воздуха примерно 18°С. В случае если семена были посажены в зимнее время, им  может не доставать света, тогда они могут слишком сильно вытянуться вверх. Дабы это предотвратить, растением необходимо    </vt:lpstr>
      <vt:lpstr>Презентация PowerPoint</vt:lpstr>
      <vt:lpstr>Аэрация раствора </vt:lpstr>
      <vt:lpstr>Внимание!  Нельзя смешивать концентрированные растворы 1 и 2 до их разведения с водой! Лучше использовать разные шприцы для растворов 1 и 2 или обязательно промывать шприц перед тем как отмерять другой раствор. Таким образом, вы получите 1 литр раствора нормальной концентрации.</vt:lpstr>
      <vt:lpstr>pH питательного раствора  Мы использовали электронный  рН-метр.</vt:lpstr>
      <vt:lpstr>Уход за растениями и наблюдения</vt:lpstr>
      <vt:lpstr>Выращивание петрушки в растворах с повышенным содержанием йода</vt:lpstr>
      <vt:lpstr>Петрушка выращивалась на гидропонике 30 дней. Затем были собраны зеленые побеги и подвергнуты анализу на содержание йода. Содержание йода определялось титрованием раствором  тиосульфата натрия</vt:lpstr>
      <vt:lpstr>Методика определения йода в петрушке</vt:lpstr>
      <vt:lpstr>Объем раствора довели до объема 50 мл, отобрали аликвоту 10 мл, оттитровали 0,1 н раствором Na2S2O3 . </vt:lpstr>
      <vt:lpstr>Получили следующие результаты содержание йода в образцах петрушки</vt:lpstr>
      <vt:lpstr>На основании проведенного исследования можно сделать следующие выводы: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 «Строение клетки»</dc:title>
  <dc:creator>Татьяна</dc:creator>
  <cp:lastModifiedBy>user</cp:lastModifiedBy>
  <cp:revision>51</cp:revision>
  <dcterms:created xsi:type="dcterms:W3CDTF">2013-09-12T16:14:58Z</dcterms:created>
  <dcterms:modified xsi:type="dcterms:W3CDTF">2014-08-27T07:58:55Z</dcterms:modified>
</cp:coreProperties>
</file>