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1"/>
  </p:notesMasterIdLst>
  <p:sldIdLst>
    <p:sldId id="298" r:id="rId2"/>
    <p:sldId id="257" r:id="rId3"/>
    <p:sldId id="262" r:id="rId4"/>
    <p:sldId id="261" r:id="rId5"/>
    <p:sldId id="264" r:id="rId6"/>
    <p:sldId id="265" r:id="rId7"/>
    <p:sldId id="300" r:id="rId8"/>
    <p:sldId id="269" r:id="rId9"/>
    <p:sldId id="266" r:id="rId10"/>
    <p:sldId id="259" r:id="rId11"/>
    <p:sldId id="271" r:id="rId12"/>
    <p:sldId id="290" r:id="rId13"/>
    <p:sldId id="291" r:id="rId14"/>
    <p:sldId id="292" r:id="rId15"/>
    <p:sldId id="296" r:id="rId16"/>
    <p:sldId id="286" r:id="rId17"/>
    <p:sldId id="275" r:id="rId18"/>
    <p:sldId id="297" r:id="rId19"/>
    <p:sldId id="29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BB0EB65-B49F-4735-AE81-78B7D1B85F19}" type="datetimeFigureOut">
              <a:rPr lang="ru-RU"/>
              <a:pPr>
                <a:defRPr/>
              </a:pPr>
              <a:t>13.08.2014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2A4976-E7EE-4FF4-A265-85E1F1516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F37007-D9D5-4F9E-92B8-819A8082E7C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Алкоголь в первую очередь влияет на половые клетки, которые впоследствии несут патологическую информацию будущему плоду. Половые клетки, несущие поврежденные алкоголем хромосомы, развиваются неправильно, и впоследствии их уже «не выправить» никакими фармакологическими средствами. Это приводит к рождению детей с различными врожден-ными физическими и психическими отклонениями. 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E76FDB-DAED-4FE2-A33B-13780B5BAF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001E0-35A3-480B-833D-9E5D1A082351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4B233-E126-4B7F-B4A2-F298D7EFB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7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04EF5-8C65-4FF8-A5BB-69DD21269520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D5655-976B-49E0-9077-107CC8574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2F61A-0F83-447E-B061-6A4E6E895AA2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27DEB-DEFE-4AB3-B356-B89284B95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26073-9554-469B-B305-D5956F811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FD90C-92A9-4D2E-BA8B-BA33EA283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22BEC-C2B4-413C-BBD4-614A23CDF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9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22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C709-171A-4199-810A-C218146BF08C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444C1-361F-498A-ABC9-04FD54EA2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EF4D5-D67D-46C9-8F57-5A51E4C7C243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016E3-13B2-43D1-A35E-330B657FA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6" name="Chevron 8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9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E1825-E345-41DD-811A-ADEEDDD127E4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9B017-F33D-4D28-B533-B8AA3C3B6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8" name="Chevron 10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11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6507-43BA-493D-AB43-B476E6C03112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2B5B-2CE4-47A9-B213-E60A6CD27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4" name="Chevron 6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7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D4FDE-0C27-4D66-A97D-55A61201167B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CC3B6-0C93-490D-8263-ECB8A3D89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3D9F-C63F-456C-8147-18EACF6373DC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3A8A7-D826-4729-B5EA-9AAA27369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/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26463-E4AC-4E57-917C-3E561D85290F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6145F-6456-4C2E-AABC-DDE76BFA0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/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45A61-E7C7-4C12-A912-4489632B309E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A264-2FB0-4305-8B84-B905D6FD7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6" cstate="email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27" name="Group 17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6353387"/>
            <a:chExt cx="9144000" cy="361763"/>
          </a:xfrm>
        </p:grpSpPr>
        <p:grpSp>
          <p:nvGrpSpPr>
            <p:cNvPr id="1033" name="Group 16"/>
            <p:cNvGrpSpPr>
              <a:grpSpLocks/>
            </p:cNvGrpSpPr>
            <p:nvPr/>
          </p:nvGrpSpPr>
          <p:grpSpPr bwMode="auto"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034" name="Group 15"/>
            <p:cNvGrpSpPr>
              <a:grpSpLocks/>
            </p:cNvGrpSpPr>
            <p:nvPr/>
          </p:nvGrpSpPr>
          <p:grpSpPr bwMode="auto"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663"/>
            <a:ext cx="1643063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C0740B-EBF2-4102-8A58-8D91BF64F17E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63" y="6570663"/>
            <a:ext cx="4214812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8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6570663"/>
            <a:ext cx="571500" cy="287337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88204A-0B7C-46F8-AD89-E4E418636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59" r:id="rId7"/>
    <p:sldLayoutId id="2147483760" r:id="rId8"/>
    <p:sldLayoutId id="2147483768" r:id="rId9"/>
    <p:sldLayoutId id="2147483769" r:id="rId10"/>
    <p:sldLayoutId id="2147483761" r:id="rId11"/>
    <p:sldLayoutId id="2147483770" r:id="rId12"/>
    <p:sldLayoutId id="2147483771" r:id="rId13"/>
    <p:sldLayoutId id="214748377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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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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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"/>
            <a:ext cx="7772400" cy="64291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Письмо в молодежную газету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714375"/>
            <a:ext cx="8643938" cy="5214938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Здравствуйте, меня зовут Денис.      У меня есть друг. Мы вместе учимся. Летом на даче он познакомился с другими ребятами, которые курят и пьют  спиртные напитки. Теперь он большую часть времени проводит с ними. Я не хочу его терять. Но мне  больно и обидно смотреть, как он катится в пропасть. Я  очень хочу ему помочь, чтобы он не превратился в алкоголика. Посоветуйте: как?»</a:t>
            </a:r>
            <a:endParaRPr lang="ru-RU" sz="4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Профилактика алкоголизма</a:t>
            </a:r>
            <a:endParaRPr lang="ru-RU" sz="6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928926" y="2714620"/>
            <a:ext cx="3286125" cy="3286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75" y="142875"/>
            <a:ext cx="8858250" cy="6643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00100" y="285728"/>
            <a:ext cx="7447036" cy="63119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Влияние алкоголя на внутренние органы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6613"/>
            <a:ext cx="4495800" cy="5832475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Char char=""/>
              <a:defRPr/>
            </a:pPr>
            <a:r>
              <a:rPr lang="ru-RU" sz="2400" b="1" dirty="0" smtClean="0"/>
              <a:t>Вредное воздействие алкоголя сказывается на всех системах человеческого организма (нервной, кровеносной, пищеварительной, репродуктивной, дыхательной).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Char char=""/>
              <a:defRPr/>
            </a:pPr>
            <a:r>
              <a:rPr lang="ru-RU" sz="2400" b="1" dirty="0" smtClean="0"/>
              <a:t>В слизистой оболочке желудка обнаруживаются кровоизлияния, у больных алкоголизмом выявляются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гастрит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язвенные болезни желудка и двенадцатиперстной кишки</a:t>
            </a:r>
            <a:r>
              <a:rPr lang="ru-RU" sz="2400" dirty="0" smtClean="0">
                <a:solidFill>
                  <a:srgbClr val="FF0000"/>
                </a:solidFill>
              </a:rPr>
              <a:t> .</a:t>
            </a:r>
            <a:r>
              <a:rPr lang="ru-RU" sz="2400" b="1" dirty="0" smtClean="0"/>
              <a:t> </a:t>
            </a:r>
            <a:endParaRPr lang="ru-RU" sz="2400" dirty="0" smtClean="0"/>
          </a:p>
        </p:txBody>
      </p:sp>
      <p:pic>
        <p:nvPicPr>
          <p:cNvPr id="27652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3438" y="1357298"/>
            <a:ext cx="4214810" cy="5309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Влияние алкоголя на </a:t>
            </a:r>
            <a:r>
              <a:rPr lang="ru-RU" sz="32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сердечно-сосудистую</a:t>
            </a:r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систему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57312"/>
            <a:ext cx="8678892" cy="4714893"/>
          </a:xfrm>
        </p:spPr>
        <p:txBody>
          <a:bodyPr rtlCol="0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Char char=""/>
              <a:defRPr/>
            </a:pPr>
            <a:r>
              <a:rPr lang="ru-RU" sz="2400" dirty="0" smtClean="0"/>
              <a:t>Алкоголь поражает сердечную мышцу, что ведет к тяжелым заболеваниям и повышенной смертности.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Char char=""/>
              <a:defRPr/>
            </a:pPr>
            <a:r>
              <a:rPr lang="ru-RU" sz="2400" dirty="0" smtClean="0"/>
              <a:t>Развивается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лкогольная </a:t>
            </a:r>
            <a:r>
              <a:rPr lang="ru-RU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кардиомиопатия</a:t>
            </a:r>
            <a:r>
              <a:rPr lang="ru-RU" sz="24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u-RU" sz="2400" dirty="0" smtClean="0"/>
              <a:t>Увеличение объема сердца обнаруживается при </a:t>
            </a:r>
            <a:r>
              <a:rPr lang="ru-RU" sz="2400" dirty="0" err="1" smtClean="0"/>
              <a:t>рентгено-логическом</a:t>
            </a:r>
            <a:r>
              <a:rPr lang="ru-RU" sz="2400" dirty="0" smtClean="0"/>
              <a:t> исследовании.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Char char=""/>
              <a:defRPr/>
            </a:pPr>
            <a:r>
              <a:rPr lang="ru-RU" sz="2400" dirty="0" smtClean="0"/>
              <a:t>Даже у здоровых людей после большой дозы алкоголя могут проявляться нарушения сердечного ритма.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Char char=""/>
              <a:defRPr/>
            </a:pPr>
            <a:r>
              <a:rPr lang="ru-RU" sz="2400" dirty="0" smtClean="0"/>
              <a:t>Злоупотребление алкоголем способствует развитию и прогрессированию 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гипертонической болезни,</a:t>
            </a:r>
            <a:r>
              <a:rPr lang="ru-RU" sz="24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ишемической болезни сердца</a:t>
            </a:r>
            <a:r>
              <a:rPr lang="ru-RU" sz="2400" dirty="0" smtClean="0"/>
              <a:t>, часто является непосредственной причиной 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инфарктов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Medium Cond" pitchFamily="34" charset="0"/>
              </a:rPr>
              <a:t>Последствия употребления алкоголя:</a:t>
            </a:r>
            <a:endParaRPr lang="ru-RU"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Franklin Gothic Medium Cond" pitchFamily="34" charset="0"/>
            </a:endParaRPr>
          </a:p>
        </p:txBody>
      </p:sp>
      <p:graphicFrame>
        <p:nvGraphicFramePr>
          <p:cNvPr id="28690" name="Group 18"/>
          <p:cNvGraphicFramePr>
            <a:graphicFrameLocks noGrp="1"/>
          </p:cNvGraphicFramePr>
          <p:nvPr>
            <p:ph sz="quarter" idx="1"/>
          </p:nvPr>
        </p:nvGraphicFramePr>
        <p:xfrm>
          <a:off x="285750" y="1527175"/>
          <a:ext cx="8643938" cy="5593080"/>
        </p:xfrm>
        <a:graphic>
          <a:graphicData uri="http://schemas.openxmlformats.org/drawingml/2006/table">
            <a:tbl>
              <a:tblPr/>
              <a:tblGrid>
                <a:gridCol w="2881313"/>
                <a:gridCol w="2881312"/>
                <a:gridCol w="2881313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ranklin Gothic Medium Cond" pitchFamily="34" charset="0"/>
                        </a:rPr>
                        <a:t>Физического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ranklin Gothic Medium Cond" pitchFamily="34" charset="0"/>
                        </a:rPr>
                        <a:t> характера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ranklin Gothic Medium Cond" pitchFamily="34" charset="0"/>
                        </a:rPr>
                        <a:t>Духовного характера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ranklin Gothic Medium Cond" pitchFamily="34" charset="0"/>
                        </a:rPr>
                        <a:t>Социального характера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7EC"/>
                    </a:solidFill>
                  </a:tcPr>
                </a:tc>
              </a:tr>
              <a:tr h="420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Заболевания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ЦНС, ССС;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органов пищеварения, лёгких, печени;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эндокринной и репродуктивной систем.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Головные боли, гипертония.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Психоз: кошмарные сновидения, депрессия,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чувство тревоги, страха.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Озноб, жажда, отсутствие аппетита, дрожание конечностей.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Преждевременное старение.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Смерть.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CB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Трудности взаимоотношений с семьёй и со сверстниками;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Духовная деградация: эгоизм, безволие, примитивное мышление, жестокость,  агрессия,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вспыльчивость, грубость;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Неспособность к проявлению человеческих качеств: любви, отзывчивости, заботливости.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CB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Проблемы в учёбе и работе (снижение памяти, интеллекта).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Асоциальное поведение;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Конфликт с законом;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Равнодушие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к общественной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жизни;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Узость интересов.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CB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3068638"/>
            <a:ext cx="3211512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1828784" cy="4873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</a:p>
        </p:txBody>
      </p:sp>
      <p:pic>
        <p:nvPicPr>
          <p:cNvPr id="31748" name="Picture 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4925" y="1000125"/>
            <a:ext cx="3822700" cy="2541588"/>
          </a:xfrm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24413" y="1071563"/>
            <a:ext cx="4238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3929063" y="2214563"/>
            <a:ext cx="857250" cy="1428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6715140" y="285728"/>
            <a:ext cx="1714512" cy="48736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en-US" sz="3600" b="1" dirty="0">
                <a:ln w="11430"/>
                <a:solidFill>
                  <a:srgbClr val="FF0000"/>
                </a:soli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Конец</a:t>
            </a:r>
          </a:p>
        </p:txBody>
      </p:sp>
      <p:sp>
        <p:nvSpPr>
          <p:cNvPr id="11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3929063" y="3714750"/>
            <a:ext cx="5072062" cy="273843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Женщины чаще пьют запоями, срок  между запоями обычно короче, чем у мужчин, и длятся они дольше. Лечению женщины поддаются труднее, чем мужчины. 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алкоголя на развитие плода</a:t>
            </a:r>
            <a:endParaRPr lang="ru-RU"/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14313" y="2071688"/>
            <a:ext cx="4095750" cy="4095750"/>
          </a:xfrm>
        </p:spPr>
      </p:pic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3571875" y="1285875"/>
            <a:ext cx="5572125" cy="58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300" b="1">
                <a:latin typeface="Times New Roman" pitchFamily="18" charset="0"/>
                <a:cs typeface="Times New Roman" pitchFamily="18" charset="0"/>
              </a:rPr>
              <a:t>Алкоголь в первую очередь влияет на половые клетки, которые впоследствии несут патологическую информацию будущему плоду. Половые клетки, несущие поврежденные алкоголем хромосомы, развиваются неправильно, и впоследствии их уже «не выправить» никакими фармакологическими средствами. Это приводит к рождению детей с различными врожденными физическими и психическими отклонениями. Исследования показывают, что 94% детей, отягощенных алкогольной наследствен-ностью, даже рожденных нормальными, впоследствии сами становятся потенциальными пьяницами или приобретают психические расстройства.</a:t>
            </a:r>
          </a:p>
          <a:p>
            <a:pPr>
              <a:lnSpc>
                <a:spcPct val="80000"/>
              </a:lnSpc>
            </a:pPr>
            <a:endParaRPr lang="ru-RU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курения на развитие плода</a:t>
            </a:r>
          </a:p>
        </p:txBody>
      </p:sp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4071938" y="1785938"/>
            <a:ext cx="4572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Calibri" pitchFamily="34" charset="0"/>
              </a:rPr>
              <a:t>Масса тела ребенка, рожденного курящей матерью, примерно на 200 грамм меньше, чем у не курящей. У детей, рожденных курящими женщинами, несколько чаще </a:t>
            </a:r>
            <a:r>
              <a:rPr lang="ru-RU" sz="2400" b="1">
                <a:latin typeface="Calibri" pitchFamily="34" charset="0"/>
              </a:rPr>
              <a:t>риск смерти в раннем возрасте</a:t>
            </a:r>
            <a:r>
              <a:rPr lang="ru-RU" sz="2400">
                <a:latin typeface="Calibri" pitchFamily="34" charset="0"/>
              </a:rPr>
              <a:t>. Это связано с ослаблением и задержкой развития плода </a:t>
            </a:r>
            <a:r>
              <a:rPr lang="ru-RU" sz="2400" b="1">
                <a:latin typeface="Calibri" pitchFamily="34" charset="0"/>
              </a:rPr>
              <a:t>из-за токсинов, входящих в состав сигарет</a:t>
            </a:r>
            <a:r>
              <a:rPr lang="ru-RU" sz="2400">
                <a:latin typeface="Calibri" pitchFamily="34" charset="0"/>
              </a:rPr>
              <a:t>.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1357313"/>
            <a:ext cx="33337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Спасибо за внимание!!!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44463"/>
            <a:ext cx="7772400" cy="14700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Профилактика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курения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2857496"/>
            <a:ext cx="29749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веществ в сигаретном дыме</a:t>
            </a:r>
            <a:endParaRPr lang="ru-RU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fontAlgn="auto">
              <a:lnSpc>
                <a:spcPct val="80000"/>
              </a:lnSpc>
              <a:spcAft>
                <a:spcPts val="0"/>
              </a:spcAft>
              <a:buFont typeface="Wingdings 2"/>
              <a:buChar char=""/>
              <a:defRPr/>
            </a:pPr>
            <a:r>
              <a:rPr lang="ru-RU" sz="2800" b="1" i="1" dirty="0" smtClean="0">
                <a:latin typeface="Arial Narrow" pitchFamily="34" charset="0"/>
              </a:rPr>
              <a:t>В дыме </a:t>
            </a:r>
            <a:r>
              <a:rPr lang="ru-RU" sz="2800" b="1" i="1" dirty="0" smtClean="0">
                <a:solidFill>
                  <a:srgbClr val="993300"/>
                </a:solidFill>
                <a:latin typeface="Arial Narrow" pitchFamily="34" charset="0"/>
              </a:rPr>
              <a:t>одной сигареты</a:t>
            </a:r>
            <a:r>
              <a:rPr lang="ru-RU" sz="2800" b="1" i="1" dirty="0" smtClean="0">
                <a:latin typeface="Arial Narrow" pitchFamily="34" charset="0"/>
              </a:rPr>
              <a:t> содержится:</a:t>
            </a:r>
          </a:p>
          <a:p>
            <a:pPr lvl="1" algn="just" fontAlgn="auto">
              <a:lnSpc>
                <a:spcPct val="80000"/>
              </a:lnSpc>
              <a:spcAft>
                <a:spcPts val="0"/>
              </a:spcAft>
              <a:buFont typeface="Wingdings 2"/>
              <a:buChar char=""/>
              <a:defRPr/>
            </a:pPr>
            <a:r>
              <a:rPr lang="ru-RU" b="1" i="1" dirty="0" smtClean="0">
                <a:latin typeface="Arial Narrow" pitchFamily="34" charset="0"/>
              </a:rPr>
              <a:t> 6 мг никотина,</a:t>
            </a:r>
          </a:p>
          <a:p>
            <a:pPr lvl="1" algn="just" fontAlgn="auto">
              <a:lnSpc>
                <a:spcPct val="80000"/>
              </a:lnSpc>
              <a:spcAft>
                <a:spcPts val="0"/>
              </a:spcAft>
              <a:buFont typeface="Wingdings 2"/>
              <a:buChar char=""/>
              <a:defRPr/>
            </a:pPr>
            <a:r>
              <a:rPr lang="ru-RU" b="1" i="1" dirty="0" smtClean="0">
                <a:latin typeface="Arial Narrow" pitchFamily="34" charset="0"/>
              </a:rPr>
              <a:t> 1,6 мг аммиака,</a:t>
            </a:r>
          </a:p>
          <a:p>
            <a:pPr lvl="1" algn="just" fontAlgn="auto">
              <a:lnSpc>
                <a:spcPct val="80000"/>
              </a:lnSpc>
              <a:spcAft>
                <a:spcPts val="0"/>
              </a:spcAft>
              <a:buFont typeface="Wingdings 2"/>
              <a:buChar char=""/>
              <a:defRPr/>
            </a:pPr>
            <a:r>
              <a:rPr lang="ru-RU" b="1" i="1" dirty="0" smtClean="0">
                <a:latin typeface="Arial Narrow" pitchFamily="34" charset="0"/>
              </a:rPr>
              <a:t> 25 мг угарного газа,</a:t>
            </a:r>
          </a:p>
          <a:p>
            <a:pPr lvl="1" algn="just" fontAlgn="auto">
              <a:lnSpc>
                <a:spcPct val="80000"/>
              </a:lnSpc>
              <a:spcAft>
                <a:spcPts val="0"/>
              </a:spcAft>
              <a:buFont typeface="Wingdings 2"/>
              <a:buChar char=""/>
              <a:defRPr/>
            </a:pPr>
            <a:r>
              <a:rPr lang="ru-RU" b="1" i="1" dirty="0" smtClean="0">
                <a:latin typeface="Arial Narrow" pitchFamily="34" charset="0"/>
              </a:rPr>
              <a:t> 0,03 мг синильной кислоты,</a:t>
            </a:r>
          </a:p>
          <a:p>
            <a:pPr lvl="1" algn="just" fontAlgn="auto">
              <a:lnSpc>
                <a:spcPct val="80000"/>
              </a:lnSpc>
              <a:spcAft>
                <a:spcPts val="0"/>
              </a:spcAft>
              <a:buFont typeface="Wingdings 2"/>
              <a:buChar char=""/>
              <a:defRPr/>
            </a:pPr>
            <a:r>
              <a:rPr lang="ru-RU" b="1" i="1" dirty="0" smtClean="0">
                <a:latin typeface="Arial Narrow" pitchFamily="34" charset="0"/>
              </a:rPr>
              <a:t> 0,5 мг пиридина, формальдегид, </a:t>
            </a:r>
          </a:p>
          <a:p>
            <a:pPr lvl="1" algn="just" fontAlgn="auto">
              <a:lnSpc>
                <a:spcPct val="80000"/>
              </a:lnSpc>
              <a:spcAft>
                <a:spcPts val="0"/>
              </a:spcAft>
              <a:buFont typeface="Wingdings 2"/>
              <a:buChar char=""/>
              <a:defRPr/>
            </a:pPr>
            <a:r>
              <a:rPr lang="ru-RU" b="1" i="1" dirty="0" err="1" smtClean="0">
                <a:latin typeface="Arial Narrow" pitchFamily="34" charset="0"/>
              </a:rPr>
              <a:t>радиактивные</a:t>
            </a:r>
            <a:r>
              <a:rPr lang="ru-RU" b="1" i="1" dirty="0" smtClean="0">
                <a:latin typeface="Arial Narrow" pitchFamily="34" charset="0"/>
              </a:rPr>
              <a:t> вещества: полоний, свинец, висмут, смолы, деготь и др. 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Wingdings 2"/>
              <a:buChar char=""/>
              <a:defRPr/>
            </a:pPr>
            <a:r>
              <a:rPr lang="ru-RU" sz="2800" b="1" i="1" dirty="0" smtClean="0">
                <a:latin typeface="Arial Narrow" pitchFamily="34" charset="0"/>
              </a:rPr>
              <a:t>Каждая сигарета отнимает </a:t>
            </a:r>
            <a:r>
              <a:rPr lang="ru-RU" sz="2800" b="1" i="1" dirty="0" smtClean="0">
                <a:solidFill>
                  <a:srgbClr val="993300"/>
                </a:solidFill>
                <a:latin typeface="Arial Narrow" pitchFamily="34" charset="0"/>
              </a:rPr>
              <a:t>от 5 до 15 минут жизни!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 2"/>
              <a:buChar char=""/>
              <a:defRPr/>
            </a:pPr>
            <a:r>
              <a:rPr lang="ru-RU" sz="2800" b="1" i="1" dirty="0" smtClean="0">
                <a:solidFill>
                  <a:srgbClr val="993300"/>
                </a:solidFill>
                <a:latin typeface="Arial Narrow" pitchFamily="34" charset="0"/>
              </a:rPr>
              <a:t>20</a:t>
            </a:r>
            <a:r>
              <a:rPr lang="ru-RU" sz="2800" b="1" i="1" dirty="0" smtClean="0">
                <a:latin typeface="Arial Narrow" pitchFamily="34" charset="0"/>
              </a:rPr>
              <a:t> ежедневно выкуриваемых сигарет сокращает жизнь на </a:t>
            </a:r>
            <a:r>
              <a:rPr lang="ru-RU" sz="2800" b="1" i="1" dirty="0" smtClean="0">
                <a:solidFill>
                  <a:srgbClr val="993300"/>
                </a:solidFill>
                <a:latin typeface="Arial Narrow" pitchFamily="34" charset="0"/>
              </a:rPr>
              <a:t>8-12 лет!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6"/>
            <a:ext cx="8443913" cy="567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in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285728"/>
            <a:ext cx="5000625" cy="627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88" y="1357306"/>
            <a:ext cx="3729032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 страдают люди, употребляющие никотин?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Фотографии легких курящего человека. Жесть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9700" y="908050"/>
            <a:ext cx="36718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40750" cy="765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 легких «помолодел»</a:t>
            </a:r>
          </a:p>
        </p:txBody>
      </p:sp>
      <p:pic>
        <p:nvPicPr>
          <p:cNvPr id="18436" name="Picture 5" descr="Фотографии легких курящего человека. Жесть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357430"/>
            <a:ext cx="22336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2555875" y="765175"/>
            <a:ext cx="27368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Cambria" pitchFamily="18" charset="0"/>
              </a:rPr>
              <a:t>Один из ранних признаков этой болезни - сухой кашель, а также незначительные боли в легких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3286116" y="3860800"/>
            <a:ext cx="585788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Основные симптомы: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  <a:cs typeface="+mn-cs"/>
              </a:rPr>
              <a:t>быстрая утомляемость;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  <a:cs typeface="+mn-cs"/>
              </a:rPr>
              <a:t>нарастающая слабость;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  <a:cs typeface="+mn-cs"/>
              </a:rPr>
              <a:t>снижение работоспособности</a:t>
            </a:r>
            <a:r>
              <a:rPr lang="ru-RU" sz="2000" b="1" dirty="0">
                <a:solidFill>
                  <a:srgbClr val="FF0066"/>
                </a:solidFill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643937" cy="5911850"/>
          </a:xfrm>
        </p:spPr>
        <p:txBody>
          <a:bodyPr rtlCol="0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Долевое распределение причин, вызывающих рак человека  выглядит следующим образом: курение – 30 %, химические вещества пищи – 35 %, неблагоприятные условия работы – 5 %, спиртные напитки – 3 %, излучения – 3 %, загрязнение воздуха и воды – 2 %, другие причины – 5 %, причины, не связанные с влиянием окружающей среды, - 17 %.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Ежегодно в мире регистрируется 5,9 млн. новых  случаев заболевания раком и умирает 3,4 млн. больных.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Рассчитайте, сколько человек в мире в год умирает от рака, вызванного курением?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Кожа, зубы, дыхание</a:t>
            </a: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357188" y="1357313"/>
            <a:ext cx="45720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Calibri" pitchFamily="34" charset="0"/>
              </a:rPr>
              <a:t>Дым сигарет имеет отвратительный запах, который прочно въедается в одежду, пропитывает кожу и дыхание. У вас есть все шансы приобрести </a:t>
            </a:r>
            <a:r>
              <a:rPr lang="ru-RU" sz="2400" b="1">
                <a:latin typeface="Calibri" pitchFamily="34" charset="0"/>
              </a:rPr>
              <a:t>желто-серые зубы</a:t>
            </a:r>
            <a:r>
              <a:rPr lang="ru-RU" sz="2400">
                <a:latin typeface="Calibri" pitchFamily="34" charset="0"/>
              </a:rPr>
              <a:t>, </a:t>
            </a:r>
            <a:r>
              <a:rPr lang="ru-RU" sz="2400" b="1">
                <a:latin typeface="Calibri" pitchFamily="34" charset="0"/>
              </a:rPr>
              <a:t>дурной запах изо рта</a:t>
            </a:r>
            <a:r>
              <a:rPr lang="ru-RU" sz="2400">
                <a:latin typeface="Calibri" pitchFamily="34" charset="0"/>
              </a:rPr>
              <a:t>, от которого не избавят ни полоскания, ни жвачка - целовать курильщика, все равно, что вылизывать пепельницу. Кожа рук и лица, из-за никотина, приобретет желто-серый цвет. </a:t>
            </a:r>
            <a:r>
              <a:rPr lang="ru-RU" sz="2400" b="1">
                <a:latin typeface="Calibri" pitchFamily="34" charset="0"/>
              </a:rPr>
              <a:t>Кожа лица будет напоминать морщинистое печеное яблоко</a:t>
            </a:r>
            <a:r>
              <a:rPr lang="ru-RU" sz="2400">
                <a:latin typeface="Calibri" pitchFamily="34" charset="0"/>
              </a:rPr>
              <a:t>.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38" y="3643313"/>
            <a:ext cx="30718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8" y="2000250"/>
            <a:ext cx="4000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курения на здоровье женщины</a:t>
            </a: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285750" y="1857375"/>
            <a:ext cx="428625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Calibri" pitchFamily="34" charset="0"/>
              </a:rPr>
              <a:t>Курящие женщины чаще бывают </a:t>
            </a:r>
            <a:r>
              <a:rPr lang="ru-RU" sz="2000" b="1">
                <a:latin typeface="Calibri" pitchFamily="34" charset="0"/>
              </a:rPr>
              <a:t>бесплодными</a:t>
            </a:r>
            <a:r>
              <a:rPr lang="ru-RU" sz="2000">
                <a:latin typeface="Calibri" pitchFamily="34" charset="0"/>
              </a:rPr>
              <a:t>, беременность у них наступает реже, чем у некурящих. Кроме этого, у первых быстрее наступает менопауза. Это свидетельствует о том, что курение неблагоприятно влияет на функции яичников. У курящих женщин несколько повышен риск спонтанного аборта, кровотечения во время беременности. </a:t>
            </a:r>
            <a:r>
              <a:rPr lang="ru-RU" sz="2000" b="1">
                <a:latin typeface="Calibri" pitchFamily="34" charset="0"/>
              </a:rPr>
              <a:t>Курящие женщины в несколько раз быстрее стареют, чем некурящие.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88" y="1714500"/>
            <a:ext cx="331311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4000504"/>
            <a:ext cx="32448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88" y="2500313"/>
            <a:ext cx="22860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</Template>
  <TotalTime>514</TotalTime>
  <Words>807</Words>
  <Application>Microsoft Office PowerPoint</Application>
  <PresentationFormat>Экран (4:3)</PresentationFormat>
  <Paragraphs>73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Welcome</vt:lpstr>
      <vt:lpstr>Письмо в молодежную газету</vt:lpstr>
      <vt:lpstr>Профилактика курения</vt:lpstr>
      <vt:lpstr>Содержание веществ в сигаретном дыме</vt:lpstr>
      <vt:lpstr>Слайд 4</vt:lpstr>
      <vt:lpstr>Чем страдают люди, употребляющие никотин?</vt:lpstr>
      <vt:lpstr>Рак легких «помолодел»</vt:lpstr>
      <vt:lpstr>Слайд 7</vt:lpstr>
      <vt:lpstr>Кожа, зубы, дыхание</vt:lpstr>
      <vt:lpstr>Влияние курения на здоровье женщины</vt:lpstr>
      <vt:lpstr>Профилактика алкоголизма</vt:lpstr>
      <vt:lpstr>Слайд 11</vt:lpstr>
      <vt:lpstr>Слайд 12</vt:lpstr>
      <vt:lpstr>Влияние алкоголя на внутренние органы</vt:lpstr>
      <vt:lpstr>Влияние алкоголя на сердечно-сосудистую систему</vt:lpstr>
      <vt:lpstr>Последствия употребления алкоголя:</vt:lpstr>
      <vt:lpstr>Начало</vt:lpstr>
      <vt:lpstr>Влияние алкоголя на развитие плода</vt:lpstr>
      <vt:lpstr>Влияние курения на развитие плода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62</cp:revision>
  <dcterms:created xsi:type="dcterms:W3CDTF">2012-02-12T18:10:17Z</dcterms:created>
  <dcterms:modified xsi:type="dcterms:W3CDTF">2014-08-13T01:35:59Z</dcterms:modified>
</cp:coreProperties>
</file>