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3"/>
  </p:notesMasterIdLst>
  <p:sldIdLst>
    <p:sldId id="256" r:id="rId2"/>
    <p:sldId id="269" r:id="rId3"/>
    <p:sldId id="273" r:id="rId4"/>
    <p:sldId id="258" r:id="rId5"/>
    <p:sldId id="272" r:id="rId6"/>
    <p:sldId id="274" r:id="rId7"/>
    <p:sldId id="271" r:id="rId8"/>
    <p:sldId id="276" r:id="rId9"/>
    <p:sldId id="275" r:id="rId10"/>
    <p:sldId id="268" r:id="rId11"/>
    <p:sldId id="260" r:id="rId12"/>
    <p:sldId id="259" r:id="rId13"/>
    <p:sldId id="261" r:id="rId14"/>
    <p:sldId id="262" r:id="rId15"/>
    <p:sldId id="257" r:id="rId16"/>
    <p:sldId id="270" r:id="rId17"/>
    <p:sldId id="263" r:id="rId18"/>
    <p:sldId id="264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4AF29-1A9F-4EE4-9872-EB7164E7B5B6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42FA6-D724-47A6-AC72-AB920410E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5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FA6-D724-47A6-AC72-AB920410E5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5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89A-AA1D-487A-B949-F2A3DBDA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9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A1BF-1147-4F0A-AD6C-0A7C36ECC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8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098B-EADE-4F87-B530-96C8361988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3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57A0D6-A423-4E81-B80D-A012E8F0C2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6254-A955-46AB-A57C-3599A978A1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5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3F76-237A-4E6C-98E2-E747DE530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7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E34D-C8A8-4F99-A2A9-0FD198665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5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1EF2-ADF8-4FD1-94C6-6458E63DE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5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AF38-0836-4256-8EF6-2913FC07F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3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1EFC-8F94-4EEE-A50F-D6631468B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4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FC47-FE55-45AF-9D92-83F61DB6A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2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861-85D0-4BBD-8524-7620E9638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8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7A9BF-B78C-4D07-89DD-E92788F79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8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357166"/>
            <a:ext cx="7772400" cy="1736725"/>
          </a:xfrm>
        </p:spPr>
        <p:txBody>
          <a:bodyPr/>
          <a:lstStyle/>
          <a:p>
            <a:r>
              <a:rPr lang="ru-RU" dirty="0"/>
              <a:t>МЫШЦЫ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2285992"/>
            <a:ext cx="6400800" cy="1752600"/>
          </a:xfrm>
        </p:spPr>
        <p:txBody>
          <a:bodyPr/>
          <a:lstStyle/>
          <a:p>
            <a:r>
              <a:rPr lang="ru-RU" dirty="0"/>
              <a:t>МЫШЕЧНАЯ СИСТЕМА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14686"/>
            <a:ext cx="4429124" cy="26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1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Мышцы руки и кисти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Мышцы кисти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Мышцы  голени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82073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Мышцы туловища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/>
              <a:t>МЫШЕЧНАЯ СИСТЕМА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МЫШЕЧНАЯ СИСТЕМА, совокупность мышц и мышечных пучков, объединенных обычно соединительной тканью. Отсутствует у одноклеточных и губок, хорошо развита у позвоночных </a:t>
            </a:r>
          </a:p>
        </p:txBody>
      </p:sp>
      <p:sp>
        <p:nvSpPr>
          <p:cNvPr id="5137" name="Rectangle 17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5138" name="Picture 18" descr="m3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Мышцы  живота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9144000" cy="5870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МЫШЕЧНАЯ СИСТЕМА, совокупность мышц и мышечных пучков, объединенных обычно соединительной тканью. Отсутствует у одноклеточных и губок, хорошо развита у позвоночных.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В состав  мышечной  системы человека входят  около  </a:t>
            </a:r>
            <a:r>
              <a:rPr lang="ru-RU" sz="2800" dirty="0" smtClean="0"/>
              <a:t>600  </a:t>
            </a:r>
            <a:r>
              <a:rPr lang="ru-RU" sz="2800" dirty="0"/>
              <a:t>скелетных мышц,  у  взрослого  человека  они  составляют  40%  массы  тела. 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Для  мышечной  системы  характерны  следующие  функции:  двигательная, защитная, формообразующая, энергетическая.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Проверьте  свои  знания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Каким  образом  мышцы  совершают  работу?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Какая  работа  называется  динамической?  Статической?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Какая  работа  совершается  при  удержании  груза?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Как  работают  мышцы-сгибатели  и  мышцы-разгибатели?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Верно  ли  утверждение, что  вся  мышечная  деятельность  носит  рефлекторный  характер?  Обоснуйте  свой  ответ.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Почему  мышцы  устают?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От  чего  зависит  скорость  развития  утомления мышц?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114" y="332656"/>
            <a:ext cx="8568952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Мышцы- это  орган  тела,  состоящие  из  мышечной  ткани,  способной  сокращаться  под  влиянием  нервных  импульсов.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Мышца  имеет  сложное  строение.  Она  образована пучками  мышечных волокон, которые в  свою  очередь  состоят  из  ядра  мышечного  волокна,  сократительных  нитей,  покровной  мембраны  и  кровеносных  сосудов.  Снаружи мышца  покрыта  соединительно-тканной  оболочкой – фасцией.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К  костям мышцы  прикрепляются  с  помощью  сухожилий.  Сухожилия  состоят  из  плотной  волокнистой  соединительной  ткани  и  обладают  высокой  прочностью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1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84300"/>
          </a:xfrm>
        </p:spPr>
        <p:txBody>
          <a:bodyPr/>
          <a:lstStyle/>
          <a:p>
            <a:r>
              <a:rPr lang="ru-RU" sz="4000"/>
              <a:t>Работа мышц</a:t>
            </a:r>
            <a:br>
              <a:rPr lang="ru-RU" sz="4000"/>
            </a:br>
            <a:endParaRPr lang="ru-RU" sz="4000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686800" cy="5111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Мышцы, сокращаясь.   Или напрягаясь  производят работу.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Различают  динамическую  и  статическую  работу.   Движения  в  суставах  обеспечиваются  как  минимум  двумя  мышцами,  действующими  противоположно  друг  другу.  Работой  мышц  управляет  нервная  система.  Эта  работа  носит  рефлекторный  характер.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75612" cy="358775"/>
          </a:xfrm>
        </p:spPr>
        <p:txBody>
          <a:bodyPr>
            <a:normAutofit fontScale="90000"/>
          </a:bodyPr>
          <a:lstStyle/>
          <a:p>
            <a:r>
              <a:rPr lang="ru-RU" sz="2000"/>
              <a:t>Характеристика  основных групп  скелетных  мышц</a:t>
            </a:r>
          </a:p>
        </p:txBody>
      </p:sp>
      <p:graphicFrame>
        <p:nvGraphicFramePr>
          <p:cNvPr id="46165" name="Group 85"/>
          <p:cNvGraphicFramePr>
            <a:graphicFrameLocks noGrp="1"/>
          </p:cNvGraphicFramePr>
          <p:nvPr>
            <p:ph idx="1"/>
          </p:nvPr>
        </p:nvGraphicFramePr>
        <p:xfrm>
          <a:off x="0" y="692150"/>
          <a:ext cx="9144000" cy="6161215"/>
        </p:xfrm>
        <a:graphic>
          <a:graphicData uri="http://schemas.openxmlformats.org/drawingml/2006/table">
            <a:tbl>
              <a:tblPr/>
              <a:tblGrid>
                <a:gridCol w="1835150"/>
                <a:gridCol w="3743325"/>
                <a:gridCol w="3565525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группа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Основные мышцы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функции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652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Мышцы  головы: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 Жевательные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 мимические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Жевательная, височная, наружная, внутренняя, крыловидная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Круговые  мышцы  рта  и  глаз,  щечные  надчерепные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Приводят  в  движение  нижнюю  челюсть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Открывают  и  закрывают  рот,  глаза, изменяют  выражение  лица,  речевая  артикуляция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Мышцы  шеи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(поверхностные  и глубокие)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Подкожная  ггрудинно-ключичная, лестничная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Поддерживают  и  приводят  в  движение  голову,  шею,  опускают  нижнюю  челюсть,  поднимают  первое  и  второе  ребро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Мышцы  спины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Трапециевидная,  широчайшая,  ромбовидная  и  д.р.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Приводят  в  движение  лопатки ,  голову,  шею,  руки,  ребра  при  дыхании,  поддерживают  вертикальное  положение  тела.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Мышцы  груди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Большая  и  малая  грудные,  передняя  зубчатая,  наружные  и  внутренние  межреберные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Приводят  в  движение  плечевой  пояс,  ребра  при  дыхании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Мышцы  живота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Косые,  поперечная  и  прямая (брюшной  пресс),  диафрагма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Приводят  в  движение  туловище (наклонны  вперед  и  в  стороны); дыхательные  движения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Мышцы конечностей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а) верхние;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б) нижние;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Бицепс, трицепс, дельтовидная, подлопаточная, мышцы предплечья и кисти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Большая  седалищная, двуглавая мышца бедра, икроножная, трехглавая мышца голени, мышцы стопы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Приводят  в  движение  руки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Приводят  в  движение  ноги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294" y="47667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Статическая  работа  мышц – это  активная  фиксация  органов  относительно  друг  друга  и  придание  определенного  положения  телу,  при  этом  мышца  развивает  напряжение  без  изменения  длины.</a:t>
            </a:r>
          </a:p>
          <a:p>
            <a:r>
              <a:rPr lang="ru-RU" sz="2400" dirty="0"/>
              <a:t>Динамическая  работа  мышц – это  смещение  одних  органов  относительно  других  и  перемещение  тела  в  пространстве,  при  этом  мышца  изменяет  длину  и  толщину.</a:t>
            </a:r>
          </a:p>
          <a:p>
            <a:r>
              <a:rPr lang="ru-RU" sz="2400" dirty="0"/>
              <a:t>Работа  мышц  связана  с  расходованием  энергии.  Энергию для  мышечных  сокращений  предоставляет  молекула  АТФ  (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Динамическая  работа  скелетной  мышцы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851275" y="1916113"/>
            <a:ext cx="18002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возбуждение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476375" y="2565400"/>
            <a:ext cx="604837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Центральная  нервная  система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403350" y="3213100"/>
            <a:ext cx="19446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Центр</a:t>
            </a:r>
            <a:r>
              <a:rPr lang="ru-RU"/>
              <a:t>  </a:t>
            </a:r>
            <a:r>
              <a:rPr lang="ru-RU">
                <a:solidFill>
                  <a:schemeClr val="bg2"/>
                </a:solidFill>
              </a:rPr>
              <a:t>сгибания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6011863" y="3213100"/>
            <a:ext cx="2447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Центр  разгибания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611188" y="3716338"/>
            <a:ext cx="165735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возбуждение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555875" y="3716338"/>
            <a:ext cx="15113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торможение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7019925" y="3716338"/>
            <a:ext cx="1512888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торможение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4859338" y="3716338"/>
            <a:ext cx="158591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возбуждение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1258888" y="4365625"/>
            <a:ext cx="237648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Мышцы (бицепс)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5580063" y="4365625"/>
            <a:ext cx="252095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Мышцы (трицепс)</a:t>
            </a: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39750" y="5013325"/>
            <a:ext cx="15113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сокращение</a:t>
            </a: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2268538" y="5013325"/>
            <a:ext cx="17272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расслабление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076825" y="4941888"/>
            <a:ext cx="1655763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сокращение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877050" y="4941888"/>
            <a:ext cx="1655763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расслабление</a:t>
            </a:r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 flipH="1">
            <a:off x="3779838" y="2276475"/>
            <a:ext cx="5762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 flipH="1">
            <a:off x="1979613" y="285273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>
            <a:off x="1835150" y="3573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 flipH="1">
            <a:off x="1258888" y="3500438"/>
            <a:ext cx="4333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>
            <a:off x="1763713" y="40052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1187450" y="4652963"/>
            <a:ext cx="10810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95" name="Line 39"/>
          <p:cNvSpPr>
            <a:spLocks noChangeShapeType="1"/>
          </p:cNvSpPr>
          <p:nvPr/>
        </p:nvSpPr>
        <p:spPr bwMode="auto">
          <a:xfrm flipH="1">
            <a:off x="6516688" y="2852738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96" name="Line 40"/>
          <p:cNvSpPr>
            <a:spLocks noChangeShapeType="1"/>
          </p:cNvSpPr>
          <p:nvPr/>
        </p:nvSpPr>
        <p:spPr bwMode="auto">
          <a:xfrm flipH="1">
            <a:off x="5580063" y="3500438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97" name="Line 41"/>
          <p:cNvSpPr>
            <a:spLocks noChangeShapeType="1"/>
          </p:cNvSpPr>
          <p:nvPr/>
        </p:nvSpPr>
        <p:spPr bwMode="auto">
          <a:xfrm>
            <a:off x="5795963" y="40052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99" name="Line 43"/>
          <p:cNvSpPr>
            <a:spLocks noChangeShapeType="1"/>
          </p:cNvSpPr>
          <p:nvPr/>
        </p:nvSpPr>
        <p:spPr bwMode="auto">
          <a:xfrm flipH="1">
            <a:off x="5795963" y="4652963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101" name="Line 45"/>
          <p:cNvSpPr>
            <a:spLocks noChangeShapeType="1"/>
          </p:cNvSpPr>
          <p:nvPr/>
        </p:nvSpPr>
        <p:spPr bwMode="auto">
          <a:xfrm>
            <a:off x="4643438" y="2276475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102" name="Line 46"/>
          <p:cNvSpPr>
            <a:spLocks noChangeShapeType="1"/>
          </p:cNvSpPr>
          <p:nvPr/>
        </p:nvSpPr>
        <p:spPr bwMode="auto">
          <a:xfrm>
            <a:off x="2627313" y="2852738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103" name="Line 47"/>
          <p:cNvSpPr>
            <a:spLocks noChangeShapeType="1"/>
          </p:cNvSpPr>
          <p:nvPr/>
        </p:nvSpPr>
        <p:spPr bwMode="auto">
          <a:xfrm>
            <a:off x="7092950" y="2852738"/>
            <a:ext cx="287338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104" name="Line 48"/>
          <p:cNvSpPr>
            <a:spLocks noChangeShapeType="1"/>
          </p:cNvSpPr>
          <p:nvPr/>
        </p:nvSpPr>
        <p:spPr bwMode="auto">
          <a:xfrm>
            <a:off x="2700338" y="3500438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105" name="Line 49"/>
          <p:cNvSpPr>
            <a:spLocks noChangeShapeType="1"/>
          </p:cNvSpPr>
          <p:nvPr/>
        </p:nvSpPr>
        <p:spPr bwMode="auto">
          <a:xfrm>
            <a:off x="7380288" y="350043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106" name="Line 50"/>
          <p:cNvSpPr>
            <a:spLocks noChangeShapeType="1"/>
          </p:cNvSpPr>
          <p:nvPr/>
        </p:nvSpPr>
        <p:spPr bwMode="auto">
          <a:xfrm>
            <a:off x="3132138" y="40052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107" name="Line 51"/>
          <p:cNvSpPr>
            <a:spLocks noChangeShapeType="1"/>
          </p:cNvSpPr>
          <p:nvPr/>
        </p:nvSpPr>
        <p:spPr bwMode="auto">
          <a:xfrm>
            <a:off x="7740650" y="40052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108" name="Line 52"/>
          <p:cNvSpPr>
            <a:spLocks noChangeShapeType="1"/>
          </p:cNvSpPr>
          <p:nvPr/>
        </p:nvSpPr>
        <p:spPr bwMode="auto">
          <a:xfrm>
            <a:off x="2411413" y="4652963"/>
            <a:ext cx="720725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6948488" y="4652963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3851275" y="1916113"/>
            <a:ext cx="18002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возбуждение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56895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/>
              <a:t>Длительное  мышечное  напряжение  приводит  к  развитию  утомления.  Под  утомлением  понимают  временное  снижение  работоспособности  мышц,  возникающее  по  мере  их  работы.</a:t>
            </a:r>
          </a:p>
          <a:p>
            <a:pPr>
              <a:lnSpc>
                <a:spcPct val="90000"/>
              </a:lnSpc>
            </a:pPr>
            <a:r>
              <a:rPr lang="ru-RU" sz="3200" dirty="0"/>
              <a:t>Причины  утомления связаны  с  накоплением  продуктов  распада  органических  веществ  в  местах  контактов:  нейрон-нейрон, нейрон- мышца. 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046" y="26064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И.м</a:t>
            </a:r>
            <a:r>
              <a:rPr lang="ru-RU" sz="2800" dirty="0"/>
              <a:t>. Сеченов  установил, что  при  ритмической  работе  утомление  наступает позже,  так  как  в  промежутках  между  сокращениями  мышца  отдыхает,  интенсивная  работа  мышц  с  большой  нагрузкой  приводит  к  быстрой  утомляемости,  наиболее  оптимальными  для  мышц  являются  средние  нагрузки  и  ритм,  а  лучший  способ  восстановить  работоспособность мышц – активный  отдых (с  активной  деятельностью  других  мышц) 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675</Words>
  <Application>Microsoft Office PowerPoint</Application>
  <PresentationFormat>Экран (4:3)</PresentationFormat>
  <Paragraphs>87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МЫШЦЫ</vt:lpstr>
      <vt:lpstr>Презентация PowerPoint</vt:lpstr>
      <vt:lpstr>Презентация PowerPoint</vt:lpstr>
      <vt:lpstr>Работа мышц </vt:lpstr>
      <vt:lpstr>Характеристика  основных групп  скелетных  мышц</vt:lpstr>
      <vt:lpstr>Презентация PowerPoint</vt:lpstr>
      <vt:lpstr>Динамическая  работа  скелетной  мышцы</vt:lpstr>
      <vt:lpstr>Презентация PowerPoint</vt:lpstr>
      <vt:lpstr>Презентация PowerPoint</vt:lpstr>
      <vt:lpstr>Презентация PowerPoint</vt:lpstr>
      <vt:lpstr>Мышцы руки и кисти</vt:lpstr>
      <vt:lpstr>Мышцы кисти</vt:lpstr>
      <vt:lpstr>Мышцы  голени </vt:lpstr>
      <vt:lpstr>Мышцы туловища </vt:lpstr>
      <vt:lpstr>МЫШЕЧНАЯ СИСТЕМА</vt:lpstr>
      <vt:lpstr>Мышцы  живота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Проверьте  свои  знания</vt:lpstr>
    </vt:vector>
  </TitlesOfParts>
  <Company>Dnsoft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Дашулька</cp:lastModifiedBy>
  <cp:revision>25</cp:revision>
  <cp:lastPrinted>2012-11-10T18:56:35Z</cp:lastPrinted>
  <dcterms:created xsi:type="dcterms:W3CDTF">2001-12-31T22:46:20Z</dcterms:created>
  <dcterms:modified xsi:type="dcterms:W3CDTF">2012-11-10T18:57:54Z</dcterms:modified>
</cp:coreProperties>
</file>