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A48C2C-ACE0-4A16-8EFE-08899B70B977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55A3FF-108C-4D49-AA62-A64BBDE16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A48C2C-ACE0-4A16-8EFE-08899B70B977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5A3FF-108C-4D49-AA62-A64BBDE16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8A48C2C-ACE0-4A16-8EFE-08899B70B977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55A3FF-108C-4D49-AA62-A64BBDE16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A48C2C-ACE0-4A16-8EFE-08899B70B977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5A3FF-108C-4D49-AA62-A64BBDE16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A48C2C-ACE0-4A16-8EFE-08899B70B977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D55A3FF-108C-4D49-AA62-A64BBDE16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A48C2C-ACE0-4A16-8EFE-08899B70B977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5A3FF-108C-4D49-AA62-A64BBDE16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A48C2C-ACE0-4A16-8EFE-08899B70B977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5A3FF-108C-4D49-AA62-A64BBDE16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A48C2C-ACE0-4A16-8EFE-08899B70B977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5A3FF-108C-4D49-AA62-A64BBDE16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A48C2C-ACE0-4A16-8EFE-08899B70B977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5A3FF-108C-4D49-AA62-A64BBDE16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A48C2C-ACE0-4A16-8EFE-08899B70B977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5A3FF-108C-4D49-AA62-A64BBDE16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A48C2C-ACE0-4A16-8EFE-08899B70B977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5A3FF-108C-4D49-AA62-A64BBDE16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8A48C2C-ACE0-4A16-8EFE-08899B70B977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D55A3FF-108C-4D49-AA62-A64BBDE16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Анализ методической работы </a:t>
            </a:r>
            <a:br>
              <a:rPr lang="ru-RU" sz="2800" dirty="0" smtClean="0"/>
            </a:br>
            <a:r>
              <a:rPr lang="ru-RU" sz="2800" dirty="0" smtClean="0"/>
              <a:t>МБОУ </a:t>
            </a:r>
            <a:r>
              <a:rPr lang="ru-RU" sz="2800" dirty="0" err="1" smtClean="0"/>
              <a:t>Наримановского</a:t>
            </a:r>
            <a:r>
              <a:rPr lang="ru-RU" sz="2800" dirty="0" smtClean="0"/>
              <a:t> района «СОШ  № 4»</a:t>
            </a:r>
            <a:br>
              <a:rPr lang="ru-RU" sz="2800" dirty="0" smtClean="0"/>
            </a:br>
            <a:r>
              <a:rPr lang="ru-RU" sz="2800" dirty="0" smtClean="0"/>
              <a:t>за 2011-2012 учебный год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01008"/>
            <a:ext cx="511175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7"/>
          <a:ext cx="7239000" cy="367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68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Хуанова К.И.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«Приемы умножения числа 2»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8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Плотицина Т.Е.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«Автоматизация звука [р] в связанной речи».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Индивидуальное логопедическое занятие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Ашенова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Г.Д.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«Семья»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Английский язык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8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Дусалиев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Е.Х.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Автономное существование человека в природе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ОБЖ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Ргакбаева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Б.Г.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«Скорость химической реакции»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G:\вести с уроков 2011-2012\100_3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3600400" cy="2700072"/>
          </a:xfrm>
          <a:prstGeom prst="rect">
            <a:avLst/>
          </a:prstGeom>
          <a:noFill/>
        </p:spPr>
      </p:pic>
      <p:pic>
        <p:nvPicPr>
          <p:cNvPr id="1027" name="Picture 3" descr="G:\вести с уроков 2011-2012\100_3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05064"/>
            <a:ext cx="3600400" cy="27000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Участие педагогических работников в конкурсах, соревнованиях, семинарах, тренингах</a:t>
            </a:r>
            <a:br>
              <a:rPr lang="ru-RU" sz="2000" dirty="0" smtClean="0"/>
            </a:br>
            <a:r>
              <a:rPr lang="ru-RU" sz="2000" dirty="0" smtClean="0"/>
              <a:t> в 2011-2012 </a:t>
            </a:r>
            <a:r>
              <a:rPr lang="ru-RU" sz="2000" dirty="0" err="1" smtClean="0"/>
              <a:t>уч.году</a:t>
            </a:r>
            <a:r>
              <a:rPr lang="ru-RU" sz="2000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125538"/>
          <a:ext cx="7848600" cy="429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Ф.И.О.учителя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 ученика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Название конкурса Тема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Семинар и т.д.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Уровень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Абдрахманова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Н.К.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1.Проблемный семинар (участие)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«Использование ЭОР в педагогической деятельности»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  Всероссийская олимпиада ИРШО «Олимпус»- весенней сессии 6человек из 6А класса, 6 человек из 7А класса, 3 человека из 9-х классов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3. Участие  во Всероссийском математическом конкурсе «Золотой ключик».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Всероссийский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08.12.2011г.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88913"/>
          <a:ext cx="7705724" cy="429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431"/>
                <a:gridCol w="1926431"/>
                <a:gridCol w="1926431"/>
                <a:gridCol w="192643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Темиргалиева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Р.Д.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1.Конкурс «Имена Астраханской земли» (Ескалиев Азат, 10 кл.) Номинация «Рисунок»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 Творческие работы «Мой Баскунчак» (Темиргалиева Асель, 7 кл.) Номинация «Презентация»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3. Проблемный семинар (участие)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«Использование ЭОР в педагогической деятельности»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4. Участие во всероссийском проекте «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On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line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подготовка к ЕГЭ»- сертификат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Приглашение на концерт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Всероссийский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Сентябрь-ноябрь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08.12.2011г.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Февраль, 2012г.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G:\вести с уроков 2011-2012\100_3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73016"/>
            <a:ext cx="3450603" cy="2587735"/>
          </a:xfrm>
          <a:prstGeom prst="rect">
            <a:avLst/>
          </a:prstGeom>
          <a:noFill/>
        </p:spPr>
      </p:pic>
      <p:pic>
        <p:nvPicPr>
          <p:cNvPr id="1027" name="Picture 3" descr="G:\вести с уроков 2011-2012\100_3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2850456" cy="21376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7239000" cy="6034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19" y="188640"/>
          <a:ext cx="7776865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3548221"/>
                <a:gridCol w="1160374"/>
                <a:gridCol w="1124054"/>
              </a:tblGrid>
              <a:tr h="599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Нурмухамбетова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 Творческие работы «Мой Баскунчак» (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Нурмухамбетов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Азат,6Б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.) Номинация «Сказка»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 Конкурс сочинений «Грамматика повелевает даже царями» ( Халилова Аида, 11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Нурмухамбетов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Азат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6Б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 Всероссийская олимпиада ИРШО по русскому языку (6А, 6Б, 11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)- дипломы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4. Всероссийская олимпиада «Русский медвежонок» (6А, 6б, 11кл.)-дипломы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5. Предметная олимпиада по литературе- (Халилова А., 11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.- 2 место)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6. Предметная олимпиада по литературе- (Халилова А., 11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.- 7 место)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7. Конференция «Информационно-образовательная среда ОУ»-участник обсуждения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8. Участие в конкурсе лучших учителей на получение денежного поощрения за высокие достижения в педагогической деятельности, получившие общественное признание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Всероссийская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Всероссийская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Муниципальный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Региональный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Региональный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3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88640"/>
          <a:ext cx="7239000" cy="593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3230810"/>
                <a:gridCol w="1224136"/>
                <a:gridCol w="97430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Ргакбаева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Б.Г.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1)Проблемный семинар (участие)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«Использование ЭОР в педагогической деятельности»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2)Семинар «Формирование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здоровьесберегающего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поведения уч-ся при подготовке к ГИА и ЕГЭ»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3) Семинар «Применение тестовых заданий на уроках химии»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4) Педагогические технологии формирования ключевых компетенций школьников на уроках химии»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5) Участие в работе  областного тренинга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«Формирование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стрессоустойчивости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педагога в профессиональной деятельности»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Конфликтологическая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компетентность личности»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6) Размещение на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блоге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ИПО: разработки уроков, внеклассных мероприятий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7) Участие в областном конкурсе «Чистый воздух без табака»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08.12.2011г.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88640"/>
          <a:ext cx="7239000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3374826"/>
                <a:gridCol w="1080120"/>
                <a:gridCol w="974304"/>
              </a:tblGrid>
              <a:tr h="2259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Капашева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Д.Т.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1.Всероссийская олимпиада «Русский медвежонок»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(10А, 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 Предметная олимпиада по русскому языку (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Адайбекова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А.,10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- 2 место)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 Предметная олимпиада по литературе –(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Адайбекова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А., 10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.- 11 место)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Муниципальный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Региональный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ноябрь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4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Хуанова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К.И.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1.Всероссийская олимпиада «Русский медвежонок»-благодарность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 Грамота от государственного казенного учреждения АО «Центр соц. Поддержки населения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Наримановского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сектор по работе с семьей «Птицы – наши друзья»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4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Нуржанова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А.Г.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Конференция «Современные УМК по физике, химии, биологии, математике как элементы единой информационной среды»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Апрель, 2012г.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88640"/>
          <a:ext cx="7776864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3672408"/>
                <a:gridCol w="1224136"/>
                <a:gridCol w="936104"/>
              </a:tblGrid>
              <a:tr h="3880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Беккалиева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Р.Х.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 Всероссийская олимпиада ИРШО по русскому языку (6Б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 Всероссийский конкурс по информатике «КИТ»-23 участника(1м-1чел., 2м.- 2чел., 3м.- 2чел.)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(6бкл.)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 Конкурс «Мы бьем тревогу!» (Халилова Аида 11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) Номинация «Листовка»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Исенгазиев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Айсар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10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.) Номинация «Буклет»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4. Конференция «Информационно-образовательная среда ОУ»-участник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5. Семинар «Использование новых информационных технологий и электронных образовательных ресурсов в обучении математике»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6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Лукманова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К.А.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Мажитова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1)Семинар для учителей КУК «ОРКСЭ»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1)Отчет по теме самообразования на МК по теме: «Учебные игры на уроках истории»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2) Семинар для учителей истории-АИПКП- областной, май 2012г.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Май 2012г.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3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Ашенова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Г.Д.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 Областной семинар для учителей ИЯ «Использование интерактивных педагогических технологий при обучении иностранным языкам»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 Участие во всероссийской олимпиаде ИРШО –весенняя сессия- 4, 6, 8 кл.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Всероссийский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20.04.2012г.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60648"/>
          <a:ext cx="7920880" cy="626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4464496"/>
                <a:gridCol w="1386328"/>
                <a:gridCol w="84592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Айтбаева Ф.В.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1.Проблемный семинар (участие)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«Использование ЭОР в педагогической деятельности»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 Грамота призера в конкурсе творческих работ «Природа родного края глазами ребенка»(Батенов Кайрат)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3. Диплом финалиста в конкурсе творческих работ «Природа родного края глазами ребенка» (Озадова Камилла)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4. Участие в дистанционной викторине «Удивительный мир насекомых»- Благодарственное письмо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5. Участие в конкурсе рисунков «Идет-гудет зеленый шум»- диплом 3 степени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6. Участие в конкурсе рисунков «Самый смешной клоун»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7. Проблемный семинар «АРМ учителя начальных классов: назначение, методика и технологии использования в урочной и внеурочной деятельности»-сертификат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8. Курсы «Особенности реализации ФГОС начального общего образования»- удостоверение, ноябрь, 2011г.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9. Областной семинар «Развитие и обучение детей дошкольного возраста по программе « Предшкольная пора»-сертификат, август 2011г.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10. Международный дистанционный турнир первоклассников-2012-сертификат и 2 лауреата(Кочубаев И., Мурзашев М.)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Областной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Всероссийский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Всероссийский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08.12.2011г. Областной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Декабрь,2011г.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Май, 2012г.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Май, 2012г.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60648"/>
          <a:ext cx="7920880" cy="589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4464496"/>
                <a:gridCol w="1409324"/>
                <a:gridCol w="75091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Ниталиев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Р.З.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1). Конкурс педагогического мастерства «Учитель года Астраханской области - 2011»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2).1место в общем зачете спартакиады школьников Наримановского района среди 19 школ: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1м.-футбол, «Веселые старты», шахматы;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2м.- волейбол, баскетбол;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3м.- дартс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3) 1место в соревнованиях по волейболу спартакиады работников образовательных учреждений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4) 2 место в зональных областных соревнованиях «Президентские состязания» в с.Енотаевка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5) Выступление на педсовете «Здоровьесберегающие технологии»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Региональный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8000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Дусалиев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Е.Х.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1.Соревнования ЮДП- 3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 Соревнования ЮДМ- 2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3. Соревнование «Зарница»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Районный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Районный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Районный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Май, 2012г.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Май, 2012г.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Апрель, 2012г.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Ердавлетова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В.М.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Обобщение  опыта   работы на  МО №3  по теме «Развитие связной речи детей»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rgbClr val="80008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Использование ЭОР в процессе обучения в основной школе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2664296"/>
          </a:xfrm>
        </p:spPr>
        <p:txBody>
          <a:bodyPr/>
          <a:lstStyle/>
          <a:p>
            <a:r>
              <a:rPr lang="ru-RU" sz="2000" dirty="0" smtClean="0"/>
              <a:t>В первом полугодии 2011-2012 учебного года педагоги нашей школы </a:t>
            </a:r>
            <a:r>
              <a:rPr lang="ru-RU" sz="2000" dirty="0" err="1" smtClean="0"/>
              <a:t>Абдрахманова</a:t>
            </a:r>
            <a:r>
              <a:rPr lang="ru-RU" sz="2000" dirty="0" smtClean="0"/>
              <a:t> Н.К., </a:t>
            </a:r>
            <a:r>
              <a:rPr lang="ru-RU" sz="2000" dirty="0" err="1" smtClean="0"/>
              <a:t>Нурмухамбетова</a:t>
            </a:r>
            <a:r>
              <a:rPr lang="ru-RU" sz="2000" dirty="0" smtClean="0"/>
              <a:t> М.С., </a:t>
            </a:r>
            <a:r>
              <a:rPr lang="ru-RU" sz="2000" dirty="0" err="1" smtClean="0"/>
              <a:t>Джалепова</a:t>
            </a:r>
            <a:r>
              <a:rPr lang="ru-RU" sz="2000" dirty="0" smtClean="0"/>
              <a:t> М.Ш. прошли курсы повышения квалификации в Негосударственном образовательном учреждении дополнительного профессионального образования «Институт информационных технологий «</a:t>
            </a:r>
            <a:r>
              <a:rPr lang="ru-RU" sz="2000" dirty="0" err="1" smtClean="0"/>
              <a:t>АйТи</a:t>
            </a:r>
            <a:r>
              <a:rPr lang="ru-RU" sz="2000" dirty="0" smtClean="0"/>
              <a:t>» г.Москвы по программе «Использование ЭОР в процессе обучения в основной школе».</a:t>
            </a:r>
          </a:p>
          <a:p>
            <a:endParaRPr lang="ru-RU" dirty="0"/>
          </a:p>
        </p:txBody>
      </p:sp>
      <p:pic>
        <p:nvPicPr>
          <p:cNvPr id="2052" name="Picture 4" descr="G:\вести с уроков 2011-2012\100_3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3816424" cy="2862076"/>
          </a:xfrm>
          <a:prstGeom prst="rect">
            <a:avLst/>
          </a:prstGeom>
          <a:noFill/>
        </p:spPr>
      </p:pic>
      <p:pic>
        <p:nvPicPr>
          <p:cNvPr id="2054" name="Picture 6" descr="G:\вести с уроков 2011-2012\100_3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3816424" cy="2862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920880" cy="2964944"/>
          </a:xfrm>
        </p:spPr>
        <p:txBody>
          <a:bodyPr>
            <a:normAutofit/>
          </a:bodyPr>
          <a:lstStyle/>
          <a:p>
            <a:r>
              <a:rPr lang="ru-RU" sz="2000" cap="small" dirty="0" smtClean="0"/>
              <a:t>В.А.СУХОМЛИНСКИЙ </a:t>
            </a:r>
            <a:r>
              <a:rPr lang="ru-RU" sz="2000" dirty="0" smtClean="0"/>
              <a:t>писал : «Обучение - важнейшее средство умственного воспитания. Успех умственного воспитания определяется такими факторами. как: богатство всей духовной жизни класса, духовное богатство учителя, широта его кругозора, его эрудиция, культура, содержание учебных программ, характеров методов обучения, организация умственного труда учащихся на уроке и дома».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7239000" cy="3170752"/>
          </a:xfrm>
        </p:spPr>
        <p:txBody>
          <a:bodyPr>
            <a:normAutofit/>
          </a:bodyPr>
          <a:lstStyle/>
          <a:p>
            <a:pPr lvl="0"/>
            <a:r>
              <a:rPr lang="ru-RU" sz="2000" u="sng" dirty="0" smtClean="0"/>
              <a:t>Методический совет</a:t>
            </a:r>
            <a:r>
              <a:rPr lang="ru-RU" sz="2000" dirty="0" smtClean="0"/>
              <a:t> – совещательный и коллегиальный орган при педагогическом совете, который организует, направляет работу учителей, создает условия для развития их творчества. Методический совет в своей деятельности соблюдает Конвенцию о правах ребенка, руководствуется законами Российской Федерации, решениями Правительства Российской Федерации, органов управления образования всех уровней по вопросам учебно-воспитательной, методической, проектно-исследовательской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«Учитель года Астраханской области»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45365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15 октября 2011 года </a:t>
            </a:r>
            <a:r>
              <a:rPr lang="ru-RU" sz="2000" dirty="0" smtClean="0"/>
              <a:t>состоялся школьный этап областного конкурса  </a:t>
            </a:r>
            <a:r>
              <a:rPr lang="ru-RU" sz="2000" dirty="0" smtClean="0">
                <a:solidFill>
                  <a:srgbClr val="C00000"/>
                </a:solidFill>
              </a:rPr>
              <a:t>«Учитель года-2011»</a:t>
            </a:r>
            <a:r>
              <a:rPr lang="ru-RU" sz="2000" dirty="0" smtClean="0"/>
              <a:t>. Победителем </a:t>
            </a:r>
            <a:r>
              <a:rPr lang="en-US" sz="2000" dirty="0" smtClean="0"/>
              <a:t>I</a:t>
            </a:r>
            <a:r>
              <a:rPr lang="ru-RU" sz="2000" dirty="0" smtClean="0"/>
              <a:t> этапа Конкурса «Учитель года Астраханской области – 2011» был признан учитель физической культуры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err="1" smtClean="0"/>
              <a:t>Ниталиев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err="1" smtClean="0"/>
              <a:t>Рахметолла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Зайдулаевич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12 мая </a:t>
            </a:r>
            <a:r>
              <a:rPr lang="ru-RU" sz="2000" dirty="0" smtClean="0"/>
              <a:t>состоялся конкурс педагогического мастерства «</a:t>
            </a:r>
            <a:r>
              <a:rPr lang="ru-RU" sz="2000" dirty="0" smtClean="0">
                <a:solidFill>
                  <a:srgbClr val="C00000"/>
                </a:solidFill>
              </a:rPr>
              <a:t>Учитель года Астраханской области-2012».</a:t>
            </a:r>
            <a:r>
              <a:rPr lang="ru-RU" sz="2000" dirty="0" smtClean="0"/>
              <a:t> Победителем </a:t>
            </a:r>
            <a:r>
              <a:rPr lang="en-US" sz="2000" dirty="0" smtClean="0"/>
              <a:t>I</a:t>
            </a:r>
            <a:r>
              <a:rPr lang="ru-RU" sz="2000" dirty="0" smtClean="0"/>
              <a:t> этапа Конкурса «Учитель года Астраханской области – 2012» была признана учитель истории </a:t>
            </a:r>
          </a:p>
          <a:p>
            <a:pPr>
              <a:buNone/>
            </a:pPr>
            <a:r>
              <a:rPr lang="ru-RU" sz="2000" dirty="0" err="1" smtClean="0"/>
              <a:t>Вилявина</a:t>
            </a:r>
            <a:r>
              <a:rPr lang="ru-RU" sz="2000" dirty="0" smtClean="0"/>
              <a:t> Людмила Михайловна.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4824"/>
            <a:ext cx="2448272" cy="185660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4871" t="14565" r="9402" b="13010"/>
          <a:stretch>
            <a:fillRect/>
          </a:stretch>
        </p:blipFill>
        <p:spPr bwMode="auto">
          <a:xfrm>
            <a:off x="5926278" y="4725144"/>
            <a:ext cx="1526041" cy="189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/>
              <a:t>В школе  работают 6 методических объединений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7848872" cy="511256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В центре внимания методической работы были следующие вопросы: </a:t>
            </a:r>
          </a:p>
          <a:p>
            <a:r>
              <a:rPr lang="ru-RU" sz="2000" dirty="0" smtClean="0"/>
              <a:t>-изучение и внедрение современных педагогических технологий</a:t>
            </a:r>
          </a:p>
          <a:p>
            <a:r>
              <a:rPr lang="ru-RU" sz="2000" dirty="0" smtClean="0"/>
              <a:t>-повышение профессионального мастерства, используя различные формы (участие в педагогических конкурсах, аттестация, курсовая подготовка).</a:t>
            </a:r>
          </a:p>
          <a:p>
            <a:r>
              <a:rPr lang="ru-RU" sz="2000" dirty="0" smtClean="0"/>
              <a:t>-изучение форм и методов работы на уроках, направленных на повышение качества знаний учащихся.</a:t>
            </a:r>
          </a:p>
          <a:p>
            <a:pPr>
              <a:buNone/>
            </a:pPr>
            <a:r>
              <a:rPr lang="ru-RU" sz="2200" dirty="0" smtClean="0"/>
              <a:t>В течение 2011-2012 учебного года в школе было проведено 4 предметные Недели. В ходе предметных Недель или Декад проводились школьные туры олимпиад, в которых приняли участие обучающиеся 5 – 11 классов. Дети, занявшие 1 места в школьных олимпиадах, участвовали в муниципальном туре олимпиад. По результатам муниципального тура в региональном туре приняли участие Халилова Аида (11кл.) и </a:t>
            </a:r>
            <a:r>
              <a:rPr lang="ru-RU" sz="2200" dirty="0" err="1" smtClean="0"/>
              <a:t>Адайбекова</a:t>
            </a:r>
            <a:r>
              <a:rPr lang="ru-RU" sz="2200" dirty="0" smtClean="0"/>
              <a:t> </a:t>
            </a:r>
            <a:r>
              <a:rPr lang="ru-RU" sz="2200" dirty="0" err="1" smtClean="0"/>
              <a:t>Асель</a:t>
            </a:r>
            <a:r>
              <a:rPr lang="ru-RU" sz="2200" dirty="0" smtClean="0"/>
              <a:t>(10кл.) – по литературе, </a:t>
            </a:r>
            <a:r>
              <a:rPr lang="ru-RU" sz="2200" dirty="0" err="1" smtClean="0"/>
              <a:t>Наденова</a:t>
            </a:r>
            <a:r>
              <a:rPr lang="ru-RU" sz="2200" dirty="0" smtClean="0"/>
              <a:t> </a:t>
            </a:r>
            <a:r>
              <a:rPr lang="ru-RU" sz="2200" dirty="0" err="1" smtClean="0"/>
              <a:t>Айнура</a:t>
            </a:r>
            <a:r>
              <a:rPr lang="ru-RU" sz="2200" dirty="0" smtClean="0"/>
              <a:t>(10кл.) –по физической культуре, </a:t>
            </a:r>
            <a:r>
              <a:rPr lang="ru-RU" sz="2200" dirty="0" err="1" smtClean="0"/>
              <a:t>Кенжигалиева</a:t>
            </a:r>
            <a:r>
              <a:rPr lang="ru-RU" sz="2200" dirty="0" smtClean="0"/>
              <a:t> Диана (10кл.)- по биологии.</a:t>
            </a:r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848872" cy="1236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1800" dirty="0" smtClean="0"/>
              <a:t>За наставничество и активное участие в проведении муниципального этапа всероссийской олимпиады школьников в 2011-2012 учебном году учителя нашей школы были награждены грамотами отдела образования администрации муниципального образования «</a:t>
            </a:r>
            <a:r>
              <a:rPr lang="ru-RU" sz="1800" dirty="0" err="1" smtClean="0"/>
              <a:t>Наримановский</a:t>
            </a:r>
            <a:r>
              <a:rPr lang="ru-RU" sz="1800" dirty="0" smtClean="0"/>
              <a:t>  район»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844821"/>
          <a:ext cx="7705725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799"/>
                <a:gridCol w="3744416"/>
                <a:gridCol w="3024510"/>
              </a:tblGrid>
              <a:tr h="78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Джалепову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Марью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Шнайбековну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 учителя физики МОУ «СОШ с. Волжское»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78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Абдрахманову Надию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Куанышевну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учителя математики МОУ «СОШ с. Волжское»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78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Нуржанову Анию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Гинаятовну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 учителя биологии МОУ «СОШ с. Волжское»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78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Капашеву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Дину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Тулегеновну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учителя русского языка и литературы МОУ «СОШ с. Волжское»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78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Ашенову Гуляим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Дакеновну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 учителя биологии МОУ «СОШ с. Волжское»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78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Нурмухамбетову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Меланию Саматовну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учителя русского языка и литературы МОУ «СОШ с. Волжское»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/>
              <a:t>Школа молодого учителя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18722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2011-2012 учебном году в МБОУ </a:t>
            </a:r>
            <a:r>
              <a:rPr lang="ru-RU" sz="1800" dirty="0" err="1" smtClean="0"/>
              <a:t>Наримановского</a:t>
            </a:r>
            <a:r>
              <a:rPr lang="ru-RU" sz="1800" dirty="0" smtClean="0"/>
              <a:t> района «СОШ № 4» начали свою педагогическую деятельность четыре  молодых педагога: </a:t>
            </a:r>
            <a:r>
              <a:rPr lang="ru-RU" sz="1800" dirty="0" err="1" smtClean="0"/>
              <a:t>Махадинова</a:t>
            </a:r>
            <a:r>
              <a:rPr lang="ru-RU" sz="1800" dirty="0" smtClean="0"/>
              <a:t> Ф.И. – учитель иностранного языка, </a:t>
            </a:r>
            <a:r>
              <a:rPr lang="ru-RU" sz="1800" dirty="0" err="1" smtClean="0"/>
              <a:t>Иркалиева</a:t>
            </a:r>
            <a:r>
              <a:rPr lang="ru-RU" sz="1800" dirty="0" smtClean="0"/>
              <a:t> Г.А. и </a:t>
            </a:r>
            <a:r>
              <a:rPr lang="ru-RU" sz="1800" dirty="0" err="1" smtClean="0"/>
              <a:t>Едгеева</a:t>
            </a:r>
            <a:r>
              <a:rPr lang="ru-RU" sz="1800" dirty="0" smtClean="0"/>
              <a:t> Г.Х. – учителя начальных классов, </a:t>
            </a:r>
            <a:r>
              <a:rPr lang="ru-RU" sz="1800" dirty="0" err="1" smtClean="0"/>
              <a:t>Медетова</a:t>
            </a:r>
            <a:r>
              <a:rPr lang="ru-RU" sz="1800" dirty="0" smtClean="0"/>
              <a:t> А.А.- педагог-психолог. </a:t>
            </a:r>
            <a:endParaRPr lang="ru-RU" sz="1800" dirty="0"/>
          </a:p>
        </p:txBody>
      </p:sp>
      <p:pic>
        <p:nvPicPr>
          <p:cNvPr id="4098" name="Picture 2" descr="G:\вести с уроков 2011-2012\100_3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420889"/>
            <a:ext cx="2880320" cy="2160058"/>
          </a:xfrm>
          <a:prstGeom prst="rect">
            <a:avLst/>
          </a:prstGeom>
          <a:noFill/>
        </p:spPr>
      </p:pic>
      <p:pic>
        <p:nvPicPr>
          <p:cNvPr id="4099" name="Picture 3" descr="G:\вести с уроков 2011-2012\100_3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04864"/>
            <a:ext cx="2563170" cy="1922215"/>
          </a:xfrm>
          <a:prstGeom prst="rect">
            <a:avLst/>
          </a:prstGeom>
          <a:noFill/>
        </p:spPr>
      </p:pic>
      <p:pic>
        <p:nvPicPr>
          <p:cNvPr id="4100" name="Picture 4" descr="G:\вести с уроков 2011-2012\100_3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861048"/>
            <a:ext cx="2029659" cy="2706440"/>
          </a:xfrm>
          <a:prstGeom prst="rect">
            <a:avLst/>
          </a:prstGeom>
          <a:noFill/>
        </p:spPr>
      </p:pic>
      <p:pic>
        <p:nvPicPr>
          <p:cNvPr id="4101" name="Picture 5" descr="G:\вести с уроков 2011-2012\100_33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25144"/>
            <a:ext cx="2442394" cy="18316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u="sng" dirty="0" smtClean="0"/>
              <a:t>Школа будущего первоклассника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230425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Цели и задачи работы Школы будущего первоклассника таковы:</a:t>
            </a:r>
          </a:p>
          <a:p>
            <a:r>
              <a:rPr lang="ru-RU" sz="2000" dirty="0" smtClean="0"/>
              <a:t>- Развитие личности.</a:t>
            </a:r>
          </a:p>
          <a:p>
            <a:r>
              <a:rPr lang="ru-RU" sz="2000" dirty="0" smtClean="0"/>
              <a:t>- Развитие инициативности  и самостоятельности как важных условий последующего включения ребенка в школьную учебную деятельность.</a:t>
            </a:r>
          </a:p>
          <a:p>
            <a:endParaRPr lang="ru-RU" dirty="0"/>
          </a:p>
        </p:txBody>
      </p:sp>
      <p:pic>
        <p:nvPicPr>
          <p:cNvPr id="5122" name="Picture 2" descr="G:\вести с уроков 2011-2012\100_3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12976"/>
            <a:ext cx="3600400" cy="2700072"/>
          </a:xfrm>
          <a:prstGeom prst="rect">
            <a:avLst/>
          </a:prstGeom>
          <a:noFill/>
        </p:spPr>
      </p:pic>
      <p:pic>
        <p:nvPicPr>
          <p:cNvPr id="5123" name="Picture 3" descr="G:\вести с уроков 2011-2012\100_3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3600400" cy="27000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/>
          </a:bodyPr>
          <a:lstStyle/>
          <a:p>
            <a:r>
              <a:rPr lang="ru-RU" u="sng" dirty="0" smtClean="0"/>
              <a:t>Методическая работа</a:t>
            </a:r>
            <a:r>
              <a:rPr lang="ru-RU" dirty="0" smtClean="0"/>
              <a:t>  – это основной  вид образовательной деятельности,  направленный на всестороннее повышение компетентности и профессионального мастерства каждого учителя и представляющий собой совокупность мероприятий, проводимых администрацией школы и учителями  в целях овладения методами и приемами УВ работы, творческого применения их на уроках и во внеклассной работе, поиска новых, наиболее рациональных и эффективных форм и методов организации, проведения и обеспечения образовательного процесса.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239000" cy="171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2011-2012 учебном году научно-методическая работа в МБОУ  </a:t>
            </a:r>
            <a:r>
              <a:rPr lang="ru-RU" dirty="0" err="1" smtClean="0"/>
              <a:t>Наримановского</a:t>
            </a:r>
            <a:r>
              <a:rPr lang="ru-RU" dirty="0" smtClean="0"/>
              <a:t> района «СОШ №4»  была подчинена единой цели – повышению уровня профессионального мастерства педагогических работников. Работа методической службы в 2011-2012 учебном году была ориентирована на реализацию стратегических направлений развития школы, задач, определенных в качестве приоритетных в результате  анализа предыдущего учебного года.  С этого учебного года школа начала работу над новой проблемой </a:t>
            </a:r>
            <a:r>
              <a:rPr lang="ru-RU" dirty="0" smtClean="0">
                <a:solidFill>
                  <a:srgbClr val="FF0000"/>
                </a:solidFill>
              </a:rPr>
              <a:t>« Профессиональная компетентность и педагогическое мастерство учителя – залог личностной гармонизации участников образовательного процесса».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9143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Основные задачи методической работы</a:t>
            </a:r>
            <a:br>
              <a:rPr lang="ru-RU" sz="2000" dirty="0" smtClean="0"/>
            </a:br>
            <a:r>
              <a:rPr lang="ru-RU" sz="2000" dirty="0" smtClean="0"/>
              <a:t>            МБОУ  НР «СОШ № 4» </a:t>
            </a:r>
            <a:br>
              <a:rPr lang="ru-RU" sz="2000" dirty="0" smtClean="0"/>
            </a:br>
            <a:r>
              <a:rPr lang="ru-RU" sz="2000" dirty="0" smtClean="0"/>
              <a:t>на 2011-2012 учебный год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9416"/>
            <a:ext cx="7992888" cy="48463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i="1" dirty="0" smtClean="0"/>
              <a:t>- создание сплоченного коллектива единомышленников, стремящихся к постоянному профессиональному педагогическому самосовершенствованию,  повышению продуктивности преподавательской деятельности; </a:t>
            </a:r>
            <a:endParaRPr lang="ru-RU" dirty="0" smtClean="0"/>
          </a:p>
          <a:p>
            <a:pPr lvl="0"/>
            <a:r>
              <a:rPr lang="ru-RU" i="1" dirty="0" smtClean="0"/>
              <a:t>- организация опытно-поисковой, инновационной и проектно-исследовательской деятельности в образовательном учреждении, направленной на освоение новых педагогических технологий;</a:t>
            </a:r>
            <a:endParaRPr lang="ru-RU" dirty="0" smtClean="0"/>
          </a:p>
          <a:p>
            <a:pPr lvl="0"/>
            <a:r>
              <a:rPr lang="ru-RU" i="1" dirty="0" smtClean="0"/>
              <a:t>- формирование педагогического самосознания учителя как педагога- организатора учебно-воспитательного процесса;</a:t>
            </a:r>
            <a:endParaRPr lang="ru-RU" dirty="0" smtClean="0"/>
          </a:p>
          <a:p>
            <a:pPr lvl="0"/>
            <a:r>
              <a:rPr lang="ru-RU" i="1" dirty="0" smtClean="0"/>
              <a:t>- повышение компетентности педагогических сотрудников в области диагностики, мониторинга, оценки и самооценки деятельности учащихся;</a:t>
            </a:r>
            <a:endParaRPr lang="ru-RU" dirty="0" smtClean="0"/>
          </a:p>
          <a:p>
            <a:pPr lvl="0"/>
            <a:r>
              <a:rPr lang="ru-RU" i="1" dirty="0" smtClean="0"/>
              <a:t>-  создание благоприятных условий для всестороннего развития учащихся и способствовать их самореализации.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u="sng" dirty="0" smtClean="0"/>
              <a:t>Темы педагогических советов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7848872" cy="540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</a:t>
            </a:r>
            <a:r>
              <a:rPr lang="ru-RU" u="sng" dirty="0" smtClean="0"/>
              <a:t>Сентябрь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Анализ работы школы за 2010-2011 учебный год и задачи педагогического коллектива на новый 2011- 2012 учебный год.</a:t>
            </a:r>
          </a:p>
          <a:p>
            <a:pPr>
              <a:buNone/>
            </a:pPr>
            <a:r>
              <a:rPr lang="ru-RU" dirty="0" smtClean="0"/>
              <a:t>                                      </a:t>
            </a:r>
            <a:r>
              <a:rPr lang="ru-RU" u="sng" dirty="0" smtClean="0"/>
              <a:t>Январь</a:t>
            </a:r>
            <a:endParaRPr lang="ru-RU" dirty="0" smtClean="0"/>
          </a:p>
          <a:p>
            <a:pPr lvl="0"/>
            <a:r>
              <a:rPr lang="ru-RU" dirty="0" smtClean="0"/>
              <a:t>Достижение современного качества образования на основе формирования компетентностей участников образовательного процесса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ru-RU" u="sng" dirty="0" smtClean="0"/>
              <a:t>Март</a:t>
            </a:r>
            <a:endParaRPr lang="ru-RU" dirty="0" smtClean="0"/>
          </a:p>
          <a:p>
            <a:pPr lvl="0"/>
            <a:r>
              <a:rPr lang="ru-RU" dirty="0" smtClean="0"/>
              <a:t>Направленность </a:t>
            </a:r>
            <a:r>
              <a:rPr lang="ru-RU" dirty="0" err="1" smtClean="0"/>
              <a:t>образовательно</a:t>
            </a:r>
            <a:r>
              <a:rPr lang="ru-RU" dirty="0" smtClean="0"/>
              <a:t>- воспитательной среды на сохранение физического и культурно- нравственного здоровья школьника.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ru-RU" u="sng" dirty="0" smtClean="0"/>
              <a:t>Май</a:t>
            </a:r>
            <a:endParaRPr lang="ru-RU" dirty="0" smtClean="0"/>
          </a:p>
          <a:p>
            <a:pPr lvl="0"/>
            <a:r>
              <a:rPr lang="ru-RU" dirty="0" smtClean="0"/>
              <a:t>Конференция</a:t>
            </a:r>
          </a:p>
          <a:p>
            <a:r>
              <a:rPr lang="ru-RU" dirty="0" smtClean="0"/>
              <a:t>Эффективность педагогического труда учителя – стимул к успеху его учеников.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u="sng" dirty="0" smtClean="0"/>
              <a:t>Состав методического совета  2011-2012 учебного  года: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7920880" cy="5688632"/>
          </a:xfrm>
        </p:spPr>
        <p:txBody>
          <a:bodyPr>
            <a:normAutofit fontScale="40000" lnSpcReduction="20000"/>
          </a:bodyPr>
          <a:lstStyle/>
          <a:p>
            <a:r>
              <a:rPr lang="ru-RU" sz="2900" dirty="0" smtClean="0"/>
              <a:t> </a:t>
            </a:r>
            <a:r>
              <a:rPr lang="ru-RU" sz="3500" dirty="0" smtClean="0"/>
              <a:t>1. </a:t>
            </a:r>
            <a:r>
              <a:rPr lang="ru-RU" sz="3500" dirty="0" err="1" smtClean="0"/>
              <a:t>Пицко</a:t>
            </a:r>
            <a:r>
              <a:rPr lang="ru-RU" sz="3500" dirty="0" smtClean="0"/>
              <a:t> В.Л. – директор школы, председатель МС</a:t>
            </a:r>
          </a:p>
          <a:p>
            <a:r>
              <a:rPr lang="ru-RU" sz="3500" dirty="0" smtClean="0"/>
              <a:t> 2. </a:t>
            </a:r>
            <a:r>
              <a:rPr lang="ru-RU" sz="3500" dirty="0" err="1" smtClean="0"/>
              <a:t>Кулисова</a:t>
            </a:r>
            <a:r>
              <a:rPr lang="ru-RU" sz="3500" dirty="0" smtClean="0"/>
              <a:t> Р.С. – заместитель директора по УВР, заместитель председателя МС, учитель первой  категории, награжден значком « Отличник народного просвещения»</a:t>
            </a:r>
          </a:p>
          <a:p>
            <a:r>
              <a:rPr lang="ru-RU" sz="3500" dirty="0" smtClean="0"/>
              <a:t> 3. </a:t>
            </a:r>
            <a:r>
              <a:rPr lang="ru-RU" sz="3500" dirty="0" err="1" smtClean="0"/>
              <a:t>Нурмухамбетова</a:t>
            </a:r>
            <a:r>
              <a:rPr lang="ru-RU" sz="3500" dirty="0" smtClean="0"/>
              <a:t> М.С.- заместитель директора по УВР , секретарь МС, учитель высшей  категории</a:t>
            </a:r>
          </a:p>
          <a:p>
            <a:r>
              <a:rPr lang="ru-RU" sz="3500" dirty="0" smtClean="0"/>
              <a:t>4.  Поварнина Н.С.- заместитель директора по ВР, высшая категория</a:t>
            </a:r>
          </a:p>
          <a:p>
            <a:r>
              <a:rPr lang="ru-RU" sz="3500" dirty="0" smtClean="0"/>
              <a:t>5.  Красовская Т.А. - заместитель директора по ДО, награжден значком «Почетный работник общего  образования»</a:t>
            </a:r>
          </a:p>
          <a:p>
            <a:r>
              <a:rPr lang="ru-RU" sz="3500" dirty="0" smtClean="0"/>
              <a:t>6.   </a:t>
            </a:r>
            <a:r>
              <a:rPr lang="ru-RU" sz="3500" dirty="0" err="1" smtClean="0"/>
              <a:t>Капашева</a:t>
            </a:r>
            <a:r>
              <a:rPr lang="ru-RU" sz="3500" dirty="0" smtClean="0"/>
              <a:t> Д.Т. – заведующая МК учителей гуманитарного цикла, учитель высшей категории,  награжден значком « Отличник народного просвещения»</a:t>
            </a:r>
          </a:p>
          <a:p>
            <a:r>
              <a:rPr lang="ru-RU" sz="3500" dirty="0" smtClean="0"/>
              <a:t>7.   </a:t>
            </a:r>
            <a:r>
              <a:rPr lang="ru-RU" sz="3500" dirty="0" err="1" smtClean="0"/>
              <a:t>Ниталиев</a:t>
            </a:r>
            <a:r>
              <a:rPr lang="ru-RU" sz="3500" dirty="0" smtClean="0"/>
              <a:t> Р.З. – руководитель МО учителей художественно- эстетического, трудового и </a:t>
            </a:r>
          </a:p>
          <a:p>
            <a:r>
              <a:rPr lang="ru-RU" sz="3500" dirty="0" smtClean="0"/>
              <a:t>физического  воспитания, учитель высшей категории</a:t>
            </a:r>
          </a:p>
          <a:p>
            <a:r>
              <a:rPr lang="ru-RU" sz="3500" dirty="0" smtClean="0"/>
              <a:t> 8.  </a:t>
            </a:r>
            <a:r>
              <a:rPr lang="ru-RU" sz="3500" dirty="0" err="1" smtClean="0"/>
              <a:t>Абдрахманова</a:t>
            </a:r>
            <a:r>
              <a:rPr lang="ru-RU" sz="3500" dirty="0" smtClean="0"/>
              <a:t> Н.К. - заведующая МК учителей естественно-математического цикла,  </a:t>
            </a:r>
          </a:p>
          <a:p>
            <a:r>
              <a:rPr lang="ru-RU" sz="3500" dirty="0" smtClean="0"/>
              <a:t>  учитель первой категории	</a:t>
            </a:r>
          </a:p>
          <a:p>
            <a:pPr lvl="0"/>
            <a:r>
              <a:rPr lang="ru-RU" sz="3500" dirty="0" smtClean="0"/>
              <a:t>Айтбаева Ф.В. - руководитель МО учителей начальных классов, учитель первой категории </a:t>
            </a:r>
          </a:p>
          <a:p>
            <a:pPr lvl="0"/>
            <a:r>
              <a:rPr lang="ru-RU" sz="3500" dirty="0" err="1" smtClean="0"/>
              <a:t>Ашенова</a:t>
            </a:r>
            <a:r>
              <a:rPr lang="ru-RU" sz="3500" dirty="0" smtClean="0"/>
              <a:t> Г.Д. - учитель иностранного языка, учитель первой категории, награжден значком «Почетный работник общего образования»</a:t>
            </a:r>
          </a:p>
          <a:p>
            <a:pPr lvl="0"/>
            <a:r>
              <a:rPr lang="ru-RU" sz="3500" dirty="0" err="1" smtClean="0"/>
              <a:t>Нуржанова</a:t>
            </a:r>
            <a:r>
              <a:rPr lang="ru-RU" sz="3500" dirty="0" smtClean="0"/>
              <a:t> А.Г. – учитель биологии, награжден значком «Почетный работник общего образования», учитель первой категории</a:t>
            </a:r>
          </a:p>
          <a:p>
            <a:pPr lvl="0"/>
            <a:r>
              <a:rPr lang="ru-RU" sz="3500" dirty="0" err="1" smtClean="0"/>
              <a:t>Беккалиева</a:t>
            </a:r>
            <a:r>
              <a:rPr lang="ru-RU" sz="3500" dirty="0" smtClean="0"/>
              <a:t> Р.Х. – учитель информатики и математики, учитель высшей категории</a:t>
            </a:r>
          </a:p>
          <a:p>
            <a:pPr lvl="0"/>
            <a:r>
              <a:rPr lang="ru-RU" sz="3500" dirty="0" err="1" smtClean="0"/>
              <a:t>Джалепова</a:t>
            </a:r>
            <a:r>
              <a:rPr lang="ru-RU" sz="3500" dirty="0" smtClean="0"/>
              <a:t> М.Ш.- учитель физики, учитель первой категории, награжден значком «Почетный работник общего образования»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ПОВЫШЕНИЕ КВАЛИФИКАЦИИ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7704856" cy="5403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истекшем учебном году успешно подтвердили и повысили квалификационную категорию 3  учителя : </a:t>
            </a:r>
          </a:p>
          <a:p>
            <a:r>
              <a:rPr lang="ru-RU" dirty="0" smtClean="0"/>
              <a:t>-учитель химии и истории </a:t>
            </a:r>
            <a:r>
              <a:rPr lang="ru-RU" dirty="0" err="1" smtClean="0"/>
              <a:t>Ргакбаева</a:t>
            </a:r>
            <a:r>
              <a:rPr lang="ru-RU" dirty="0" smtClean="0"/>
              <a:t> Б.Г. подтвердила первую категорию; </a:t>
            </a:r>
          </a:p>
          <a:p>
            <a:r>
              <a:rPr lang="ru-RU" dirty="0" smtClean="0"/>
              <a:t>-учитель русского языка и литературы </a:t>
            </a:r>
            <a:r>
              <a:rPr lang="ru-RU" dirty="0" err="1" smtClean="0"/>
              <a:t>Нурмухамбетова</a:t>
            </a:r>
            <a:r>
              <a:rPr lang="ru-RU" dirty="0" smtClean="0"/>
              <a:t> М.С. повысила свою квалификационную  категорию на высшую;</a:t>
            </a:r>
          </a:p>
          <a:p>
            <a:r>
              <a:rPr lang="ru-RU" dirty="0" smtClean="0"/>
              <a:t>Учитель ОБЖ и ГО </a:t>
            </a:r>
            <a:r>
              <a:rPr lang="ru-RU" dirty="0" err="1" smtClean="0"/>
              <a:t>Дусалиев</a:t>
            </a:r>
            <a:r>
              <a:rPr lang="ru-RU" dirty="0" smtClean="0"/>
              <a:t> Е.Х. подтвердил первую категорию; </a:t>
            </a:r>
          </a:p>
          <a:p>
            <a:r>
              <a:rPr lang="ru-RU" dirty="0" smtClean="0"/>
              <a:t>-учителя русского языка и литературы  </a:t>
            </a:r>
            <a:r>
              <a:rPr lang="ru-RU" dirty="0" err="1" smtClean="0"/>
              <a:t>Тельджиева</a:t>
            </a:r>
            <a:r>
              <a:rPr lang="ru-RU" dirty="0" smtClean="0"/>
              <a:t> Т.И., Муравьева Л.Э., учитель начальных классов </a:t>
            </a:r>
            <a:r>
              <a:rPr lang="ru-RU" dirty="0" err="1" smtClean="0"/>
              <a:t>Телюбаева</a:t>
            </a:r>
            <a:r>
              <a:rPr lang="ru-RU" dirty="0" smtClean="0"/>
              <a:t> Д.Д., воспитатель ДО </a:t>
            </a:r>
            <a:r>
              <a:rPr lang="ru-RU" dirty="0" err="1" smtClean="0"/>
              <a:t>Ердавлетова</a:t>
            </a:r>
            <a:r>
              <a:rPr lang="ru-RU" dirty="0" smtClean="0"/>
              <a:t> В.М. прошли  тестирование на соответствие занимаемой должности.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dirty="0" smtClean="0"/>
              <a:t>В течение всего учебного года учителя делились опытом работы, проводили открытые уроки.  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620685"/>
          <a:ext cx="7848600" cy="625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366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 урока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Беккалиева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Р.Х.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«Кодирование информации»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Нуржанова А.Г.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«Размножение и развитие рыб»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Абдрахманова Н.К.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«Координаты на прямой»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Лукманова К.А.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Загадочный Китай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10А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МХК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5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Темиргалиева Р.Д.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П.А.Столыпин. Кто он? Палач или спаситель России-реформатор»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Махадинова Ф.И.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«Одежда» (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Clontes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Английский язык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Капашева Д.Т.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«Петербург Достоевского»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 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2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Нурмухамбетова М.С.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Урок-исследование «Язык- хранилище духовной культуры народа»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  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Мажитова А.М.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«Древняя Спарта»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Айтбаева Ф.В.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«На сколько больше или меньше»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153</TotalTime>
  <Words>2325</Words>
  <Application>Microsoft Office PowerPoint</Application>
  <PresentationFormat>Экран (4:3)</PresentationFormat>
  <Paragraphs>347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Анализ методической работы  МБОУ Наримановского района «СОШ  № 4» за 2011-2012 учебный год </vt:lpstr>
      <vt:lpstr>В.А.СУХОМЛИНСКИЙ писал : «Обучение - важнейшее средство умственного воспитания. Успех умственного воспитания определяется такими факторами. как: богатство всей духовной жизни класса, духовное богатство учителя, широта его кругозора, его эрудиция, культура, содержание учебных программ, характеров методов обучения, организация умственного труда учащихся на уроке и дома». </vt:lpstr>
      <vt:lpstr>Слайд 3</vt:lpstr>
      <vt:lpstr>Слайд 4</vt:lpstr>
      <vt:lpstr>Основные задачи методической работы             МБОУ  НР «СОШ № 4»  на 2011-2012 учебный год </vt:lpstr>
      <vt:lpstr>Темы педагогических советов </vt:lpstr>
      <vt:lpstr>Состав методического совета  2011-2012 учебного  года: </vt:lpstr>
      <vt:lpstr>ПОВЫШЕНИЕ КВАЛИФИКАЦИИ</vt:lpstr>
      <vt:lpstr>             В течение всего учебного года учителя делились опытом работы, проводили открытые уроки.    </vt:lpstr>
      <vt:lpstr>Слайд 10</vt:lpstr>
      <vt:lpstr>Участие педагогических работников в конкурсах, соревнованиях, семинарах, тренингах  в 2011-2012 уч.году 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Использование ЭОР в процессе обучения в основной школе</vt:lpstr>
      <vt:lpstr>«Учитель года Астраханской области»</vt:lpstr>
      <vt:lpstr>В школе  работают 6 методических объединений</vt:lpstr>
      <vt:lpstr> За наставничество и активное участие в проведении муниципального этапа всероссийской олимпиады школьников в 2011-2012 учебном году учителя нашей школы были награждены грамотами отдела образования администрации муниципального образования «Наримановский  район»</vt:lpstr>
      <vt:lpstr>Школа молодого учителя </vt:lpstr>
      <vt:lpstr>Школа будущего первоклассника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методической работы  МБОУ Наримановского района «СОШ  № 4» за 2011-2012 учебный год </dc:title>
  <dc:creator>РАДМИЛА</dc:creator>
  <cp:lastModifiedBy>РАДМИЛА</cp:lastModifiedBy>
  <cp:revision>41</cp:revision>
  <dcterms:created xsi:type="dcterms:W3CDTF">2012-10-11T16:18:44Z</dcterms:created>
  <dcterms:modified xsi:type="dcterms:W3CDTF">2012-10-11T18:53:18Z</dcterms:modified>
</cp:coreProperties>
</file>