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8" r:id="rId2"/>
    <p:sldId id="260" r:id="rId3"/>
    <p:sldId id="257" r:id="rId4"/>
    <p:sldId id="258" r:id="rId5"/>
    <p:sldId id="259" r:id="rId6"/>
    <p:sldId id="272" r:id="rId7"/>
    <p:sldId id="264" r:id="rId8"/>
    <p:sldId id="261" r:id="rId9"/>
    <p:sldId id="279" r:id="rId10"/>
    <p:sldId id="262" r:id="rId11"/>
    <p:sldId id="263" r:id="rId12"/>
    <p:sldId id="270" r:id="rId13"/>
    <p:sldId id="267" r:id="rId14"/>
    <p:sldId id="273" r:id="rId15"/>
    <p:sldId id="275" r:id="rId16"/>
    <p:sldId id="276" r:id="rId17"/>
    <p:sldId id="277" r:id="rId18"/>
    <p:sldId id="274" r:id="rId19"/>
    <p:sldId id="26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876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Тема урока:</a:t>
            </a:r>
            <a:br>
              <a:rPr lang="ru-RU" dirty="0" smtClean="0"/>
            </a:br>
            <a:r>
              <a:rPr lang="ru-RU" dirty="0" smtClean="0"/>
              <a:t>«Умножение одночлена на многочлен»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Подготовил учитель ЛСОШ №2 </a:t>
            </a:r>
            <a:r>
              <a:rPr lang="ru-RU" dirty="0" err="1" smtClean="0"/>
              <a:t>Л.Ф.Бесшабашнова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/>
              <a:t>Решить уравнение</a:t>
            </a:r>
            <a:endParaRPr lang="ru-RU" dirty="0"/>
          </a:p>
        </p:txBody>
      </p:sp>
      <p:pic>
        <p:nvPicPr>
          <p:cNvPr id="308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23928" y="1628800"/>
            <a:ext cx="500420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3" y="1700808"/>
            <a:ext cx="2880319" cy="622548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3405" y="2636912"/>
            <a:ext cx="2832315" cy="864096"/>
          </a:xfrm>
          <a:prstGeom prst="rect">
            <a:avLst/>
          </a:prstGeom>
          <a:noFill/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6942" y="3933056"/>
            <a:ext cx="2476906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3008313" cy="116205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95536" y="908720"/>
            <a:ext cx="3069977" cy="525658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Реши  задачу</a:t>
            </a:r>
            <a:endParaRPr lang="ru-RU" sz="2800" dirty="0"/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404664"/>
            <a:ext cx="3419872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1412776"/>
            <a:ext cx="46805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Из пункта  </a:t>
            </a:r>
            <a:r>
              <a:rPr lang="en-US" sz="2800" dirty="0" smtClean="0"/>
              <a:t>M</a:t>
            </a:r>
            <a:r>
              <a:rPr lang="ru-RU" sz="2800" dirty="0" smtClean="0"/>
              <a:t>  в пункт  </a:t>
            </a:r>
            <a:r>
              <a:rPr lang="en-US" sz="2800" dirty="0" smtClean="0"/>
              <a:t>N</a:t>
            </a:r>
            <a:r>
              <a:rPr lang="ru-RU" sz="2800" dirty="0" smtClean="0"/>
              <a:t>  со скоростью 15 км/ч выехал велосипедист ,а через 16 минут вслед за ним  выехал другой велосипедист со скоростью 18 км/ч.Чему равно расстояние между пунктами </a:t>
            </a:r>
            <a:r>
              <a:rPr lang="en-US" sz="2800" dirty="0" smtClean="0"/>
              <a:t>M</a:t>
            </a:r>
            <a:r>
              <a:rPr lang="ru-RU" sz="2800" dirty="0" smtClean="0"/>
              <a:t>  и  </a:t>
            </a:r>
            <a:r>
              <a:rPr lang="en-US" sz="2800" dirty="0" smtClean="0"/>
              <a:t>N</a:t>
            </a:r>
            <a:r>
              <a:rPr lang="ru-RU" sz="2800" dirty="0" smtClean="0"/>
              <a:t>,если известно, что   велосипедисты  прибыли в пункт </a:t>
            </a:r>
            <a:r>
              <a:rPr lang="en-US" sz="2800" dirty="0" smtClean="0"/>
              <a:t>N</a:t>
            </a:r>
            <a:r>
              <a:rPr lang="ru-RU" sz="2800" dirty="0" smtClean="0"/>
              <a:t> одновременно?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3" y="1600200"/>
            <a:ext cx="632967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Составь задачу по уравнению</a:t>
            </a:r>
            <a:endParaRPr lang="ru-RU" dirty="0"/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95936" y="1556792"/>
            <a:ext cx="469451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665" y="1772816"/>
            <a:ext cx="2653495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Вариант 1.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5" y="2187811"/>
            <a:ext cx="2520279" cy="423576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2679312"/>
            <a:ext cx="2376264" cy="389648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5" y="3187258"/>
            <a:ext cx="1872208" cy="432242"/>
          </a:xfrm>
          <a:prstGeom prst="rect">
            <a:avLst/>
          </a:prstGeom>
          <a:noFill/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3717032"/>
            <a:ext cx="1271254" cy="384732"/>
          </a:xfrm>
          <a:prstGeom prst="rect">
            <a:avLst/>
          </a:prstGeom>
          <a:noFill/>
        </p:spPr>
      </p:pic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4077072"/>
            <a:ext cx="1483812" cy="406524"/>
          </a:xfrm>
          <a:prstGeom prst="rect">
            <a:avLst/>
          </a:prstGeom>
          <a:noFill/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1" y="4509120"/>
            <a:ext cx="731743" cy="406524"/>
          </a:xfrm>
          <a:prstGeom prst="rect">
            <a:avLst/>
          </a:prstGeom>
          <a:noFill/>
        </p:spPr>
      </p:pic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4941168"/>
            <a:ext cx="1219572" cy="406524"/>
          </a:xfrm>
          <a:prstGeom prst="rect">
            <a:avLst/>
          </a:prstGeom>
          <a:noFill/>
        </p:spPr>
      </p:pic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5805264"/>
            <a:ext cx="3930563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Вариант 2.</a:t>
            </a:r>
            <a:endParaRPr lang="ru-RU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276872"/>
            <a:ext cx="2664297" cy="630932"/>
          </a:xfrm>
          <a:prstGeom prst="rect">
            <a:avLst/>
          </a:prstGeom>
          <a:noFill/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100230"/>
            <a:ext cx="3456384" cy="375253"/>
          </a:xfrm>
          <a:prstGeom prst="rect">
            <a:avLst/>
          </a:prstGeom>
          <a:noFill/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645024"/>
            <a:ext cx="3384376" cy="360040"/>
          </a:xfrm>
          <a:prstGeom prst="rect">
            <a:avLst/>
          </a:prstGeom>
          <a:noFill/>
        </p:spPr>
      </p:pic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3" y="4060198"/>
            <a:ext cx="2880319" cy="376914"/>
          </a:xfrm>
          <a:prstGeom prst="rect">
            <a:avLst/>
          </a:prstGeom>
          <a:noFill/>
        </p:spPr>
      </p:pic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60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437112"/>
            <a:ext cx="970096" cy="334516"/>
          </a:xfrm>
          <a:prstGeom prst="rect">
            <a:avLst/>
          </a:prstGeom>
          <a:noFill/>
        </p:spPr>
      </p:pic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63" name="Picture 1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5" y="4784388"/>
            <a:ext cx="1656183" cy="419287"/>
          </a:xfrm>
          <a:prstGeom prst="rect">
            <a:avLst/>
          </a:prstGeom>
          <a:noFill/>
        </p:spPr>
      </p:pic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66" name="Picture 1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5589240"/>
            <a:ext cx="4968552" cy="64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Вариант 3.</a:t>
            </a:r>
            <a:endParaRPr lang="ru-RU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2204864"/>
            <a:ext cx="5284812" cy="406524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2780928"/>
            <a:ext cx="4471764" cy="406524"/>
          </a:xfrm>
          <a:prstGeom prst="rect">
            <a:avLst/>
          </a:prstGeom>
          <a:noFill/>
        </p:spPr>
      </p:pic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3284984"/>
            <a:ext cx="4695352" cy="406524"/>
          </a:xfrm>
          <a:prstGeom prst="rect">
            <a:avLst/>
          </a:prstGeom>
          <a:noFill/>
        </p:spPr>
      </p:pic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709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3717032"/>
            <a:ext cx="1254435" cy="334516"/>
          </a:xfrm>
          <a:prstGeom prst="rect">
            <a:avLst/>
          </a:prstGeom>
          <a:noFill/>
        </p:spPr>
      </p:pic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712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4077072"/>
            <a:ext cx="836290" cy="334516"/>
          </a:xfrm>
          <a:prstGeom prst="rect">
            <a:avLst/>
          </a:prstGeom>
          <a:noFill/>
        </p:spPr>
      </p:pic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714" name="Picture 1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39" y="4365104"/>
            <a:ext cx="1463487" cy="406524"/>
          </a:xfrm>
          <a:prstGeom prst="rect">
            <a:avLst/>
          </a:prstGeom>
          <a:noFill/>
        </p:spPr>
      </p:pic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717" name="Picture 2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1" y="5661248"/>
            <a:ext cx="8136903" cy="478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525963"/>
          </a:xfrm>
        </p:spPr>
        <p:txBody>
          <a:bodyPr/>
          <a:lstStyle/>
          <a:p>
            <a:r>
              <a:rPr lang="ru-RU" dirty="0" smtClean="0"/>
              <a:t>Вариант 4.</a:t>
            </a:r>
            <a:endParaRPr lang="ru-RU" dirty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3" y="2276872"/>
            <a:ext cx="3049505" cy="630932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2924944"/>
            <a:ext cx="4817309" cy="360040"/>
          </a:xfrm>
          <a:prstGeom prst="rect">
            <a:avLst/>
          </a:prstGeom>
          <a:noFill/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3356992"/>
            <a:ext cx="4248176" cy="360040"/>
          </a:xfrm>
          <a:prstGeom prst="rect">
            <a:avLst/>
          </a:prstGeom>
          <a:noFill/>
        </p:spPr>
      </p:pic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3789040"/>
            <a:ext cx="4392192" cy="360040"/>
          </a:xfrm>
          <a:prstGeom prst="rect">
            <a:avLst/>
          </a:prstGeom>
          <a:noFill/>
        </p:spPr>
      </p:pic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85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59" y="4149080"/>
            <a:ext cx="975657" cy="360040"/>
          </a:xfrm>
          <a:prstGeom prst="rect">
            <a:avLst/>
          </a:prstGeom>
          <a:noFill/>
        </p:spPr>
      </p:pic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88" name="Picture 1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4509120"/>
            <a:ext cx="836290" cy="360040"/>
          </a:xfrm>
          <a:prstGeom prst="rect">
            <a:avLst/>
          </a:prstGeom>
          <a:noFill/>
        </p:spPr>
      </p:pic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91" name="Picture 1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4869160"/>
            <a:ext cx="1465219" cy="406524"/>
          </a:xfrm>
          <a:prstGeom prst="rect">
            <a:avLst/>
          </a:prstGeom>
          <a:noFill/>
        </p:spPr>
      </p:pic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95" name="Picture 2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5373216"/>
            <a:ext cx="5870756" cy="360040"/>
          </a:xfrm>
          <a:prstGeom prst="rect">
            <a:avLst/>
          </a:prstGeom>
          <a:noFill/>
        </p:spPr>
      </p:pic>
      <p:pic>
        <p:nvPicPr>
          <p:cNvPr id="28694" name="Picture 2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5373216"/>
            <a:ext cx="2592499" cy="432048"/>
          </a:xfrm>
          <a:prstGeom prst="rect">
            <a:avLst/>
          </a:prstGeom>
          <a:noFill/>
        </p:spPr>
      </p:pic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Задание на дом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№826(</a:t>
            </a:r>
            <a:r>
              <a:rPr lang="ru-RU" dirty="0" err="1" smtClean="0"/>
              <a:t>а,б</a:t>
            </a:r>
            <a:r>
              <a:rPr lang="ru-RU" dirty="0" smtClean="0"/>
              <a:t>),№812(б), №815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771256" cy="4724400"/>
          </a:xfr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Вот и закончился урок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Я вам, ребята, благодарна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За то, что встретили тепло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поработали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ударно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-180528" y="90100"/>
            <a:ext cx="2183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1513" y="332656"/>
            <a:ext cx="3852935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/>
              <a:t>систематизировать и обобщить знания по теме; продолжить формирование познавательной активности  формирование умения логически </a:t>
            </a:r>
            <a:r>
              <a:rPr lang="ru-RU" sz="2600" dirty="0" smtClean="0"/>
              <a:t>мыслить;</a:t>
            </a:r>
          </a:p>
          <a:p>
            <a:pPr>
              <a:buNone/>
            </a:pPr>
            <a:r>
              <a:rPr lang="ru-RU" sz="2600" dirty="0" smtClean="0"/>
              <a:t>    </a:t>
            </a:r>
            <a:r>
              <a:rPr lang="ru-RU" sz="2600" dirty="0"/>
              <a:t>владеть навыками совместной деятельности, уметь распределять работу в </a:t>
            </a:r>
            <a:r>
              <a:rPr lang="ru-RU" sz="2600" dirty="0" smtClean="0"/>
              <a:t>группе;</a:t>
            </a:r>
          </a:p>
          <a:p>
            <a:r>
              <a:rPr lang="ru-RU" sz="2600" dirty="0" smtClean="0"/>
              <a:t>  </a:t>
            </a:r>
            <a:r>
              <a:rPr lang="ru-RU" sz="2600" dirty="0"/>
              <a:t>формировать коммуникативную компетенцию </a:t>
            </a:r>
            <a:r>
              <a:rPr lang="ru-RU" sz="2600" dirty="0" smtClean="0"/>
              <a:t>учащихся;</a:t>
            </a:r>
          </a:p>
          <a:p>
            <a:r>
              <a:rPr lang="ru-RU" sz="2600" dirty="0" smtClean="0"/>
              <a:t>  </a:t>
            </a:r>
            <a:r>
              <a:rPr lang="ru-RU" sz="2600" dirty="0"/>
              <a:t>контролировать  и оценивать  процесс  и результат  своей деятельности и деятельности своего товарища.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Добрый день, ребята, снова</a:t>
            </a:r>
          </a:p>
          <a:p>
            <a:r>
              <a:rPr lang="ru-RU" dirty="0">
                <a:solidFill>
                  <a:srgbClr val="FF0000"/>
                </a:solidFill>
              </a:rPr>
              <a:t>Надо знанья показать</a:t>
            </a:r>
          </a:p>
          <a:p>
            <a:r>
              <a:rPr lang="ru-RU" dirty="0">
                <a:solidFill>
                  <a:srgbClr val="FF0000"/>
                </a:solidFill>
              </a:rPr>
              <a:t>Вам напутственное слово</a:t>
            </a:r>
          </a:p>
          <a:p>
            <a:r>
              <a:rPr lang="ru-RU" dirty="0">
                <a:solidFill>
                  <a:srgbClr val="FF0000"/>
                </a:solidFill>
              </a:rPr>
              <a:t>Мне хотелось бы сказать.</a:t>
            </a:r>
          </a:p>
          <a:p>
            <a:r>
              <a:rPr lang="ru-RU" dirty="0">
                <a:solidFill>
                  <a:srgbClr val="FF0000"/>
                </a:solidFill>
              </a:rPr>
              <a:t> «Одночлены ,многочлены»-</a:t>
            </a:r>
          </a:p>
          <a:p>
            <a:r>
              <a:rPr lang="ru-RU" dirty="0">
                <a:solidFill>
                  <a:srgbClr val="FF0000"/>
                </a:solidFill>
              </a:rPr>
              <a:t>Тему надо обобщить</a:t>
            </a:r>
          </a:p>
          <a:p>
            <a:r>
              <a:rPr lang="ru-RU" dirty="0">
                <a:solidFill>
                  <a:srgbClr val="FF0000"/>
                </a:solidFill>
              </a:rPr>
              <a:t>Все по силе вам проблемы</a:t>
            </a:r>
          </a:p>
          <a:p>
            <a:r>
              <a:rPr lang="ru-RU" dirty="0">
                <a:solidFill>
                  <a:srgbClr val="FF0000"/>
                </a:solidFill>
              </a:rPr>
              <a:t>Всё сумеете решить.</a:t>
            </a:r>
          </a:p>
          <a:p>
            <a:r>
              <a:rPr lang="ru-RU" dirty="0">
                <a:solidFill>
                  <a:srgbClr val="FF0000"/>
                </a:solidFill>
              </a:rPr>
              <a:t>Цель ясна -обзор по теме-</a:t>
            </a:r>
          </a:p>
          <a:p>
            <a:r>
              <a:rPr lang="ru-RU" dirty="0">
                <a:solidFill>
                  <a:srgbClr val="FF0000"/>
                </a:solidFill>
              </a:rPr>
              <a:t>Остаётся пожелать</a:t>
            </a:r>
          </a:p>
          <a:p>
            <a:r>
              <a:rPr lang="ru-RU" dirty="0">
                <a:solidFill>
                  <a:srgbClr val="FF0000"/>
                </a:solidFill>
              </a:rPr>
              <a:t>Чтоб работали всё время</a:t>
            </a:r>
          </a:p>
          <a:p>
            <a:r>
              <a:rPr lang="ru-RU" dirty="0">
                <a:solidFill>
                  <a:srgbClr val="FF0000"/>
                </a:solidFill>
              </a:rPr>
              <a:t>Дружно, смело и на «пять».</a:t>
            </a:r>
          </a:p>
          <a:p>
            <a:endParaRPr lang="ru-RU" dirty="0"/>
          </a:p>
        </p:txBody>
      </p:sp>
      <p:pic>
        <p:nvPicPr>
          <p:cNvPr id="8193" name="Picture 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412875"/>
            <a:ext cx="4038600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Девиз урока:</a:t>
            </a:r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</a:t>
            </a:r>
            <a:r>
              <a:rPr lang="ru-RU" i="1" dirty="0"/>
              <a:t>Математика уступает свои крепости лишь сильным и смелым.»                                                                                                                 </a:t>
            </a:r>
            <a:endParaRPr lang="ru-RU" dirty="0"/>
          </a:p>
          <a:p>
            <a:r>
              <a:rPr lang="ru-RU" i="1" dirty="0"/>
              <a:t>                                                                                  </a:t>
            </a:r>
            <a:r>
              <a:rPr lang="ru-RU" i="1" dirty="0" err="1"/>
              <a:t>А.П.Конфорович</a:t>
            </a:r>
            <a:r>
              <a:rPr lang="ru-RU" i="1" dirty="0"/>
              <a:t>  </a:t>
            </a:r>
            <a:endParaRPr lang="ru-RU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636912"/>
            <a:ext cx="4320480" cy="414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Кроссворд </a:t>
            </a:r>
            <a:endParaRPr lang="ru-RU" dirty="0"/>
          </a:p>
        </p:txBody>
      </p:sp>
      <p:pic>
        <p:nvPicPr>
          <p:cNvPr id="6145" name="Picture 1" descr="C:\Users\User\Desktop\Новая папка\sov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00200"/>
            <a:ext cx="3384376" cy="4525963"/>
          </a:xfrm>
          <a:prstGeom prst="rect">
            <a:avLst/>
          </a:prstGeom>
          <a:noFill/>
        </p:spPr>
      </p:pic>
      <p:pic>
        <p:nvPicPr>
          <p:cNvPr id="5" name="Picture 2" descr="C:\Users\Х\Pictures\2015-01-21\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196752"/>
            <a:ext cx="4248472" cy="5415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Х\Pictures\ControlCenter4\Scan\CCI22012015_000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54070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Типичные  ошибки</a:t>
            </a:r>
            <a:endParaRPr lang="ru-RU" dirty="0"/>
          </a:p>
        </p:txBody>
      </p:sp>
      <p:pic>
        <p:nvPicPr>
          <p:cNvPr id="103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24128" y="2204864"/>
            <a:ext cx="26765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5" y="1988840"/>
            <a:ext cx="4248473" cy="55054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9" y="2564904"/>
            <a:ext cx="4176463" cy="550540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284984"/>
            <a:ext cx="3758758" cy="576064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9937" y="4293096"/>
            <a:ext cx="4294211" cy="550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Диктант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7"/>
            <a:ext cx="8424936" cy="3096344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Найдите </a:t>
            </a:r>
            <a:r>
              <a:rPr lang="ru-RU" sz="2400" dirty="0"/>
              <a:t>сумму </a:t>
            </a:r>
            <a:r>
              <a:rPr lang="ru-RU" sz="2400" dirty="0" smtClean="0"/>
              <a:t>выражений               и        </a:t>
            </a:r>
          </a:p>
          <a:p>
            <a:r>
              <a:rPr lang="ru-RU" sz="2400" dirty="0" smtClean="0"/>
              <a:t> Умножьте одночлен        </a:t>
            </a:r>
            <a:r>
              <a:rPr lang="ru-RU" sz="2400" dirty="0"/>
              <a:t>на многочлен </a:t>
            </a:r>
            <a:endParaRPr lang="ru-RU" sz="2400" dirty="0" smtClean="0"/>
          </a:p>
          <a:p>
            <a:r>
              <a:rPr lang="ru-RU" sz="2400" dirty="0"/>
              <a:t>Умножьте одночлен </a:t>
            </a:r>
            <a:r>
              <a:rPr lang="ru-RU" sz="2400" dirty="0" smtClean="0"/>
              <a:t>           </a:t>
            </a:r>
            <a:r>
              <a:rPr lang="ru-RU" sz="2400" dirty="0"/>
              <a:t>на </a:t>
            </a:r>
            <a:r>
              <a:rPr lang="ru-RU" sz="2400" dirty="0" smtClean="0"/>
              <a:t>многочлен</a:t>
            </a:r>
          </a:p>
          <a:p>
            <a:r>
              <a:rPr lang="ru-RU" sz="2400" dirty="0" smtClean="0"/>
              <a:t>Вынесите </a:t>
            </a:r>
            <a:r>
              <a:rPr lang="ru-RU" sz="2400" dirty="0"/>
              <a:t>за скобки общий множитель у </a:t>
            </a:r>
            <a:r>
              <a:rPr lang="ru-RU" sz="2400" dirty="0" smtClean="0"/>
              <a:t>многочлена</a:t>
            </a:r>
          </a:p>
          <a:p>
            <a:r>
              <a:rPr lang="ru-RU" sz="2400" dirty="0" smtClean="0"/>
              <a:t>Представьте </a:t>
            </a:r>
            <a:r>
              <a:rPr lang="ru-RU" sz="2400" dirty="0"/>
              <a:t>в виде произведения многочлен 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556792"/>
            <a:ext cx="810090" cy="360040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1556792"/>
            <a:ext cx="990110" cy="360040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1988840"/>
            <a:ext cx="432048" cy="360040"/>
          </a:xfrm>
          <a:prstGeom prst="rect">
            <a:avLst/>
          </a:prstGeom>
          <a:noFill/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1988840"/>
            <a:ext cx="648072" cy="445396"/>
          </a:xfrm>
          <a:prstGeom prst="rect">
            <a:avLst/>
          </a:prstGeom>
          <a:noFill/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2492896"/>
            <a:ext cx="648072" cy="288032"/>
          </a:xfrm>
          <a:prstGeom prst="rect">
            <a:avLst/>
          </a:prstGeom>
          <a:noFill/>
        </p:spPr>
      </p:pic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2420888"/>
            <a:ext cx="1214466" cy="379521"/>
          </a:xfrm>
          <a:prstGeom prst="rect">
            <a:avLst/>
          </a:prstGeom>
          <a:noFill/>
        </p:spPr>
      </p:pic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2924944"/>
            <a:ext cx="1170806" cy="334516"/>
          </a:xfrm>
          <a:prstGeom prst="rect">
            <a:avLst/>
          </a:prstGeom>
          <a:noFill/>
        </p:spPr>
      </p:pic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3284984"/>
            <a:ext cx="858122" cy="365157"/>
          </a:xfrm>
          <a:prstGeom prst="rect">
            <a:avLst/>
          </a:prstGeom>
          <a:noFill/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79712" y="3789040"/>
            <a:ext cx="5040559" cy="28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/>
                <a:gridCol w="1737360"/>
                <a:gridCol w="1737360"/>
                <a:gridCol w="1737360"/>
                <a:gridCol w="173736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1988840"/>
            <a:ext cx="469058" cy="323488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1988840"/>
            <a:ext cx="1152128" cy="288032"/>
          </a:xfrm>
          <a:prstGeom prst="rect">
            <a:avLst/>
          </a:prstGeom>
          <a:noFill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65763" y="1988840"/>
            <a:ext cx="1468963" cy="288032"/>
          </a:xfrm>
          <a:prstGeom prst="rect">
            <a:avLst/>
          </a:prstGeom>
          <a:noFill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1988840"/>
            <a:ext cx="1229840" cy="327958"/>
          </a:xfrm>
          <a:prstGeom prst="rect">
            <a:avLst/>
          </a:prstGeom>
          <a:noFill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1988840"/>
            <a:ext cx="1228677" cy="329280"/>
          </a:xfrm>
          <a:prstGeom prst="rect">
            <a:avLst/>
          </a:prstGeom>
          <a:noFill/>
        </p:spPr>
      </p:pic>
      <p:pic>
        <p:nvPicPr>
          <p:cNvPr id="1026" name="Picture 2" descr="http://im0-tub-ru.yandex.net/i?id=8c4bd19729b007a2c12a71312c2d2e34-76-144&amp;n=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2636912"/>
            <a:ext cx="2880320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175</TotalTime>
  <Words>271</Words>
  <Application>Microsoft Office PowerPoint</Application>
  <PresentationFormat>Экран (4:3)</PresentationFormat>
  <Paragraphs>69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Тема урока: «Умножение одночлена на многочлен»</vt:lpstr>
      <vt:lpstr>Цели</vt:lpstr>
      <vt:lpstr>Слайд 3</vt:lpstr>
      <vt:lpstr>Девиз урока: </vt:lpstr>
      <vt:lpstr>Кроссворд </vt:lpstr>
      <vt:lpstr>Слайд 6</vt:lpstr>
      <vt:lpstr>  Типичные  ошибки</vt:lpstr>
      <vt:lpstr>Диктант </vt:lpstr>
      <vt:lpstr>Слайд 9</vt:lpstr>
      <vt:lpstr>Решить уравнение</vt:lpstr>
      <vt:lpstr> </vt:lpstr>
      <vt:lpstr>Физкультминутка</vt:lpstr>
      <vt:lpstr>Составь задачу по уравнению</vt:lpstr>
      <vt:lpstr>Проверь себя</vt:lpstr>
      <vt:lpstr>Проверь себя</vt:lpstr>
      <vt:lpstr>Проверь себя</vt:lpstr>
      <vt:lpstr>Проверь себя</vt:lpstr>
      <vt:lpstr> Задание на дом  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</dc:title>
  <dc:creator>User</dc:creator>
  <cp:lastModifiedBy>Х</cp:lastModifiedBy>
  <cp:revision>17</cp:revision>
  <dcterms:created xsi:type="dcterms:W3CDTF">2015-01-20T16:49:47Z</dcterms:created>
  <dcterms:modified xsi:type="dcterms:W3CDTF">2015-01-22T13:04:44Z</dcterms:modified>
</cp:coreProperties>
</file>