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60" r:id="rId8"/>
    <p:sldId id="261" r:id="rId9"/>
    <p:sldId id="262" r:id="rId10"/>
    <p:sldId id="264" r:id="rId11"/>
    <p:sldId id="265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00CC00"/>
    <a:srgbClr val="003300"/>
    <a:srgbClr val="CC0066"/>
    <a:srgbClr val="FFFF00"/>
    <a:srgbClr val="FF0066"/>
    <a:srgbClr val="99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02C3-03AE-42A0-BF00-15479F4BE948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B349-74F8-4208-9E7F-477C976BA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krym.sarov.info/zapovedniki/data.pic/A0000071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://krym.sarov.info/zapovedniki/data.pic/A0000061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5"/>
            <a:ext cx="9144000" cy="235745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Красная книга </a:t>
            </a:r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Украины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Растения Красной книги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Украины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320480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3244334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3300"/>
                </a:solidFill>
                <a:latin typeface="Comic Sans MS" pitchFamily="66" charset="0"/>
              </a:rPr>
              <a:t>П</a:t>
            </a:r>
            <a:r>
              <a:rPr lang="uk-UA" sz="4800" dirty="0" err="1" smtClean="0">
                <a:solidFill>
                  <a:srgbClr val="FF3300"/>
                </a:solidFill>
                <a:latin typeface="Comic Sans MS" pitchFamily="66" charset="0"/>
              </a:rPr>
              <a:t>одснежник</a:t>
            </a:r>
            <a:endParaRPr lang="uk-UA" sz="48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Растения Красной книги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Украины</a:t>
            </a:r>
            <a:endParaRPr lang="uk-UA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7768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5877272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С</a:t>
            </a:r>
            <a:r>
              <a:rPr lang="uk-UA" sz="4000" dirty="0" smtClean="0">
                <a:solidFill>
                  <a:srgbClr val="FFC000"/>
                </a:solidFill>
                <a:latin typeface="Comic Sans MS" pitchFamily="66" charset="0"/>
              </a:rPr>
              <a:t>он-трава</a:t>
            </a:r>
            <a:endParaRPr lang="uk-UA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78621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Животные Красной книги 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Украины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786190"/>
            <a:ext cx="344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C0066"/>
                </a:solidFill>
                <a:latin typeface="Comic Sans MS" pitchFamily="66" charset="0"/>
              </a:rPr>
              <a:t>Ушастый еж</a:t>
            </a:r>
            <a:endParaRPr lang="ru-RU" sz="28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3575050" cy="2532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3714752"/>
            <a:ext cx="335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C0066"/>
                </a:solidFill>
                <a:latin typeface="Comic Sans MS" pitchFamily="66" charset="0"/>
              </a:rPr>
              <a:t>Выхухоль русская</a:t>
            </a:r>
            <a:endParaRPr lang="ru-RU" sz="28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9219" name="Picture 3" descr="j0101856"/>
          <p:cNvPicPr preferRelativeResize="0">
            <a:picLocks noChangeArrowheads="1" noChangeShapeType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256"/>
            <a:ext cx="4799012" cy="237648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43174" y="628652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Дельфин-белобочка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zapov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3300"/>
                </a:solidFill>
                <a:latin typeface="Monotype Corsiva" pitchFamily="66" charset="0"/>
              </a:rPr>
              <a:t>Благодарю за внимание!</a:t>
            </a:r>
            <a:endParaRPr lang="ru-RU" sz="66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33FF"/>
                </a:solidFill>
                <a:latin typeface="Comic Sans MS" pitchFamily="66" charset="0"/>
              </a:rPr>
              <a:t>Обратите внимание!</a:t>
            </a:r>
            <a:br>
              <a:rPr lang="ru-RU" b="1" i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FF5050"/>
                </a:solidFill>
                <a:latin typeface="Comic Sans MS" pitchFamily="66" charset="0"/>
              </a:rPr>
              <a:t>С т а т и с т и к 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0006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0000CC"/>
                </a:solidFill>
                <a:latin typeface="Comic Sans MS" pitchFamily="66" charset="0"/>
              </a:rPr>
              <a:t>Каждый день на Земле вымирает один вид животных и каждую неделю – один вид растений.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>
                <a:solidFill>
                  <a:srgbClr val="666633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За последние 400 лет через неразумную человеческую деятельность с лица Земли исчезло: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63 вида млекопитающих, а 120 видам грозит исчезновение;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99CC00"/>
                </a:solidFill>
                <a:latin typeface="Comic Sans MS" pitchFamily="66" charset="0"/>
              </a:rPr>
              <a:t>94 вида птиц , а под угрозой вымирания находится 187 видов.</a:t>
            </a:r>
          </a:p>
          <a:p>
            <a:endParaRPr lang="ru-RU" dirty="0"/>
          </a:p>
        </p:txBody>
      </p:sp>
      <p:pic>
        <p:nvPicPr>
          <p:cNvPr id="10" name="Picture 26" descr="Морская корова Стеллер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2928934"/>
            <a:ext cx="4214874" cy="263048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5715017"/>
            <a:ext cx="3829048" cy="35719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660066"/>
                </a:solidFill>
                <a:latin typeface="Comic Sans MS" pitchFamily="66" charset="0"/>
              </a:rPr>
              <a:t>Причины исчезновения видов за последние 400 лет</a:t>
            </a:r>
            <a:endParaRPr lang="ru-RU" sz="3200" dirty="0"/>
          </a:p>
        </p:txBody>
      </p:sp>
      <p:pic>
        <p:nvPicPr>
          <p:cNvPr id="9" name="Picture 7" descr="климат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214422"/>
            <a:ext cx="4038600" cy="2604897"/>
          </a:xfrm>
        </p:spPr>
      </p:pic>
      <p:pic>
        <p:nvPicPr>
          <p:cNvPr id="10" name="Picture 8" descr="климат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214422"/>
            <a:ext cx="4038600" cy="2604897"/>
          </a:xfrm>
        </p:spPr>
      </p:pic>
      <p:sp>
        <p:nvSpPr>
          <p:cNvPr id="11" name="Прямоугольник 10"/>
          <p:cNvSpPr/>
          <p:nvPr/>
        </p:nvSpPr>
        <p:spPr>
          <a:xfrm>
            <a:off x="428596" y="4071942"/>
            <a:ext cx="8358246" cy="25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  <a:defRPr/>
            </a:pPr>
            <a:r>
              <a:rPr lang="ru-RU" sz="2000" b="1" i="1" dirty="0">
                <a:solidFill>
                  <a:srgbClr val="FF0000"/>
                </a:solidFill>
                <a:latin typeface="Comic Sans MS" pitchFamily="66" charset="0"/>
              </a:rPr>
              <a:t>Влияние человека:</a:t>
            </a:r>
          </a:p>
          <a:p>
            <a:pPr marL="609600" indent="-609600" algn="just">
              <a:lnSpc>
                <a:spcPct val="80000"/>
              </a:lnSpc>
              <a:defRPr/>
            </a:pPr>
            <a:endParaRPr lang="ru-RU" sz="2000" b="1" i="1" dirty="0">
              <a:latin typeface="Comic Sans MS" pitchFamily="66" charset="0"/>
            </a:endParaRP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009999"/>
                </a:solidFill>
                <a:latin typeface="Comic Sans MS" pitchFamily="66" charset="0"/>
              </a:rPr>
              <a:t>Уничтожение естественных экосистем (мест обитания </a:t>
            </a:r>
            <a:r>
              <a:rPr lang="ru-RU" sz="2000" dirty="0" err="1">
                <a:solidFill>
                  <a:srgbClr val="009999"/>
                </a:solidFill>
                <a:latin typeface="Comic Sans MS" pitchFamily="66" charset="0"/>
              </a:rPr>
              <a:t>эндемичных</a:t>
            </a:r>
            <a:r>
              <a:rPr lang="ru-RU" sz="2000" dirty="0">
                <a:solidFill>
                  <a:srgbClr val="009999"/>
                </a:solidFill>
                <a:latin typeface="Comic Sans MS" pitchFamily="66" charset="0"/>
              </a:rPr>
              <a:t> видов);</a:t>
            </a:r>
          </a:p>
          <a:p>
            <a:pPr marL="609600" indent="-609600" algn="just">
              <a:lnSpc>
                <a:spcPct val="80000"/>
              </a:lnSpc>
              <a:defRPr/>
            </a:pPr>
            <a:endParaRPr lang="ru-RU" sz="2000" dirty="0">
              <a:solidFill>
                <a:srgbClr val="009999"/>
              </a:solidFill>
              <a:latin typeface="Comic Sans MS" pitchFamily="66" charset="0"/>
            </a:endParaRP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ru-RU" sz="2000" dirty="0">
                <a:solidFill>
                  <a:srgbClr val="FF9900"/>
                </a:solidFill>
                <a:latin typeface="Comic Sans MS" pitchFamily="66" charset="0"/>
              </a:rPr>
              <a:t>Преобразование  территорий обитания видов под нужды сельского хозяйства, строительства, промышленности и других целей;</a:t>
            </a:r>
          </a:p>
          <a:p>
            <a:pPr marL="609600" indent="-609600" algn="just">
              <a:lnSpc>
                <a:spcPct val="80000"/>
              </a:lnSpc>
              <a:defRPr/>
            </a:pPr>
            <a:endParaRPr lang="ru-RU" sz="2000" dirty="0">
              <a:solidFill>
                <a:srgbClr val="FF9900"/>
              </a:solidFill>
              <a:latin typeface="Comic Sans MS" pitchFamily="66" charset="0"/>
            </a:endParaRPr>
          </a:p>
          <a:p>
            <a:pPr marL="609600" indent="-609600" algn="just">
              <a:lnSpc>
                <a:spcPct val="80000"/>
              </a:lnSpc>
              <a:defRPr/>
            </a:pPr>
            <a:r>
              <a:rPr lang="ru-RU" sz="2000" dirty="0">
                <a:solidFill>
                  <a:srgbClr val="9933FF"/>
                </a:solidFill>
                <a:latin typeface="Comic Sans MS" pitchFamily="66" charset="0"/>
              </a:rPr>
              <a:t>Истребление животных для потребностей человека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  <a:latin typeface="Comic Sans MS" pitchFamily="66" charset="0"/>
              </a:rPr>
              <a:t>Мероприятия </a:t>
            </a:r>
            <a:br>
              <a:rPr lang="ru-RU" sz="3600" b="1" i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6600CC"/>
                </a:solidFill>
                <a:latin typeface="Comic Sans MS" pitchFamily="66" charset="0"/>
              </a:rPr>
              <a:t>по сохранению исчезающих видов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ru-RU" b="1" i="1" dirty="0">
                <a:solidFill>
                  <a:srgbClr val="CC0000"/>
                </a:solidFill>
                <a:latin typeface="Comic Sans MS" pitchFamily="66" charset="0"/>
              </a:rPr>
              <a:t>Создание заповедников.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ru-RU" b="1" i="1" dirty="0">
                <a:solidFill>
                  <a:srgbClr val="333300"/>
                </a:solidFill>
                <a:latin typeface="Comic Sans MS" pitchFamily="66" charset="0"/>
              </a:rPr>
              <a:t>Информирование населения о важности сохранения видов животных.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ru-RU" b="1" i="1" dirty="0">
                <a:solidFill>
                  <a:srgbClr val="FF6699"/>
                </a:solidFill>
                <a:latin typeface="Comic Sans MS" pitchFamily="66" charset="0"/>
              </a:rPr>
              <a:t>Превращение зоопарков в места для разведения редких видов животных, а затем перемещение их в естественную среду обитания.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ru-RU" b="1" i="1" dirty="0">
                <a:solidFill>
                  <a:srgbClr val="003399"/>
                </a:solidFill>
                <a:latin typeface="Comic Sans MS" pitchFamily="66" charset="0"/>
              </a:rPr>
              <a:t>Борьба с браконьерами.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Заповедник</a:t>
            </a:r>
            <a:r>
              <a:rPr lang="ru-RU" sz="2400" i="1" dirty="0" smtClean="0">
                <a:latin typeface="Comic Sans MS" pitchFamily="66" charset="0"/>
              </a:rPr>
              <a:t> – </a:t>
            </a:r>
            <a:r>
              <a:rPr lang="ru-RU" sz="2400" dirty="0" smtClean="0">
                <a:solidFill>
                  <a:srgbClr val="0000CC"/>
                </a:solidFill>
                <a:latin typeface="Comic Sans MS" pitchFamily="66" charset="0"/>
              </a:rPr>
              <a:t>это природоохранная территория, на которой полностью запрещена хозяйственная деятельность человека</a:t>
            </a:r>
            <a:endParaRPr lang="ru-RU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026" name="Picture 2" descr="TN_A0000071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314327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TN_A00000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9066"/>
            <a:ext cx="3000396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6215082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Аскания-Нова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9" name="Picture 5" descr="prodazha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357298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zapov-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1357298"/>
            <a:ext cx="304800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zapov-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3714752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643306" y="6143644"/>
            <a:ext cx="5286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Заповедник-ферма «</a:t>
            </a:r>
            <a:r>
              <a:rPr lang="ru-RU" sz="2000" b="1" dirty="0" err="1" smtClean="0">
                <a:solidFill>
                  <a:srgbClr val="FF3300"/>
                </a:solidFill>
                <a:latin typeface="Comic Sans MS" pitchFamily="66" charset="0"/>
              </a:rPr>
              <a:t>Кийливская</a:t>
            </a: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FF3300"/>
                </a:solidFill>
                <a:latin typeface="Comic Sans MS" pitchFamily="66" charset="0"/>
              </a:rPr>
              <a:t>Аскания</a:t>
            </a: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»</a:t>
            </a:r>
            <a:endParaRPr lang="ru-RU" sz="20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0000CC"/>
                </a:solidFill>
                <a:latin typeface="Comic Sans MS" pitchFamily="66" charset="0"/>
              </a:rPr>
              <a:t>Международная</a:t>
            </a:r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Comic Sans MS" pitchFamily="66" charset="0"/>
              </a:rPr>
              <a:t>Красная</a:t>
            </a:r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 книга</a:t>
            </a:r>
            <a:endParaRPr lang="uk-UA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3888432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uk-UA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92080" y="1196752"/>
            <a:ext cx="3672408" cy="5400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2600" b="1" dirty="0" err="1" smtClean="0">
                <a:solidFill>
                  <a:srgbClr val="0000CC"/>
                </a:solidFill>
                <a:latin typeface="Comic Sans MS" pitchFamily="66" charset="0"/>
              </a:rPr>
              <a:t>Красная</a:t>
            </a:r>
            <a:r>
              <a:rPr lang="uk-UA" sz="2600" b="1" dirty="0" smtClean="0">
                <a:solidFill>
                  <a:srgbClr val="0000CC"/>
                </a:solidFill>
                <a:latin typeface="Comic Sans MS" pitchFamily="66" charset="0"/>
              </a:rPr>
              <a:t> книга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–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это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иллюстрированный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сборник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самых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редких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и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вымирающих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видов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.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Целью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Красных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книг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является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привлечение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внимания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людей к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животным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охрана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окружающей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среды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самообразование</a:t>
            </a:r>
            <a:r>
              <a:rPr lang="uk-UA" sz="2600" dirty="0" smtClean="0">
                <a:solidFill>
                  <a:srgbClr val="0000CC"/>
                </a:solidFill>
                <a:latin typeface="Comic Sans MS" pitchFamily="66" charset="0"/>
              </a:rPr>
              <a:t> и </a:t>
            </a:r>
            <a:r>
              <a:rPr lang="uk-UA" sz="2600" dirty="0" err="1" smtClean="0">
                <a:solidFill>
                  <a:srgbClr val="0000CC"/>
                </a:solidFill>
                <a:latin typeface="Comic Sans MS" pitchFamily="66" charset="0"/>
              </a:rPr>
              <a:t>развитие</a:t>
            </a:r>
            <a:r>
              <a:rPr lang="uk-UA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51845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42918"/>
            <a:ext cx="4500562" cy="7858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Красная книга </a:t>
            </a:r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Украины </a:t>
            </a:r>
            <a:endParaRPr lang="ru-RU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1571612"/>
            <a:ext cx="4143404" cy="5072098"/>
          </a:xfrm>
        </p:spPr>
        <p:txBody>
          <a:bodyPr>
            <a:noAutofit/>
          </a:bodyPr>
          <a:lstStyle/>
          <a:p>
            <a:r>
              <a:rPr lang="uk-UA" sz="2800" i="1" dirty="0" err="1" smtClean="0">
                <a:solidFill>
                  <a:srgbClr val="0000CC"/>
                </a:solidFill>
                <a:latin typeface="Comic Sans MS" pitchFamily="66" charset="0"/>
              </a:rPr>
              <a:t>официальный</a:t>
            </a:r>
            <a:r>
              <a:rPr lang="uk-UA" sz="2800" i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документ,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который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содержит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систематизированные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сведения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о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растениях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и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животных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 err="1" smtClean="0">
                <a:solidFill>
                  <a:srgbClr val="0000CC"/>
                </a:solidFill>
                <a:latin typeface="Comic Sans MS" pitchFamily="66" charset="0"/>
              </a:rPr>
              <a:t>Украин</a:t>
            </a:r>
            <a:r>
              <a:rPr lang="ru-RU" sz="2800" i="1" dirty="0" err="1" smtClean="0">
                <a:solidFill>
                  <a:srgbClr val="0000CC"/>
                </a:solidFill>
                <a:latin typeface="Comic Sans MS" pitchFamily="66" charset="0"/>
              </a:rPr>
              <a:t>ы</a:t>
            </a:r>
            <a:r>
              <a:rPr lang="uk-UA" sz="2800" i="1" dirty="0" smtClean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состояние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которых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вызывает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беспокойство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об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их</a:t>
            </a:r>
            <a:r>
              <a:rPr lang="uk-UA" sz="2800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2800" i="1" dirty="0" err="1">
                <a:solidFill>
                  <a:srgbClr val="0000CC"/>
                </a:solidFill>
                <a:latin typeface="Comic Sans MS" pitchFamily="66" charset="0"/>
              </a:rPr>
              <a:t>будущем</a:t>
            </a:r>
            <a:r>
              <a:rPr lang="uk-UA" sz="2800" i="1" dirty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242886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>Растения Красной книги </a:t>
            </a:r>
            <a:r>
              <a:rPr lang="ru-RU" sz="4000" b="1" dirty="0" smtClean="0">
                <a:solidFill>
                  <a:srgbClr val="0000CC"/>
                </a:solidFill>
                <a:latin typeface="Comic Sans MS" pitchFamily="66" charset="0"/>
              </a:rPr>
              <a:t>Украины</a:t>
            </a:r>
            <a:endParaRPr lang="uk-UA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51040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6072206"/>
            <a:ext cx="8032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Красный клевер</a:t>
            </a:r>
            <a:endParaRPr lang="uk-UA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>Растения Красной книги </a:t>
            </a:r>
            <a:r>
              <a:rPr lang="ru-RU" sz="4000" b="1" dirty="0" smtClean="0">
                <a:solidFill>
                  <a:srgbClr val="0000CC"/>
                </a:solidFill>
                <a:latin typeface="Comic Sans MS" pitchFamily="66" charset="0"/>
              </a:rPr>
              <a:t>Украины</a:t>
            </a:r>
            <a:endParaRPr lang="uk-UA" sz="4000" b="1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176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36096" y="2564904"/>
            <a:ext cx="2808312" cy="1836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Шафран </a:t>
            </a:r>
            <a:r>
              <a:rPr lang="ru-RU" sz="4000" dirty="0" err="1" smtClean="0">
                <a:solidFill>
                  <a:srgbClr val="FFC000"/>
                </a:solidFill>
                <a:latin typeface="Comic Sans MS" pitchFamily="66" charset="0"/>
              </a:rPr>
              <a:t>Гейфелив</a:t>
            </a:r>
            <a:endParaRPr lang="uk-UA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249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Красная книга Украины</vt:lpstr>
      <vt:lpstr>Обратите внимание! С т а т и с т и к а</vt:lpstr>
      <vt:lpstr>Причины исчезновения видов за последние 400 лет</vt:lpstr>
      <vt:lpstr>Мероприятия  по сохранению исчезающих видов</vt:lpstr>
      <vt:lpstr>Заповедник – это природоохранная территория, на которой полностью запрещена хозяйственная деятельность человека</vt:lpstr>
      <vt:lpstr>Международная Красная книга</vt:lpstr>
      <vt:lpstr>Красная книга Украины </vt:lpstr>
      <vt:lpstr>Растения Красной книги Украины</vt:lpstr>
      <vt:lpstr>Растения Красной книги Украины</vt:lpstr>
      <vt:lpstr>Растения Красной книги Украины</vt:lpstr>
      <vt:lpstr>Растения Красной книги Украины</vt:lpstr>
      <vt:lpstr>Животные Красной книги Украины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Украины</dc:title>
  <dc:creator>ЮЛИЯ</dc:creator>
  <cp:lastModifiedBy>Admin</cp:lastModifiedBy>
  <cp:revision>31</cp:revision>
  <dcterms:created xsi:type="dcterms:W3CDTF">2013-04-08T19:58:05Z</dcterms:created>
  <dcterms:modified xsi:type="dcterms:W3CDTF">2014-08-15T12:26:53Z</dcterms:modified>
</cp:coreProperties>
</file>