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DFFCD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3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 smtClean="0"/>
              <a:t>Образец подзаголовка</a:t>
            </a:r>
            <a:endParaRPr lang="ru-RU" alt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FA9CD9D-0DE8-43CB-9198-C52CB2E2188B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7175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84B994-944E-4A07-884B-E848FA4F7BA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06302-494F-4016-BEEE-826252284D02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C2030-1F7D-4D8D-9A85-3B0A52524AD7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C28AE-5F77-4359-B68A-E96E709BFE4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C7AB16-9155-4967-B719-28098C752991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0391B-6CA8-4032-A72C-9E196C79B3B2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66FC6-13C8-4F4F-892D-2C39A8752F9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1983A-C575-415E-BE7E-F571116B04ED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F18A5-E857-4E53-99C9-A77B9636298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979586-5EC3-42DC-9081-CB91EA702C7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859F955B-88D0-4CCC-B3CB-49591E643D68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615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hvaz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41388" y="892175"/>
            <a:ext cx="7623175" cy="1752600"/>
          </a:xfrm>
        </p:spPr>
        <p:txBody>
          <a:bodyPr/>
          <a:lstStyle/>
          <a:p>
            <a:r>
              <a:rPr lang="ru-RU" sz="3200"/>
              <a:t/>
            </a:r>
            <a:br>
              <a:rPr lang="ru-RU" sz="3200"/>
            </a:br>
            <a:r>
              <a:rPr lang="ru-RU" sz="4800"/>
              <a:t>Задача о касательной к графику функции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Демонстрационный материал</a:t>
            </a:r>
          </a:p>
          <a:p>
            <a:endParaRPr lang="ru-RU"/>
          </a:p>
          <a:p>
            <a:r>
              <a:rPr lang="ru-RU" sz="2400"/>
              <a:t>10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8" name="AutoShape 48"/>
          <p:cNvSpPr>
            <a:spLocks noChangeArrowheads="1"/>
          </p:cNvSpPr>
          <p:nvPr/>
        </p:nvSpPr>
        <p:spPr bwMode="auto">
          <a:xfrm rot="16200000">
            <a:off x="4283076" y="2071687"/>
            <a:ext cx="3046412" cy="3503613"/>
          </a:xfrm>
          <a:prstGeom prst="rtTriangle">
            <a:avLst/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2" name="Freeform 22"/>
          <p:cNvSpPr>
            <a:spLocks/>
          </p:cNvSpPr>
          <p:nvPr/>
        </p:nvSpPr>
        <p:spPr bwMode="auto">
          <a:xfrm>
            <a:off x="1844675" y="808038"/>
            <a:ext cx="5943600" cy="4876800"/>
          </a:xfrm>
          <a:custGeom>
            <a:avLst/>
            <a:gdLst/>
            <a:ahLst/>
            <a:cxnLst>
              <a:cxn ang="0">
                <a:pos x="0" y="3072"/>
              </a:cxn>
              <a:cxn ang="0">
                <a:pos x="1728" y="2784"/>
              </a:cxn>
              <a:cxn ang="0">
                <a:pos x="2928" y="2208"/>
              </a:cxn>
              <a:cxn ang="0">
                <a:pos x="3504" y="1344"/>
              </a:cxn>
              <a:cxn ang="0">
                <a:pos x="3744" y="0"/>
              </a:cxn>
            </a:cxnLst>
            <a:rect l="0" t="0" r="r" b="b"/>
            <a:pathLst>
              <a:path w="3744" h="3072">
                <a:moveTo>
                  <a:pt x="0" y="3072"/>
                </a:moveTo>
                <a:cubicBezTo>
                  <a:pt x="620" y="3000"/>
                  <a:pt x="1240" y="2928"/>
                  <a:pt x="1728" y="2784"/>
                </a:cubicBezTo>
                <a:cubicBezTo>
                  <a:pt x="2216" y="2640"/>
                  <a:pt x="2632" y="2448"/>
                  <a:pt x="2928" y="2208"/>
                </a:cubicBezTo>
                <a:cubicBezTo>
                  <a:pt x="3224" y="1968"/>
                  <a:pt x="3368" y="1712"/>
                  <a:pt x="3504" y="1344"/>
                </a:cubicBezTo>
                <a:cubicBezTo>
                  <a:pt x="3640" y="976"/>
                  <a:pt x="3692" y="488"/>
                  <a:pt x="3744" y="0"/>
                </a:cubicBezTo>
              </a:path>
            </a:pathLst>
          </a:custGeom>
          <a:noFill/>
          <a:ln w="76200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4068763" y="5349875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V="1">
            <a:off x="2686050" y="1371600"/>
            <a:ext cx="5927725" cy="51831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V="1">
            <a:off x="3306763" y="381000"/>
            <a:ext cx="0" cy="6477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0" y="6172200"/>
            <a:ext cx="8899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5" name="Oval 15"/>
          <p:cNvSpPr>
            <a:spLocks noChangeArrowheads="1"/>
          </p:cNvSpPr>
          <p:nvPr/>
        </p:nvSpPr>
        <p:spPr bwMode="auto">
          <a:xfrm>
            <a:off x="7513638" y="217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6" name="Oval 16"/>
          <p:cNvSpPr>
            <a:spLocks noChangeArrowheads="1"/>
          </p:cNvSpPr>
          <p:nvPr/>
        </p:nvSpPr>
        <p:spPr bwMode="auto">
          <a:xfrm>
            <a:off x="3979863" y="5273675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>
            <a:off x="3382963" y="51212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2875321" y="202977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у</a:t>
            </a:r>
          </a:p>
        </p:txBody>
      </p: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8548688" y="6238875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 err="1"/>
              <a:t>х</a:t>
            </a:r>
            <a:endParaRPr lang="ru-RU" b="1" dirty="0"/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3275013" y="6208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0</a:t>
            </a:r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7816850" y="785813"/>
            <a:ext cx="1184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y</a:t>
            </a:r>
            <a:r>
              <a:rPr lang="ru-RU" sz="2400" b="1" dirty="0"/>
              <a:t> = </a:t>
            </a:r>
            <a:r>
              <a:rPr lang="en-US" sz="2400" b="1" dirty="0"/>
              <a:t>f(x)</a:t>
            </a:r>
            <a:endParaRPr lang="ru-RU" sz="2400" b="1" dirty="0"/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3840163" y="4867275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А</a:t>
            </a:r>
          </a:p>
        </p:txBody>
      </p:sp>
      <p:sp>
        <p:nvSpPr>
          <p:cNvPr id="10272" name="Line 32"/>
          <p:cNvSpPr>
            <a:spLocks noChangeShapeType="1"/>
          </p:cNvSpPr>
          <p:nvPr/>
        </p:nvSpPr>
        <p:spPr bwMode="auto">
          <a:xfrm>
            <a:off x="7573963" y="2270125"/>
            <a:ext cx="0" cy="39179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3" name="Line 33"/>
          <p:cNvSpPr>
            <a:spLocks noChangeShapeType="1"/>
          </p:cNvSpPr>
          <p:nvPr/>
        </p:nvSpPr>
        <p:spPr bwMode="auto">
          <a:xfrm flipH="1">
            <a:off x="3306763" y="2270125"/>
            <a:ext cx="426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4" name="Line 34"/>
          <p:cNvSpPr>
            <a:spLocks noChangeShapeType="1"/>
          </p:cNvSpPr>
          <p:nvPr/>
        </p:nvSpPr>
        <p:spPr bwMode="auto">
          <a:xfrm flipH="1">
            <a:off x="3292475" y="5349875"/>
            <a:ext cx="7302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5503863" y="5770563"/>
            <a:ext cx="5774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 b="1" dirty="0">
                <a:cs typeface="Arial" charset="0"/>
              </a:rPr>
              <a:t>Δ</a:t>
            </a:r>
            <a:r>
              <a:rPr lang="ru-RU" sz="2400" b="1" dirty="0" err="1"/>
              <a:t>х</a:t>
            </a:r>
            <a:endParaRPr lang="ru-RU" sz="2400" b="1" dirty="0"/>
          </a:p>
        </p:txBody>
      </p:sp>
      <p:sp>
        <p:nvSpPr>
          <p:cNvPr id="10278" name="Line 38"/>
          <p:cNvSpPr>
            <a:spLocks noChangeShapeType="1"/>
          </p:cNvSpPr>
          <p:nvPr/>
        </p:nvSpPr>
        <p:spPr bwMode="auto">
          <a:xfrm>
            <a:off x="4037013" y="6234113"/>
            <a:ext cx="3535362" cy="0"/>
          </a:xfrm>
          <a:prstGeom prst="line">
            <a:avLst/>
          </a:prstGeom>
          <a:noFill/>
          <a:ln w="76200">
            <a:pattFill prst="dkVert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2625725" y="3452813"/>
            <a:ext cx="5774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 b="1" dirty="0">
                <a:cs typeface="Arial" charset="0"/>
              </a:rPr>
              <a:t>Δ</a:t>
            </a:r>
            <a:r>
              <a:rPr lang="ru-RU" sz="2400" b="1" dirty="0"/>
              <a:t>у</a:t>
            </a:r>
          </a:p>
        </p:txBody>
      </p:sp>
      <p:sp>
        <p:nvSpPr>
          <p:cNvPr id="10282" name="Line 42"/>
          <p:cNvSpPr>
            <a:spLocks noChangeShapeType="1"/>
          </p:cNvSpPr>
          <p:nvPr/>
        </p:nvSpPr>
        <p:spPr bwMode="auto">
          <a:xfrm>
            <a:off x="4054475" y="5349875"/>
            <a:ext cx="3505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83" name="Line 43"/>
          <p:cNvSpPr>
            <a:spLocks noChangeShapeType="1"/>
          </p:cNvSpPr>
          <p:nvPr/>
        </p:nvSpPr>
        <p:spPr bwMode="auto">
          <a:xfrm>
            <a:off x="3230563" y="2255838"/>
            <a:ext cx="15875" cy="3078162"/>
          </a:xfrm>
          <a:prstGeom prst="line">
            <a:avLst/>
          </a:prstGeom>
          <a:noFill/>
          <a:ln w="76200">
            <a:pattFill prst="dkHorz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84" name="Text Box 44"/>
          <p:cNvSpPr txBox="1">
            <a:spLocks noChangeArrowheads="1"/>
          </p:cNvSpPr>
          <p:nvPr/>
        </p:nvSpPr>
        <p:spPr bwMode="auto">
          <a:xfrm>
            <a:off x="2528888" y="5081588"/>
            <a:ext cx="6639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f(x)</a:t>
            </a:r>
            <a:endParaRPr lang="ru-RU" sz="2400" b="1" dirty="0"/>
          </a:p>
        </p:txBody>
      </p:sp>
      <p:sp>
        <p:nvSpPr>
          <p:cNvPr id="10285" name="Text Box 45"/>
          <p:cNvSpPr txBox="1">
            <a:spLocks noChangeArrowheads="1"/>
          </p:cNvSpPr>
          <p:nvPr/>
        </p:nvSpPr>
        <p:spPr bwMode="auto">
          <a:xfrm>
            <a:off x="2101850" y="1971675"/>
            <a:ext cx="12362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f(x</a:t>
            </a:r>
            <a:r>
              <a:rPr lang="ru-RU" sz="2400" b="1" dirty="0"/>
              <a:t>+</a:t>
            </a:r>
            <a:r>
              <a:rPr lang="el-GR" sz="2400" b="1" dirty="0">
                <a:cs typeface="Arial" charset="0"/>
              </a:rPr>
              <a:t>Δ</a:t>
            </a:r>
            <a:r>
              <a:rPr lang="ru-RU" sz="2400" b="1" dirty="0" err="1">
                <a:cs typeface="Arial" charset="0"/>
              </a:rPr>
              <a:t>х</a:t>
            </a:r>
            <a:r>
              <a:rPr lang="en-US" sz="2400" b="1" dirty="0"/>
              <a:t>)</a:t>
            </a:r>
            <a:endParaRPr lang="ru-RU" sz="2400" b="1" dirty="0"/>
          </a:p>
        </p:txBody>
      </p:sp>
      <p:sp>
        <p:nvSpPr>
          <p:cNvPr id="10286" name="Text Box 46"/>
          <p:cNvSpPr txBox="1">
            <a:spLocks noChangeArrowheads="1"/>
          </p:cNvSpPr>
          <p:nvPr/>
        </p:nvSpPr>
        <p:spPr bwMode="auto">
          <a:xfrm>
            <a:off x="7256463" y="6196013"/>
            <a:ext cx="9284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err="1">
                <a:cs typeface="Arial" charset="0"/>
              </a:rPr>
              <a:t>х+</a:t>
            </a:r>
            <a:r>
              <a:rPr lang="el-GR" sz="2400" b="1" dirty="0">
                <a:cs typeface="Arial" charset="0"/>
              </a:rPr>
              <a:t>Δ</a:t>
            </a:r>
            <a:r>
              <a:rPr lang="ru-RU" sz="2400" b="1" dirty="0" err="1"/>
              <a:t>х</a:t>
            </a:r>
            <a:endParaRPr lang="ru-RU" sz="2400" b="1" dirty="0"/>
          </a:p>
        </p:txBody>
      </p:sp>
      <p:grpSp>
        <p:nvGrpSpPr>
          <p:cNvPr id="10295" name="Group 55"/>
          <p:cNvGrpSpPr>
            <a:grpSpLocks/>
          </p:cNvGrpSpPr>
          <p:nvPr/>
        </p:nvGrpSpPr>
        <p:grpSpPr bwMode="auto">
          <a:xfrm>
            <a:off x="4056063" y="4843463"/>
            <a:ext cx="909637" cy="684212"/>
            <a:chOff x="2555" y="3051"/>
            <a:chExt cx="573" cy="431"/>
          </a:xfrm>
        </p:grpSpPr>
        <p:sp>
          <p:nvSpPr>
            <p:cNvPr id="10289" name="AutoShape 49"/>
            <p:cNvSpPr>
              <a:spLocks noChangeArrowheads="1"/>
            </p:cNvSpPr>
            <p:nvPr/>
          </p:nvSpPr>
          <p:spPr bwMode="auto">
            <a:xfrm rot="58158204">
              <a:off x="2626" y="2980"/>
              <a:ext cx="431" cy="573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292" name="Group 52"/>
            <p:cNvGrpSpPr>
              <a:grpSpLocks/>
            </p:cNvGrpSpPr>
            <p:nvPr/>
          </p:nvGrpSpPr>
          <p:grpSpPr bwMode="auto">
            <a:xfrm>
              <a:off x="2817" y="3059"/>
              <a:ext cx="282" cy="335"/>
              <a:chOff x="585" y="1916"/>
              <a:chExt cx="282" cy="335"/>
            </a:xfrm>
          </p:grpSpPr>
          <p:sp>
            <p:nvSpPr>
              <p:cNvPr id="10290" name="Text Box 50"/>
              <p:cNvSpPr txBox="1">
                <a:spLocks noChangeArrowheads="1"/>
              </p:cNvSpPr>
              <p:nvPr/>
            </p:nvSpPr>
            <p:spPr bwMode="auto">
              <a:xfrm>
                <a:off x="585" y="1916"/>
                <a:ext cx="23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l-GR" sz="2400" b="1" dirty="0">
                    <a:solidFill>
                      <a:schemeClr val="bg1"/>
                    </a:solidFill>
                    <a:cs typeface="Arial" charset="0"/>
                  </a:rPr>
                  <a:t>α</a:t>
                </a:r>
              </a:p>
            </p:txBody>
          </p:sp>
          <p:sp>
            <p:nvSpPr>
              <p:cNvPr id="10291" name="Text Box 51"/>
              <p:cNvSpPr txBox="1">
                <a:spLocks noChangeArrowheads="1"/>
              </p:cNvSpPr>
              <p:nvPr/>
            </p:nvSpPr>
            <p:spPr bwMode="auto">
              <a:xfrm>
                <a:off x="689" y="2059"/>
                <a:ext cx="17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</a:rPr>
                  <a:t>1</a:t>
                </a:r>
              </a:p>
            </p:txBody>
          </p:sp>
        </p:grpSp>
      </p:grpSp>
      <p:sp>
        <p:nvSpPr>
          <p:cNvPr id="10287" name="Text Box 47"/>
          <p:cNvSpPr txBox="1">
            <a:spLocks noChangeArrowheads="1"/>
          </p:cNvSpPr>
          <p:nvPr/>
        </p:nvSpPr>
        <p:spPr bwMode="auto">
          <a:xfrm>
            <a:off x="3841750" y="6213475"/>
            <a:ext cx="35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err="1"/>
              <a:t>х</a:t>
            </a:r>
            <a:endParaRPr lang="ru-RU" sz="2400" b="1" dirty="0"/>
          </a:p>
        </p:txBody>
      </p:sp>
      <p:grpSp>
        <p:nvGrpSpPr>
          <p:cNvPr id="10294" name="Group 54"/>
          <p:cNvGrpSpPr>
            <a:grpSpLocks/>
          </p:cNvGrpSpPr>
          <p:nvPr/>
        </p:nvGrpSpPr>
        <p:grpSpPr bwMode="auto">
          <a:xfrm>
            <a:off x="7146925" y="1804988"/>
            <a:ext cx="501650" cy="425450"/>
            <a:chOff x="4502" y="1137"/>
            <a:chExt cx="316" cy="268"/>
          </a:xfrm>
        </p:grpSpPr>
        <p:sp>
          <p:nvSpPr>
            <p:cNvPr id="10268" name="Text Box 28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b="1" dirty="0"/>
                <a:t>М</a:t>
              </a:r>
            </a:p>
          </p:txBody>
        </p:sp>
        <p:sp>
          <p:nvSpPr>
            <p:cNvPr id="10293" name="Text Box 53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400" b="1" dirty="0"/>
                <a:t>1</a:t>
              </a:r>
            </a:p>
          </p:txBody>
        </p:sp>
      </p:grpSp>
      <p:grpSp>
        <p:nvGrpSpPr>
          <p:cNvPr id="10299" name="Group 59"/>
          <p:cNvGrpSpPr>
            <a:grpSpLocks/>
          </p:cNvGrpSpPr>
          <p:nvPr/>
        </p:nvGrpSpPr>
        <p:grpSpPr bwMode="auto">
          <a:xfrm>
            <a:off x="405655" y="643944"/>
            <a:ext cx="6484513" cy="1225691"/>
            <a:chOff x="-136" y="509"/>
            <a:chExt cx="3900" cy="691"/>
          </a:xfrm>
        </p:grpSpPr>
        <p:sp>
          <p:nvSpPr>
            <p:cNvPr id="10298" name="Rectangle 58"/>
            <p:cNvSpPr>
              <a:spLocks noChangeArrowheads="1"/>
            </p:cNvSpPr>
            <p:nvPr/>
          </p:nvSpPr>
          <p:spPr bwMode="auto">
            <a:xfrm>
              <a:off x="288" y="509"/>
              <a:ext cx="3062" cy="69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0297" name="Object 57"/>
            <p:cNvGraphicFramePr>
              <a:graphicFrameLocks noChangeAspect="1"/>
            </p:cNvGraphicFramePr>
            <p:nvPr/>
          </p:nvGraphicFramePr>
          <p:xfrm>
            <a:off x="-136" y="517"/>
            <a:ext cx="3900" cy="653"/>
          </p:xfrm>
          <a:graphic>
            <a:graphicData uri="http://schemas.openxmlformats.org/presentationml/2006/ole">
              <p:oleObj spid="_x0000_s10297" name="Equation" r:id="rId3" imgW="2349360" imgH="393480" progId="Equation.DSMT4">
                <p:embed/>
              </p:oleObj>
            </a:graphicData>
          </a:graphic>
        </p:graphicFrame>
      </p:grpSp>
      <p:sp>
        <p:nvSpPr>
          <p:cNvPr id="10301" name="AutoShape 61"/>
          <p:cNvSpPr>
            <a:spLocks noChangeArrowheads="1"/>
          </p:cNvSpPr>
          <p:nvPr/>
        </p:nvSpPr>
        <p:spPr bwMode="auto">
          <a:xfrm rot="58158204">
            <a:off x="3240088" y="5553075"/>
            <a:ext cx="684212" cy="909638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0.00174 -0.12894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47014 -0.00208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8" grpId="0" animBg="1"/>
      <p:bldP spid="10262" grpId="0" animBg="1"/>
      <p:bldP spid="10247" grpId="0" animBg="1"/>
      <p:bldP spid="10249" grpId="0" animBg="1"/>
      <p:bldP spid="10255" grpId="0" animBg="1"/>
      <p:bldP spid="10256" grpId="0" animBg="1"/>
      <p:bldP spid="10266" grpId="0"/>
      <p:bldP spid="10267" grpId="0"/>
      <p:bldP spid="10272" grpId="0" animBg="1"/>
      <p:bldP spid="10273" grpId="0" animBg="1"/>
      <p:bldP spid="10274" grpId="0" animBg="1"/>
      <p:bldP spid="10277" grpId="0"/>
      <p:bldP spid="10278" grpId="0" animBg="1"/>
      <p:bldP spid="10278" grpId="1" animBg="1"/>
      <p:bldP spid="10281" grpId="0"/>
      <p:bldP spid="10282" grpId="0" animBg="1"/>
      <p:bldP spid="10283" grpId="0" animBg="1"/>
      <p:bldP spid="10283" grpId="1" animBg="1"/>
      <p:bldP spid="10284" grpId="0"/>
      <p:bldP spid="10285" grpId="0"/>
      <p:bldP spid="10286" grpId="0"/>
      <p:bldP spid="10287" grpId="0"/>
      <p:bldP spid="1030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 rot="16200000">
            <a:off x="4283076" y="2071687"/>
            <a:ext cx="3046412" cy="3503613"/>
          </a:xfrm>
          <a:prstGeom prst="rtTriangle">
            <a:avLst/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5" name="Freeform 3"/>
          <p:cNvSpPr>
            <a:spLocks/>
          </p:cNvSpPr>
          <p:nvPr/>
        </p:nvSpPr>
        <p:spPr bwMode="auto">
          <a:xfrm>
            <a:off x="1844675" y="808038"/>
            <a:ext cx="5943600" cy="4876800"/>
          </a:xfrm>
          <a:custGeom>
            <a:avLst/>
            <a:gdLst/>
            <a:ahLst/>
            <a:cxnLst>
              <a:cxn ang="0">
                <a:pos x="0" y="3072"/>
              </a:cxn>
              <a:cxn ang="0">
                <a:pos x="1728" y="2784"/>
              </a:cxn>
              <a:cxn ang="0">
                <a:pos x="2928" y="2208"/>
              </a:cxn>
              <a:cxn ang="0">
                <a:pos x="3504" y="1344"/>
              </a:cxn>
              <a:cxn ang="0">
                <a:pos x="3744" y="0"/>
              </a:cxn>
            </a:cxnLst>
            <a:rect l="0" t="0" r="r" b="b"/>
            <a:pathLst>
              <a:path w="3744" h="3072">
                <a:moveTo>
                  <a:pt x="0" y="3072"/>
                </a:moveTo>
                <a:cubicBezTo>
                  <a:pt x="620" y="3000"/>
                  <a:pt x="1240" y="2928"/>
                  <a:pt x="1728" y="2784"/>
                </a:cubicBezTo>
                <a:cubicBezTo>
                  <a:pt x="2216" y="2640"/>
                  <a:pt x="2632" y="2448"/>
                  <a:pt x="2928" y="2208"/>
                </a:cubicBezTo>
                <a:cubicBezTo>
                  <a:pt x="3224" y="1968"/>
                  <a:pt x="3368" y="1712"/>
                  <a:pt x="3504" y="1344"/>
                </a:cubicBezTo>
                <a:cubicBezTo>
                  <a:pt x="3640" y="976"/>
                  <a:pt x="3692" y="488"/>
                  <a:pt x="3744" y="0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4068763" y="5349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 flipV="1">
            <a:off x="2686050" y="1371600"/>
            <a:ext cx="5927725" cy="5183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V="1">
            <a:off x="3306763" y="381000"/>
            <a:ext cx="0" cy="6477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0" y="6172200"/>
            <a:ext cx="8899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auto">
          <a:xfrm>
            <a:off x="7513638" y="217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Oval 9"/>
          <p:cNvSpPr>
            <a:spLocks noChangeArrowheads="1"/>
          </p:cNvSpPr>
          <p:nvPr/>
        </p:nvSpPr>
        <p:spPr bwMode="auto">
          <a:xfrm>
            <a:off x="3979863" y="5273675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3382963" y="51212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2849563" y="4476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8548688" y="62388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3275013" y="6208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7816850" y="785813"/>
            <a:ext cx="112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y</a:t>
            </a:r>
            <a:r>
              <a:rPr lang="ru-RU" sz="2400"/>
              <a:t> = </a:t>
            </a:r>
            <a:r>
              <a:rPr lang="en-US" sz="2400"/>
              <a:t>f(x)</a:t>
            </a:r>
            <a:endParaRPr lang="ru-RU" sz="2400"/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3840163" y="4867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3328" name="Line 16"/>
          <p:cNvSpPr>
            <a:spLocks noChangeShapeType="1"/>
          </p:cNvSpPr>
          <p:nvPr/>
        </p:nvSpPr>
        <p:spPr bwMode="auto">
          <a:xfrm>
            <a:off x="7573963" y="2270125"/>
            <a:ext cx="0" cy="3917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9" name="Line 17"/>
          <p:cNvSpPr>
            <a:spLocks noChangeShapeType="1"/>
          </p:cNvSpPr>
          <p:nvPr/>
        </p:nvSpPr>
        <p:spPr bwMode="auto">
          <a:xfrm flipH="1">
            <a:off x="3306763" y="2270125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0" name="Line 18"/>
          <p:cNvSpPr>
            <a:spLocks noChangeShapeType="1"/>
          </p:cNvSpPr>
          <p:nvPr/>
        </p:nvSpPr>
        <p:spPr bwMode="auto">
          <a:xfrm flipH="1">
            <a:off x="3292475" y="5349875"/>
            <a:ext cx="730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5503863" y="57705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3332" name="Line 20"/>
          <p:cNvSpPr>
            <a:spLocks noChangeShapeType="1"/>
          </p:cNvSpPr>
          <p:nvPr/>
        </p:nvSpPr>
        <p:spPr bwMode="auto">
          <a:xfrm>
            <a:off x="4037013" y="5303838"/>
            <a:ext cx="3535362" cy="0"/>
          </a:xfrm>
          <a:prstGeom prst="line">
            <a:avLst/>
          </a:prstGeom>
          <a:noFill/>
          <a:ln w="76200">
            <a:pattFill prst="dkVert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2625725" y="345281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у</a:t>
            </a:r>
          </a:p>
        </p:txBody>
      </p:sp>
      <p:sp>
        <p:nvSpPr>
          <p:cNvPr id="13334" name="Line 22"/>
          <p:cNvSpPr>
            <a:spLocks noChangeShapeType="1"/>
          </p:cNvSpPr>
          <p:nvPr/>
        </p:nvSpPr>
        <p:spPr bwMode="auto">
          <a:xfrm>
            <a:off x="4054475" y="5349875"/>
            <a:ext cx="350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5" name="Line 23"/>
          <p:cNvSpPr>
            <a:spLocks noChangeShapeType="1"/>
          </p:cNvSpPr>
          <p:nvPr/>
        </p:nvSpPr>
        <p:spPr bwMode="auto">
          <a:xfrm>
            <a:off x="7589838" y="2241550"/>
            <a:ext cx="15875" cy="3078163"/>
          </a:xfrm>
          <a:prstGeom prst="line">
            <a:avLst/>
          </a:prstGeom>
          <a:noFill/>
          <a:ln w="76200">
            <a:pattFill prst="dkHorz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2528888" y="5081588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f(x)</a:t>
            </a:r>
            <a:endParaRPr lang="ru-RU" sz="2400"/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2101850" y="1971675"/>
            <a:ext cx="1157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</a:t>
            </a:r>
            <a:r>
              <a:rPr lang="ru-RU" sz="2400"/>
              <a:t>+</a:t>
            </a:r>
            <a:r>
              <a:rPr lang="el-GR" sz="2400">
                <a:cs typeface="Arial" charset="0"/>
              </a:rPr>
              <a:t>Δ</a:t>
            </a:r>
            <a:r>
              <a:rPr lang="ru-RU" sz="2400">
                <a:cs typeface="Arial" charset="0"/>
              </a:rPr>
              <a:t>х</a:t>
            </a:r>
            <a:r>
              <a:rPr lang="en-US" sz="2400"/>
              <a:t>)</a:t>
            </a:r>
            <a:endParaRPr lang="ru-RU" sz="2400"/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7256463" y="6196013"/>
            <a:ext cx="86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cs typeface="Arial" charset="0"/>
              </a:rPr>
              <a:t>х+</a:t>
            </a:r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grpSp>
        <p:nvGrpSpPr>
          <p:cNvPr id="13339" name="Group 27"/>
          <p:cNvGrpSpPr>
            <a:grpSpLocks/>
          </p:cNvGrpSpPr>
          <p:nvPr/>
        </p:nvGrpSpPr>
        <p:grpSpPr bwMode="auto">
          <a:xfrm>
            <a:off x="4056063" y="4843463"/>
            <a:ext cx="909637" cy="684212"/>
            <a:chOff x="2555" y="3051"/>
            <a:chExt cx="573" cy="431"/>
          </a:xfrm>
        </p:grpSpPr>
        <p:sp>
          <p:nvSpPr>
            <p:cNvPr id="13340" name="AutoShape 28"/>
            <p:cNvSpPr>
              <a:spLocks noChangeArrowheads="1"/>
            </p:cNvSpPr>
            <p:nvPr/>
          </p:nvSpPr>
          <p:spPr bwMode="auto">
            <a:xfrm rot="58158204">
              <a:off x="2626" y="2980"/>
              <a:ext cx="431" cy="573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3341" name="Group 29"/>
            <p:cNvGrpSpPr>
              <a:grpSpLocks/>
            </p:cNvGrpSpPr>
            <p:nvPr/>
          </p:nvGrpSpPr>
          <p:grpSpPr bwMode="auto">
            <a:xfrm>
              <a:off x="2817" y="3059"/>
              <a:ext cx="282" cy="335"/>
              <a:chOff x="585" y="1916"/>
              <a:chExt cx="282" cy="335"/>
            </a:xfrm>
          </p:grpSpPr>
          <p:sp>
            <p:nvSpPr>
              <p:cNvPr id="13342" name="Text Box 30"/>
              <p:cNvSpPr txBox="1">
                <a:spLocks noChangeArrowheads="1"/>
              </p:cNvSpPr>
              <p:nvPr/>
            </p:nvSpPr>
            <p:spPr bwMode="auto">
              <a:xfrm>
                <a:off x="585" y="1916"/>
                <a:ext cx="23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l-GR" sz="2400" b="1">
                    <a:solidFill>
                      <a:schemeClr val="bg1"/>
                    </a:solidFill>
                    <a:cs typeface="Arial" charset="0"/>
                  </a:rPr>
                  <a:t>α</a:t>
                </a:r>
              </a:p>
            </p:txBody>
          </p:sp>
          <p:sp>
            <p:nvSpPr>
              <p:cNvPr id="13343" name="Text Box 31"/>
              <p:cNvSpPr txBox="1">
                <a:spLocks noChangeArrowheads="1"/>
              </p:cNvSpPr>
              <p:nvPr/>
            </p:nvSpPr>
            <p:spPr bwMode="auto">
              <a:xfrm>
                <a:off x="689" y="2059"/>
                <a:ext cx="17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1400" b="1">
                    <a:solidFill>
                      <a:schemeClr val="bg1"/>
                    </a:solidFill>
                  </a:rPr>
                  <a:t>1</a:t>
                </a:r>
              </a:p>
            </p:txBody>
          </p:sp>
        </p:grpSp>
      </p:grpSp>
      <p:sp>
        <p:nvSpPr>
          <p:cNvPr id="13344" name="Text Box 32"/>
          <p:cNvSpPr txBox="1">
            <a:spLocks noChangeArrowheads="1"/>
          </p:cNvSpPr>
          <p:nvPr/>
        </p:nvSpPr>
        <p:spPr bwMode="auto">
          <a:xfrm>
            <a:off x="3841750" y="62134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х</a:t>
            </a:r>
          </a:p>
        </p:txBody>
      </p:sp>
      <p:grpSp>
        <p:nvGrpSpPr>
          <p:cNvPr id="13345" name="Group 33"/>
          <p:cNvGrpSpPr>
            <a:grpSpLocks/>
          </p:cNvGrpSpPr>
          <p:nvPr/>
        </p:nvGrpSpPr>
        <p:grpSpPr bwMode="auto">
          <a:xfrm>
            <a:off x="7040563" y="1774825"/>
            <a:ext cx="501650" cy="425450"/>
            <a:chOff x="4502" y="1137"/>
            <a:chExt cx="316" cy="268"/>
          </a:xfrm>
        </p:grpSpPr>
        <p:sp>
          <p:nvSpPr>
            <p:cNvPr id="13346" name="Text Box 34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3347" name="Text Box 35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400"/>
                <a:t>1</a:t>
              </a:r>
            </a:p>
          </p:txBody>
        </p:sp>
      </p:grpSp>
      <p:grpSp>
        <p:nvGrpSpPr>
          <p:cNvPr id="13352" name="Group 40"/>
          <p:cNvGrpSpPr>
            <a:grpSpLocks/>
          </p:cNvGrpSpPr>
          <p:nvPr/>
        </p:nvGrpSpPr>
        <p:grpSpPr bwMode="auto">
          <a:xfrm>
            <a:off x="6611938" y="3298825"/>
            <a:ext cx="501650" cy="425450"/>
            <a:chOff x="4502" y="1137"/>
            <a:chExt cx="316" cy="268"/>
          </a:xfrm>
        </p:grpSpPr>
        <p:sp>
          <p:nvSpPr>
            <p:cNvPr id="13353" name="Text Box 41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3354" name="Text Box 42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2</a:t>
              </a:r>
              <a:endParaRPr lang="ru-RU" sz="1400"/>
            </a:p>
          </p:txBody>
        </p:sp>
      </p:grpSp>
      <p:sp>
        <p:nvSpPr>
          <p:cNvPr id="13356" name="Oval 44"/>
          <p:cNvSpPr>
            <a:spLocks noChangeArrowheads="1"/>
          </p:cNvSpPr>
          <p:nvPr/>
        </p:nvSpPr>
        <p:spPr bwMode="auto">
          <a:xfrm>
            <a:off x="7513638" y="2165350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C -0.00347 0.01967 -0.00677 0.03958 -0.01006 0.05555 C -0.01336 0.07152 -0.01579 0.08078 -0.01996 0.0956 C -0.02413 0.11041 -0.03038 0.12962 -0.03506 0.14444 C -0.03975 0.15925 -0.04427 0.17337 -0.04843 0.18449 C -0.0526 0.1956 -0.05642 0.20324 -0.06006 0.21111 " pathEditMode="relative" ptsTypes="aaaaaA">
                                      <p:cBhvr>
                                        <p:cTn id="23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20" grpId="0" animBg="1"/>
      <p:bldP spid="13332" grpId="0" animBg="1"/>
      <p:bldP spid="13334" grpId="0" animBg="1"/>
      <p:bldP spid="133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8" name="AutoShape 62"/>
          <p:cNvSpPr>
            <a:spLocks noChangeArrowheads="1"/>
          </p:cNvSpPr>
          <p:nvPr/>
        </p:nvSpPr>
        <p:spPr bwMode="auto">
          <a:xfrm rot="80044570">
            <a:off x="2797969" y="5593556"/>
            <a:ext cx="511175" cy="900113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79" name="AutoShape 43"/>
          <p:cNvSpPr>
            <a:spLocks noChangeArrowheads="1"/>
          </p:cNvSpPr>
          <p:nvPr/>
        </p:nvSpPr>
        <p:spPr bwMode="auto">
          <a:xfrm rot="16200000">
            <a:off x="4785519" y="3091656"/>
            <a:ext cx="1584325" cy="2894013"/>
          </a:xfrm>
          <a:prstGeom prst="rtTriangle">
            <a:avLst/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76" name="Line 40"/>
          <p:cNvSpPr>
            <a:spLocks noChangeShapeType="1"/>
          </p:cNvSpPr>
          <p:nvPr/>
        </p:nvSpPr>
        <p:spPr bwMode="auto">
          <a:xfrm flipV="1">
            <a:off x="1787525" y="2911475"/>
            <a:ext cx="6735763" cy="3673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39" name="Freeform 3"/>
          <p:cNvSpPr>
            <a:spLocks/>
          </p:cNvSpPr>
          <p:nvPr/>
        </p:nvSpPr>
        <p:spPr bwMode="auto">
          <a:xfrm>
            <a:off x="1844675" y="808038"/>
            <a:ext cx="5943600" cy="4876800"/>
          </a:xfrm>
          <a:custGeom>
            <a:avLst/>
            <a:gdLst/>
            <a:ahLst/>
            <a:cxnLst>
              <a:cxn ang="0">
                <a:pos x="0" y="3072"/>
              </a:cxn>
              <a:cxn ang="0">
                <a:pos x="1728" y="2784"/>
              </a:cxn>
              <a:cxn ang="0">
                <a:pos x="2928" y="2208"/>
              </a:cxn>
              <a:cxn ang="0">
                <a:pos x="3504" y="1344"/>
              </a:cxn>
              <a:cxn ang="0">
                <a:pos x="3744" y="0"/>
              </a:cxn>
            </a:cxnLst>
            <a:rect l="0" t="0" r="r" b="b"/>
            <a:pathLst>
              <a:path w="3744" h="3072">
                <a:moveTo>
                  <a:pt x="0" y="3072"/>
                </a:moveTo>
                <a:cubicBezTo>
                  <a:pt x="620" y="3000"/>
                  <a:pt x="1240" y="2928"/>
                  <a:pt x="1728" y="2784"/>
                </a:cubicBezTo>
                <a:cubicBezTo>
                  <a:pt x="2216" y="2640"/>
                  <a:pt x="2632" y="2448"/>
                  <a:pt x="2928" y="2208"/>
                </a:cubicBezTo>
                <a:cubicBezTo>
                  <a:pt x="3224" y="1968"/>
                  <a:pt x="3368" y="1712"/>
                  <a:pt x="3504" y="1344"/>
                </a:cubicBezTo>
                <a:cubicBezTo>
                  <a:pt x="3640" y="976"/>
                  <a:pt x="3692" y="488"/>
                  <a:pt x="3744" y="0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4068763" y="5349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 flipV="1">
            <a:off x="3306763" y="381000"/>
            <a:ext cx="0" cy="6477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0" y="6172200"/>
            <a:ext cx="8899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5" name="Oval 9"/>
          <p:cNvSpPr>
            <a:spLocks noChangeArrowheads="1"/>
          </p:cNvSpPr>
          <p:nvPr/>
        </p:nvSpPr>
        <p:spPr bwMode="auto">
          <a:xfrm>
            <a:off x="3979863" y="5273675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3382963" y="51212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849563" y="4476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8548688" y="62388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3275013" y="6208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7816850" y="785813"/>
            <a:ext cx="112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y</a:t>
            </a:r>
            <a:r>
              <a:rPr lang="ru-RU" sz="2400"/>
              <a:t> = </a:t>
            </a:r>
            <a:r>
              <a:rPr lang="en-US" sz="2400"/>
              <a:t>f(x)</a:t>
            </a:r>
            <a:endParaRPr lang="ru-RU" sz="2400"/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840163" y="4867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 flipH="1">
            <a:off x="3292475" y="5349875"/>
            <a:ext cx="730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5503863" y="57705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2641600" y="436721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у</a:t>
            </a: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2528888" y="5081588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f(x)</a:t>
            </a:r>
            <a:endParaRPr lang="ru-RU" sz="2400"/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2117725" y="3451225"/>
            <a:ext cx="1157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</a:t>
            </a:r>
            <a:r>
              <a:rPr lang="ru-RU" sz="2400"/>
              <a:t>+</a:t>
            </a:r>
            <a:r>
              <a:rPr lang="el-GR" sz="2400">
                <a:cs typeface="Arial" charset="0"/>
              </a:rPr>
              <a:t>Δ</a:t>
            </a:r>
            <a:r>
              <a:rPr lang="ru-RU" sz="2400">
                <a:cs typeface="Arial" charset="0"/>
              </a:rPr>
              <a:t>х</a:t>
            </a:r>
            <a:r>
              <a:rPr lang="en-US" sz="2400"/>
              <a:t>)</a:t>
            </a:r>
            <a:endParaRPr lang="ru-RU" sz="2400"/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6554788" y="6210300"/>
            <a:ext cx="86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cs typeface="Arial" charset="0"/>
              </a:rPr>
              <a:t>х+</a:t>
            </a:r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3841750" y="62134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х</a:t>
            </a:r>
          </a:p>
        </p:txBody>
      </p:sp>
      <p:grpSp>
        <p:nvGrpSpPr>
          <p:cNvPr id="14372" name="Group 36"/>
          <p:cNvGrpSpPr>
            <a:grpSpLocks/>
          </p:cNvGrpSpPr>
          <p:nvPr/>
        </p:nvGrpSpPr>
        <p:grpSpPr bwMode="auto">
          <a:xfrm>
            <a:off x="6611938" y="3298825"/>
            <a:ext cx="501650" cy="425450"/>
            <a:chOff x="4502" y="1137"/>
            <a:chExt cx="316" cy="268"/>
          </a:xfrm>
        </p:grpSpPr>
        <p:sp>
          <p:nvSpPr>
            <p:cNvPr id="14373" name="Text Box 37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4374" name="Text Box 38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2</a:t>
              </a:r>
              <a:endParaRPr lang="ru-RU" sz="1400"/>
            </a:p>
          </p:txBody>
        </p:sp>
      </p:grpSp>
      <p:sp>
        <p:nvSpPr>
          <p:cNvPr id="14375" name="Oval 39"/>
          <p:cNvSpPr>
            <a:spLocks noChangeArrowheads="1"/>
          </p:cNvSpPr>
          <p:nvPr/>
        </p:nvSpPr>
        <p:spPr bwMode="auto">
          <a:xfrm>
            <a:off x="6969125" y="3636963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77" name="Line 41"/>
          <p:cNvSpPr>
            <a:spLocks noChangeShapeType="1"/>
          </p:cNvSpPr>
          <p:nvPr/>
        </p:nvSpPr>
        <p:spPr bwMode="auto">
          <a:xfrm flipH="1">
            <a:off x="3290888" y="3717925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78" name="Line 42"/>
          <p:cNvSpPr>
            <a:spLocks noChangeShapeType="1"/>
          </p:cNvSpPr>
          <p:nvPr/>
        </p:nvSpPr>
        <p:spPr bwMode="auto">
          <a:xfrm>
            <a:off x="7040563" y="3732213"/>
            <a:ext cx="0" cy="2455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80" name="Line 44"/>
          <p:cNvSpPr>
            <a:spLocks noChangeShapeType="1"/>
          </p:cNvSpPr>
          <p:nvPr/>
        </p:nvSpPr>
        <p:spPr bwMode="auto">
          <a:xfrm>
            <a:off x="7026275" y="3811588"/>
            <a:ext cx="15875" cy="1524000"/>
          </a:xfrm>
          <a:prstGeom prst="line">
            <a:avLst/>
          </a:prstGeom>
          <a:noFill/>
          <a:ln w="76200">
            <a:pattFill prst="dkHorz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82" name="Line 46"/>
          <p:cNvSpPr>
            <a:spLocks noChangeShapeType="1"/>
          </p:cNvSpPr>
          <p:nvPr/>
        </p:nvSpPr>
        <p:spPr bwMode="auto">
          <a:xfrm flipV="1">
            <a:off x="4189413" y="5303838"/>
            <a:ext cx="2849562" cy="14287"/>
          </a:xfrm>
          <a:prstGeom prst="line">
            <a:avLst/>
          </a:prstGeom>
          <a:noFill/>
          <a:ln w="76200">
            <a:pattFill prst="dkVert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84" name="AutoShape 48"/>
          <p:cNvSpPr>
            <a:spLocks noChangeArrowheads="1"/>
          </p:cNvSpPr>
          <p:nvPr/>
        </p:nvSpPr>
        <p:spPr bwMode="auto">
          <a:xfrm rot="80044570">
            <a:off x="4398169" y="4725194"/>
            <a:ext cx="511175" cy="900113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4385" name="Group 49"/>
          <p:cNvGrpSpPr>
            <a:grpSpLocks/>
          </p:cNvGrpSpPr>
          <p:nvPr/>
        </p:nvGrpSpPr>
        <p:grpSpPr bwMode="auto">
          <a:xfrm>
            <a:off x="4511675" y="4900613"/>
            <a:ext cx="468313" cy="461962"/>
            <a:chOff x="585" y="1916"/>
            <a:chExt cx="259" cy="419"/>
          </a:xfrm>
        </p:grpSpPr>
        <p:sp>
          <p:nvSpPr>
            <p:cNvPr id="14386" name="Text Box 50"/>
            <p:cNvSpPr txBox="1">
              <a:spLocks noChangeArrowheads="1"/>
            </p:cNvSpPr>
            <p:nvPr/>
          </p:nvSpPr>
          <p:spPr bwMode="auto">
            <a:xfrm>
              <a:off x="585" y="1916"/>
              <a:ext cx="206" cy="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l-GR" sz="2400" b="1">
                  <a:solidFill>
                    <a:schemeClr val="bg1"/>
                  </a:solidFill>
                  <a:cs typeface="Arial" charset="0"/>
                </a:rPr>
                <a:t>α</a:t>
              </a:r>
            </a:p>
          </p:txBody>
        </p:sp>
        <p:sp>
          <p:nvSpPr>
            <p:cNvPr id="14387" name="Text Box 51"/>
            <p:cNvSpPr txBox="1">
              <a:spLocks noChangeArrowheads="1"/>
            </p:cNvSpPr>
            <p:nvPr/>
          </p:nvSpPr>
          <p:spPr bwMode="auto">
            <a:xfrm>
              <a:off x="688" y="2059"/>
              <a:ext cx="15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2</a:t>
              </a:r>
              <a:endParaRPr lang="ru-RU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14388" name="Line 52"/>
          <p:cNvSpPr>
            <a:spLocks noChangeShapeType="1"/>
          </p:cNvSpPr>
          <p:nvPr/>
        </p:nvSpPr>
        <p:spPr bwMode="auto">
          <a:xfrm flipV="1">
            <a:off x="2686050" y="1371600"/>
            <a:ext cx="5927725" cy="51831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89" name="Line 53"/>
          <p:cNvSpPr>
            <a:spLocks noChangeShapeType="1"/>
          </p:cNvSpPr>
          <p:nvPr/>
        </p:nvSpPr>
        <p:spPr bwMode="auto">
          <a:xfrm>
            <a:off x="7573963" y="2270125"/>
            <a:ext cx="0" cy="391795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90" name="Line 54"/>
          <p:cNvSpPr>
            <a:spLocks noChangeShapeType="1"/>
          </p:cNvSpPr>
          <p:nvPr/>
        </p:nvSpPr>
        <p:spPr bwMode="auto">
          <a:xfrm flipH="1">
            <a:off x="3306763" y="2270125"/>
            <a:ext cx="42672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91" name="Oval 55"/>
          <p:cNvSpPr>
            <a:spLocks noChangeArrowheads="1"/>
          </p:cNvSpPr>
          <p:nvPr/>
        </p:nvSpPr>
        <p:spPr bwMode="auto">
          <a:xfrm>
            <a:off x="7513638" y="217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4392" name="Group 56"/>
          <p:cNvGrpSpPr>
            <a:grpSpLocks/>
          </p:cNvGrpSpPr>
          <p:nvPr/>
        </p:nvGrpSpPr>
        <p:grpSpPr bwMode="auto">
          <a:xfrm>
            <a:off x="7146925" y="1804988"/>
            <a:ext cx="501650" cy="425450"/>
            <a:chOff x="4502" y="1137"/>
            <a:chExt cx="316" cy="268"/>
          </a:xfrm>
        </p:grpSpPr>
        <p:sp>
          <p:nvSpPr>
            <p:cNvPr id="14393" name="Text Box 57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4394" name="Text Box 58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400"/>
                <a:t>1</a:t>
              </a:r>
            </a:p>
          </p:txBody>
        </p:sp>
      </p:grpSp>
      <p:grpSp>
        <p:nvGrpSpPr>
          <p:cNvPr id="14395" name="Group 59"/>
          <p:cNvGrpSpPr>
            <a:grpSpLocks/>
          </p:cNvGrpSpPr>
          <p:nvPr/>
        </p:nvGrpSpPr>
        <p:grpSpPr bwMode="auto">
          <a:xfrm>
            <a:off x="568325" y="765175"/>
            <a:ext cx="6491288" cy="1096963"/>
            <a:chOff x="-199" y="509"/>
            <a:chExt cx="4089" cy="691"/>
          </a:xfrm>
        </p:grpSpPr>
        <p:sp>
          <p:nvSpPr>
            <p:cNvPr id="14396" name="Rectangle 60"/>
            <p:cNvSpPr>
              <a:spLocks noChangeArrowheads="1"/>
            </p:cNvSpPr>
            <p:nvPr/>
          </p:nvSpPr>
          <p:spPr bwMode="auto">
            <a:xfrm>
              <a:off x="288" y="509"/>
              <a:ext cx="3062" cy="69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4397" name="Object 61"/>
            <p:cNvGraphicFramePr>
              <a:graphicFrameLocks noChangeAspect="1"/>
            </p:cNvGraphicFramePr>
            <p:nvPr/>
          </p:nvGraphicFramePr>
          <p:xfrm>
            <a:off x="-199" y="534"/>
            <a:ext cx="4089" cy="653"/>
          </p:xfrm>
          <a:graphic>
            <a:graphicData uri="http://schemas.openxmlformats.org/presentationml/2006/ole">
              <p:oleObj spid="_x0000_s14397" name="Equation" r:id="rId3" imgW="2463480" imgH="39348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8" grpId="0" animBg="1"/>
      <p:bldP spid="14379" grpId="0" animBg="1"/>
      <p:bldP spid="14376" grpId="0" animBg="1"/>
      <p:bldP spid="14355" grpId="0"/>
      <p:bldP spid="14357" grpId="0"/>
      <p:bldP spid="14361" grpId="0"/>
      <p:bldP spid="14362" grpId="0"/>
      <p:bldP spid="14377" grpId="0" animBg="1"/>
      <p:bldP spid="14378" grpId="0" animBg="1"/>
      <p:bldP spid="14380" grpId="0" animBg="1"/>
      <p:bldP spid="14382" grpId="0" animBg="1"/>
      <p:bldP spid="1438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 rot="16200000">
            <a:off x="4785519" y="3091656"/>
            <a:ext cx="1584325" cy="2894013"/>
          </a:xfrm>
          <a:prstGeom prst="rtTriangle">
            <a:avLst/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 flipV="1">
            <a:off x="1787525" y="2911475"/>
            <a:ext cx="6735763" cy="3673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4" name="Freeform 4"/>
          <p:cNvSpPr>
            <a:spLocks/>
          </p:cNvSpPr>
          <p:nvPr/>
        </p:nvSpPr>
        <p:spPr bwMode="auto">
          <a:xfrm>
            <a:off x="1844675" y="808038"/>
            <a:ext cx="5943600" cy="4876800"/>
          </a:xfrm>
          <a:custGeom>
            <a:avLst/>
            <a:gdLst/>
            <a:ahLst/>
            <a:cxnLst>
              <a:cxn ang="0">
                <a:pos x="0" y="3072"/>
              </a:cxn>
              <a:cxn ang="0">
                <a:pos x="1728" y="2784"/>
              </a:cxn>
              <a:cxn ang="0">
                <a:pos x="2928" y="2208"/>
              </a:cxn>
              <a:cxn ang="0">
                <a:pos x="3504" y="1344"/>
              </a:cxn>
              <a:cxn ang="0">
                <a:pos x="3744" y="0"/>
              </a:cxn>
            </a:cxnLst>
            <a:rect l="0" t="0" r="r" b="b"/>
            <a:pathLst>
              <a:path w="3744" h="3072">
                <a:moveTo>
                  <a:pt x="0" y="3072"/>
                </a:moveTo>
                <a:cubicBezTo>
                  <a:pt x="620" y="3000"/>
                  <a:pt x="1240" y="2928"/>
                  <a:pt x="1728" y="2784"/>
                </a:cubicBezTo>
                <a:cubicBezTo>
                  <a:pt x="2216" y="2640"/>
                  <a:pt x="2632" y="2448"/>
                  <a:pt x="2928" y="2208"/>
                </a:cubicBezTo>
                <a:cubicBezTo>
                  <a:pt x="3224" y="1968"/>
                  <a:pt x="3368" y="1712"/>
                  <a:pt x="3504" y="1344"/>
                </a:cubicBezTo>
                <a:cubicBezTo>
                  <a:pt x="3640" y="976"/>
                  <a:pt x="3692" y="488"/>
                  <a:pt x="3744" y="0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4068763" y="5349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 flipV="1">
            <a:off x="3306763" y="381000"/>
            <a:ext cx="0" cy="6477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0" y="6172200"/>
            <a:ext cx="8899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8" name="Oval 8"/>
          <p:cNvSpPr>
            <a:spLocks noChangeArrowheads="1"/>
          </p:cNvSpPr>
          <p:nvPr/>
        </p:nvSpPr>
        <p:spPr bwMode="auto">
          <a:xfrm>
            <a:off x="3979863" y="5273675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3382963" y="51212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849563" y="4476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8548688" y="62388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3275013" y="6208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7816850" y="785813"/>
            <a:ext cx="112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y</a:t>
            </a:r>
            <a:r>
              <a:rPr lang="ru-RU" sz="2400"/>
              <a:t> = </a:t>
            </a:r>
            <a:r>
              <a:rPr lang="en-US" sz="2400"/>
              <a:t>f(x)</a:t>
            </a:r>
            <a:endParaRPr lang="ru-RU" sz="2400"/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3840163" y="4867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 flipH="1">
            <a:off x="3292475" y="5349875"/>
            <a:ext cx="730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5503863" y="57705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2641600" y="436721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у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2528888" y="5081588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f(x)</a:t>
            </a:r>
            <a:endParaRPr lang="ru-RU" sz="2400"/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2117725" y="3451225"/>
            <a:ext cx="1157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</a:t>
            </a:r>
            <a:r>
              <a:rPr lang="ru-RU" sz="2400"/>
              <a:t>+</a:t>
            </a:r>
            <a:r>
              <a:rPr lang="el-GR" sz="2400">
                <a:cs typeface="Arial" charset="0"/>
              </a:rPr>
              <a:t>Δ</a:t>
            </a:r>
            <a:r>
              <a:rPr lang="ru-RU" sz="2400">
                <a:cs typeface="Arial" charset="0"/>
              </a:rPr>
              <a:t>х</a:t>
            </a:r>
            <a:r>
              <a:rPr lang="en-US" sz="2400"/>
              <a:t>)</a:t>
            </a:r>
            <a:endParaRPr lang="ru-RU" sz="2400"/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6554788" y="6210300"/>
            <a:ext cx="86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cs typeface="Arial" charset="0"/>
              </a:rPr>
              <a:t>х+</a:t>
            </a:r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3841750" y="62134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х</a:t>
            </a:r>
          </a:p>
        </p:txBody>
      </p:sp>
      <p:grpSp>
        <p:nvGrpSpPr>
          <p:cNvPr id="15382" name="Group 22"/>
          <p:cNvGrpSpPr>
            <a:grpSpLocks/>
          </p:cNvGrpSpPr>
          <p:nvPr/>
        </p:nvGrpSpPr>
        <p:grpSpPr bwMode="auto">
          <a:xfrm>
            <a:off x="6611938" y="3298825"/>
            <a:ext cx="501650" cy="425450"/>
            <a:chOff x="4502" y="1137"/>
            <a:chExt cx="316" cy="268"/>
          </a:xfrm>
        </p:grpSpPr>
        <p:sp>
          <p:nvSpPr>
            <p:cNvPr id="15383" name="Text Box 23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5384" name="Text Box 24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2</a:t>
              </a:r>
              <a:endParaRPr lang="ru-RU" sz="1400"/>
            </a:p>
          </p:txBody>
        </p:sp>
      </p:grpSp>
      <p:sp>
        <p:nvSpPr>
          <p:cNvPr id="15385" name="Oval 25"/>
          <p:cNvSpPr>
            <a:spLocks noChangeArrowheads="1"/>
          </p:cNvSpPr>
          <p:nvPr/>
        </p:nvSpPr>
        <p:spPr bwMode="auto">
          <a:xfrm>
            <a:off x="6969125" y="3636963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86" name="Line 26"/>
          <p:cNvSpPr>
            <a:spLocks noChangeShapeType="1"/>
          </p:cNvSpPr>
          <p:nvPr/>
        </p:nvSpPr>
        <p:spPr bwMode="auto">
          <a:xfrm flipH="1">
            <a:off x="3290888" y="3717925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87" name="Line 27"/>
          <p:cNvSpPr>
            <a:spLocks noChangeShapeType="1"/>
          </p:cNvSpPr>
          <p:nvPr/>
        </p:nvSpPr>
        <p:spPr bwMode="auto">
          <a:xfrm>
            <a:off x="7040563" y="3732213"/>
            <a:ext cx="0" cy="2455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88" name="Line 28"/>
          <p:cNvSpPr>
            <a:spLocks noChangeShapeType="1"/>
          </p:cNvSpPr>
          <p:nvPr/>
        </p:nvSpPr>
        <p:spPr bwMode="auto">
          <a:xfrm>
            <a:off x="7026275" y="3811588"/>
            <a:ext cx="15875" cy="1524000"/>
          </a:xfrm>
          <a:prstGeom prst="line">
            <a:avLst/>
          </a:prstGeom>
          <a:noFill/>
          <a:ln w="76200">
            <a:pattFill prst="dkHorz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89" name="Line 29"/>
          <p:cNvSpPr>
            <a:spLocks noChangeShapeType="1"/>
          </p:cNvSpPr>
          <p:nvPr/>
        </p:nvSpPr>
        <p:spPr bwMode="auto">
          <a:xfrm flipV="1">
            <a:off x="4189413" y="5303838"/>
            <a:ext cx="2849562" cy="14287"/>
          </a:xfrm>
          <a:prstGeom prst="line">
            <a:avLst/>
          </a:prstGeom>
          <a:noFill/>
          <a:ln w="76200">
            <a:pattFill prst="dkVert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90" name="AutoShape 30"/>
          <p:cNvSpPr>
            <a:spLocks noChangeArrowheads="1"/>
          </p:cNvSpPr>
          <p:nvPr/>
        </p:nvSpPr>
        <p:spPr bwMode="auto">
          <a:xfrm rot="80044570">
            <a:off x="4398169" y="4725194"/>
            <a:ext cx="511175" cy="900113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5391" name="Group 31"/>
          <p:cNvGrpSpPr>
            <a:grpSpLocks/>
          </p:cNvGrpSpPr>
          <p:nvPr/>
        </p:nvGrpSpPr>
        <p:grpSpPr bwMode="auto">
          <a:xfrm>
            <a:off x="4511675" y="4900613"/>
            <a:ext cx="468313" cy="461962"/>
            <a:chOff x="585" y="1916"/>
            <a:chExt cx="259" cy="419"/>
          </a:xfrm>
        </p:grpSpPr>
        <p:sp>
          <p:nvSpPr>
            <p:cNvPr id="15392" name="Text Box 32"/>
            <p:cNvSpPr txBox="1">
              <a:spLocks noChangeArrowheads="1"/>
            </p:cNvSpPr>
            <p:nvPr/>
          </p:nvSpPr>
          <p:spPr bwMode="auto">
            <a:xfrm>
              <a:off x="585" y="1916"/>
              <a:ext cx="206" cy="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l-GR" sz="2400" b="1">
                  <a:solidFill>
                    <a:schemeClr val="bg1"/>
                  </a:solidFill>
                  <a:cs typeface="Arial" charset="0"/>
                </a:rPr>
                <a:t>α</a:t>
              </a:r>
            </a:p>
          </p:txBody>
        </p:sp>
        <p:sp>
          <p:nvSpPr>
            <p:cNvPr id="15393" name="Text Box 33"/>
            <p:cNvSpPr txBox="1">
              <a:spLocks noChangeArrowheads="1"/>
            </p:cNvSpPr>
            <p:nvPr/>
          </p:nvSpPr>
          <p:spPr bwMode="auto">
            <a:xfrm>
              <a:off x="688" y="2059"/>
              <a:ext cx="15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2</a:t>
              </a:r>
              <a:endParaRPr lang="ru-RU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15394" name="Line 34"/>
          <p:cNvSpPr>
            <a:spLocks noChangeShapeType="1"/>
          </p:cNvSpPr>
          <p:nvPr/>
        </p:nvSpPr>
        <p:spPr bwMode="auto">
          <a:xfrm flipV="1">
            <a:off x="2686050" y="1371600"/>
            <a:ext cx="5927725" cy="51831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95" name="Line 35"/>
          <p:cNvSpPr>
            <a:spLocks noChangeShapeType="1"/>
          </p:cNvSpPr>
          <p:nvPr/>
        </p:nvSpPr>
        <p:spPr bwMode="auto">
          <a:xfrm>
            <a:off x="7573963" y="2270125"/>
            <a:ext cx="0" cy="391795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96" name="Line 36"/>
          <p:cNvSpPr>
            <a:spLocks noChangeShapeType="1"/>
          </p:cNvSpPr>
          <p:nvPr/>
        </p:nvSpPr>
        <p:spPr bwMode="auto">
          <a:xfrm flipH="1">
            <a:off x="3306763" y="2270125"/>
            <a:ext cx="42672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97" name="Oval 37"/>
          <p:cNvSpPr>
            <a:spLocks noChangeArrowheads="1"/>
          </p:cNvSpPr>
          <p:nvPr/>
        </p:nvSpPr>
        <p:spPr bwMode="auto">
          <a:xfrm>
            <a:off x="7513638" y="217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5398" name="Group 38"/>
          <p:cNvGrpSpPr>
            <a:grpSpLocks/>
          </p:cNvGrpSpPr>
          <p:nvPr/>
        </p:nvGrpSpPr>
        <p:grpSpPr bwMode="auto">
          <a:xfrm>
            <a:off x="7146925" y="1804988"/>
            <a:ext cx="501650" cy="425450"/>
            <a:chOff x="4502" y="1137"/>
            <a:chExt cx="316" cy="268"/>
          </a:xfrm>
        </p:grpSpPr>
        <p:sp>
          <p:nvSpPr>
            <p:cNvPr id="15399" name="Text Box 39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5400" name="Text Box 40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400"/>
                <a:t>1</a:t>
              </a:r>
            </a:p>
          </p:txBody>
        </p:sp>
      </p:grpSp>
      <p:sp>
        <p:nvSpPr>
          <p:cNvPr id="15405" name="Line 45"/>
          <p:cNvSpPr>
            <a:spLocks noChangeShapeType="1"/>
          </p:cNvSpPr>
          <p:nvPr/>
        </p:nvSpPr>
        <p:spPr bwMode="auto">
          <a:xfrm flipV="1">
            <a:off x="1782763" y="2849563"/>
            <a:ext cx="6827837" cy="374967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406" name="Oval 46"/>
          <p:cNvSpPr>
            <a:spLocks noChangeArrowheads="1"/>
          </p:cNvSpPr>
          <p:nvPr/>
        </p:nvSpPr>
        <p:spPr bwMode="auto">
          <a:xfrm>
            <a:off x="6969125" y="360838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5407" name="Group 47"/>
          <p:cNvGrpSpPr>
            <a:grpSpLocks/>
          </p:cNvGrpSpPr>
          <p:nvPr/>
        </p:nvGrpSpPr>
        <p:grpSpPr bwMode="auto">
          <a:xfrm>
            <a:off x="5865813" y="4699000"/>
            <a:ext cx="501650" cy="425450"/>
            <a:chOff x="4502" y="1137"/>
            <a:chExt cx="316" cy="268"/>
          </a:xfrm>
        </p:grpSpPr>
        <p:sp>
          <p:nvSpPr>
            <p:cNvPr id="15408" name="Text Box 48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5409" name="Text Box 49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3</a:t>
              </a:r>
              <a:endParaRPr lang="ru-RU" sz="1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C -0.00625 0.01134 -0.01233 0.02268 -0.01841 0.03333 C -0.02448 0.04398 -0.02778 0.05347 -0.03664 0.06458 C -0.04549 0.07569 -0.05955 0.08819 -0.0717 0.1 C -0.08386 0.11181 -0.09879 0.12593 -0.11007 0.13565 C -0.12136 0.14537 -0.13073 0.15162 -0.13993 0.15787 " pathEditMode="relative" ptsTypes="aaaaaA">
                                      <p:cBhvr>
                                        <p:cTn id="35" dur="2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79" grpId="0"/>
      <p:bldP spid="15380" grpId="0"/>
      <p:bldP spid="15385" grpId="0" animBg="1"/>
      <p:bldP spid="15388" grpId="0" animBg="1"/>
      <p:bldP spid="15389" grpId="0" animBg="1"/>
      <p:bldP spid="15390" grpId="0" animBg="1"/>
      <p:bldP spid="15405" grpId="0" animBg="1"/>
      <p:bldP spid="1540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0" name="Line 46"/>
          <p:cNvSpPr>
            <a:spLocks noChangeShapeType="1"/>
          </p:cNvSpPr>
          <p:nvPr/>
        </p:nvSpPr>
        <p:spPr bwMode="auto">
          <a:xfrm>
            <a:off x="7042150" y="3702050"/>
            <a:ext cx="0" cy="2455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31" name="Line 47"/>
          <p:cNvSpPr>
            <a:spLocks noChangeShapeType="1"/>
          </p:cNvSpPr>
          <p:nvPr/>
        </p:nvSpPr>
        <p:spPr bwMode="auto">
          <a:xfrm flipV="1">
            <a:off x="1782763" y="2849563"/>
            <a:ext cx="6827837" cy="374967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33" name="Line 49"/>
          <p:cNvSpPr>
            <a:spLocks noChangeShapeType="1"/>
          </p:cNvSpPr>
          <p:nvPr/>
        </p:nvSpPr>
        <p:spPr bwMode="auto">
          <a:xfrm flipH="1">
            <a:off x="563563" y="3840163"/>
            <a:ext cx="8062912" cy="2620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86" name="AutoShape 2"/>
          <p:cNvSpPr>
            <a:spLocks noChangeArrowheads="1"/>
          </p:cNvSpPr>
          <p:nvPr/>
        </p:nvSpPr>
        <p:spPr bwMode="auto">
          <a:xfrm rot="16200000">
            <a:off x="4663281" y="4248944"/>
            <a:ext cx="549275" cy="1614488"/>
          </a:xfrm>
          <a:prstGeom prst="rtTriangle">
            <a:avLst/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8" name="Freeform 4"/>
          <p:cNvSpPr>
            <a:spLocks/>
          </p:cNvSpPr>
          <p:nvPr/>
        </p:nvSpPr>
        <p:spPr bwMode="auto">
          <a:xfrm>
            <a:off x="1844675" y="808038"/>
            <a:ext cx="5943600" cy="4876800"/>
          </a:xfrm>
          <a:custGeom>
            <a:avLst/>
            <a:gdLst/>
            <a:ahLst/>
            <a:cxnLst>
              <a:cxn ang="0">
                <a:pos x="0" y="3072"/>
              </a:cxn>
              <a:cxn ang="0">
                <a:pos x="1728" y="2784"/>
              </a:cxn>
              <a:cxn ang="0">
                <a:pos x="2928" y="2208"/>
              </a:cxn>
              <a:cxn ang="0">
                <a:pos x="3504" y="1344"/>
              </a:cxn>
              <a:cxn ang="0">
                <a:pos x="3744" y="0"/>
              </a:cxn>
            </a:cxnLst>
            <a:rect l="0" t="0" r="r" b="b"/>
            <a:pathLst>
              <a:path w="3744" h="3072">
                <a:moveTo>
                  <a:pt x="0" y="3072"/>
                </a:moveTo>
                <a:cubicBezTo>
                  <a:pt x="620" y="3000"/>
                  <a:pt x="1240" y="2928"/>
                  <a:pt x="1728" y="2784"/>
                </a:cubicBezTo>
                <a:cubicBezTo>
                  <a:pt x="2216" y="2640"/>
                  <a:pt x="2632" y="2448"/>
                  <a:pt x="2928" y="2208"/>
                </a:cubicBezTo>
                <a:cubicBezTo>
                  <a:pt x="3224" y="1968"/>
                  <a:pt x="3368" y="1712"/>
                  <a:pt x="3504" y="1344"/>
                </a:cubicBezTo>
                <a:cubicBezTo>
                  <a:pt x="3640" y="976"/>
                  <a:pt x="3692" y="488"/>
                  <a:pt x="3744" y="0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4068763" y="5349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V="1">
            <a:off x="3306763" y="381000"/>
            <a:ext cx="0" cy="6477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0" y="6172200"/>
            <a:ext cx="8899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2" name="Oval 8"/>
          <p:cNvSpPr>
            <a:spLocks noChangeArrowheads="1"/>
          </p:cNvSpPr>
          <p:nvPr/>
        </p:nvSpPr>
        <p:spPr bwMode="auto">
          <a:xfrm>
            <a:off x="3979863" y="5273675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3382963" y="51212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849563" y="4476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8548688" y="62388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3275013" y="6208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7816850" y="785813"/>
            <a:ext cx="112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y</a:t>
            </a:r>
            <a:r>
              <a:rPr lang="ru-RU" sz="2400"/>
              <a:t> = </a:t>
            </a:r>
            <a:r>
              <a:rPr lang="en-US" sz="2400"/>
              <a:t>f(x)</a:t>
            </a:r>
            <a:endParaRPr lang="ru-RU" sz="2400"/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3840163" y="4867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 flipH="1">
            <a:off x="3292475" y="5349875"/>
            <a:ext cx="730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605338" y="57705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2794000" y="48688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у</a:t>
            </a:r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2559050" y="5187950"/>
            <a:ext cx="62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f(x)</a:t>
            </a:r>
            <a:endParaRPr lang="ru-RU" sz="2400"/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2101850" y="4365625"/>
            <a:ext cx="1157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</a:t>
            </a:r>
            <a:r>
              <a:rPr lang="ru-RU" sz="2400"/>
              <a:t>+</a:t>
            </a:r>
            <a:r>
              <a:rPr lang="el-GR" sz="2400">
                <a:cs typeface="Arial" charset="0"/>
              </a:rPr>
              <a:t>Δ</a:t>
            </a:r>
            <a:r>
              <a:rPr lang="ru-RU" sz="2400">
                <a:cs typeface="Arial" charset="0"/>
              </a:rPr>
              <a:t>х</a:t>
            </a:r>
            <a:r>
              <a:rPr lang="en-US" sz="2400"/>
              <a:t>)</a:t>
            </a:r>
            <a:endParaRPr lang="ru-RU" sz="2400"/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5259388" y="6196013"/>
            <a:ext cx="86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cs typeface="Arial" charset="0"/>
              </a:rPr>
              <a:t>х+</a:t>
            </a:r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3841750" y="62134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х</a:t>
            </a:r>
          </a:p>
        </p:txBody>
      </p: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6611938" y="3298825"/>
            <a:ext cx="501650" cy="425450"/>
            <a:chOff x="4502" y="1137"/>
            <a:chExt cx="316" cy="268"/>
          </a:xfrm>
        </p:grpSpPr>
        <p:sp>
          <p:nvSpPr>
            <p:cNvPr id="16407" name="Text Box 23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6408" name="Text Box 24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2</a:t>
              </a:r>
              <a:endParaRPr lang="ru-RU" sz="1400"/>
            </a:p>
          </p:txBody>
        </p:sp>
      </p:grpSp>
      <p:sp>
        <p:nvSpPr>
          <p:cNvPr id="16409" name="Oval 25"/>
          <p:cNvSpPr>
            <a:spLocks noChangeArrowheads="1"/>
          </p:cNvSpPr>
          <p:nvPr/>
        </p:nvSpPr>
        <p:spPr bwMode="auto">
          <a:xfrm>
            <a:off x="6969125" y="3636963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10" name="Line 26"/>
          <p:cNvSpPr>
            <a:spLocks noChangeShapeType="1"/>
          </p:cNvSpPr>
          <p:nvPr/>
        </p:nvSpPr>
        <p:spPr bwMode="auto">
          <a:xfrm flipH="1" flipV="1">
            <a:off x="3260725" y="4784725"/>
            <a:ext cx="2498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11" name="Line 27"/>
          <p:cNvSpPr>
            <a:spLocks noChangeShapeType="1"/>
          </p:cNvSpPr>
          <p:nvPr/>
        </p:nvSpPr>
        <p:spPr bwMode="auto">
          <a:xfrm>
            <a:off x="5745163" y="4752975"/>
            <a:ext cx="15875" cy="1449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12" name="Line 28"/>
          <p:cNvSpPr>
            <a:spLocks noChangeShapeType="1"/>
          </p:cNvSpPr>
          <p:nvPr/>
        </p:nvSpPr>
        <p:spPr bwMode="auto">
          <a:xfrm>
            <a:off x="5730875" y="4832350"/>
            <a:ext cx="15875" cy="503238"/>
          </a:xfrm>
          <a:prstGeom prst="line">
            <a:avLst/>
          </a:prstGeom>
          <a:noFill/>
          <a:ln w="76200">
            <a:pattFill prst="dkHorz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13" name="Line 29"/>
          <p:cNvSpPr>
            <a:spLocks noChangeShapeType="1"/>
          </p:cNvSpPr>
          <p:nvPr/>
        </p:nvSpPr>
        <p:spPr bwMode="auto">
          <a:xfrm flipV="1">
            <a:off x="4205288" y="5334000"/>
            <a:ext cx="1539875" cy="15875"/>
          </a:xfrm>
          <a:prstGeom prst="line">
            <a:avLst/>
          </a:prstGeom>
          <a:noFill/>
          <a:ln w="76200">
            <a:pattFill prst="dkVert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14" name="AutoShape 30"/>
          <p:cNvSpPr>
            <a:spLocks noChangeArrowheads="1"/>
          </p:cNvSpPr>
          <p:nvPr/>
        </p:nvSpPr>
        <p:spPr bwMode="auto">
          <a:xfrm rot="101451050">
            <a:off x="4429919" y="4958557"/>
            <a:ext cx="285750" cy="722312"/>
          </a:xfrm>
          <a:prstGeom prst="triangle">
            <a:avLst>
              <a:gd name="adj" fmla="val 91972"/>
            </a:avLst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6415" name="Group 31"/>
          <p:cNvGrpSpPr>
            <a:grpSpLocks/>
          </p:cNvGrpSpPr>
          <p:nvPr/>
        </p:nvGrpSpPr>
        <p:grpSpPr bwMode="auto">
          <a:xfrm>
            <a:off x="4494213" y="4994275"/>
            <a:ext cx="514350" cy="460375"/>
            <a:chOff x="585" y="1916"/>
            <a:chExt cx="289" cy="422"/>
          </a:xfrm>
        </p:grpSpPr>
        <p:sp>
          <p:nvSpPr>
            <p:cNvPr id="16416" name="Text Box 32"/>
            <p:cNvSpPr txBox="1">
              <a:spLocks noChangeArrowheads="1"/>
            </p:cNvSpPr>
            <p:nvPr/>
          </p:nvSpPr>
          <p:spPr bwMode="auto">
            <a:xfrm>
              <a:off x="585" y="1916"/>
              <a:ext cx="209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l-GR" sz="2400" b="1">
                  <a:solidFill>
                    <a:schemeClr val="bg1"/>
                  </a:solidFill>
                  <a:cs typeface="Arial" charset="0"/>
                </a:rPr>
                <a:t>α</a:t>
              </a:r>
            </a:p>
          </p:txBody>
        </p:sp>
        <p:sp>
          <p:nvSpPr>
            <p:cNvPr id="16417" name="Text Box 33"/>
            <p:cNvSpPr txBox="1">
              <a:spLocks noChangeArrowheads="1"/>
            </p:cNvSpPr>
            <p:nvPr/>
          </p:nvSpPr>
          <p:spPr bwMode="auto">
            <a:xfrm>
              <a:off x="688" y="2059"/>
              <a:ext cx="18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3</a:t>
              </a:r>
              <a:endParaRPr lang="ru-RU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16418" name="Line 34"/>
          <p:cNvSpPr>
            <a:spLocks noChangeShapeType="1"/>
          </p:cNvSpPr>
          <p:nvPr/>
        </p:nvSpPr>
        <p:spPr bwMode="auto">
          <a:xfrm flipV="1">
            <a:off x="2686050" y="1371600"/>
            <a:ext cx="5927725" cy="51831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19" name="Line 35"/>
          <p:cNvSpPr>
            <a:spLocks noChangeShapeType="1"/>
          </p:cNvSpPr>
          <p:nvPr/>
        </p:nvSpPr>
        <p:spPr bwMode="auto">
          <a:xfrm>
            <a:off x="7573963" y="2270125"/>
            <a:ext cx="0" cy="391795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20" name="Line 36"/>
          <p:cNvSpPr>
            <a:spLocks noChangeShapeType="1"/>
          </p:cNvSpPr>
          <p:nvPr/>
        </p:nvSpPr>
        <p:spPr bwMode="auto">
          <a:xfrm flipH="1">
            <a:off x="3306763" y="2270125"/>
            <a:ext cx="42672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21" name="Oval 37"/>
          <p:cNvSpPr>
            <a:spLocks noChangeArrowheads="1"/>
          </p:cNvSpPr>
          <p:nvPr/>
        </p:nvSpPr>
        <p:spPr bwMode="auto">
          <a:xfrm>
            <a:off x="7513638" y="217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6422" name="Group 38"/>
          <p:cNvGrpSpPr>
            <a:grpSpLocks/>
          </p:cNvGrpSpPr>
          <p:nvPr/>
        </p:nvGrpSpPr>
        <p:grpSpPr bwMode="auto">
          <a:xfrm>
            <a:off x="7146925" y="1804988"/>
            <a:ext cx="501650" cy="425450"/>
            <a:chOff x="4502" y="1137"/>
            <a:chExt cx="316" cy="268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6424" name="Text Box 40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400"/>
                <a:t>1</a:t>
              </a:r>
            </a:p>
          </p:txBody>
        </p:sp>
      </p:grpSp>
      <p:grpSp>
        <p:nvGrpSpPr>
          <p:cNvPr id="16425" name="Group 41"/>
          <p:cNvGrpSpPr>
            <a:grpSpLocks/>
          </p:cNvGrpSpPr>
          <p:nvPr/>
        </p:nvGrpSpPr>
        <p:grpSpPr bwMode="auto">
          <a:xfrm>
            <a:off x="527050" y="823913"/>
            <a:ext cx="6256338" cy="1096962"/>
            <a:chOff x="-125" y="509"/>
            <a:chExt cx="3941" cy="691"/>
          </a:xfrm>
        </p:grpSpPr>
        <p:sp>
          <p:nvSpPr>
            <p:cNvPr id="16426" name="Rectangle 42"/>
            <p:cNvSpPr>
              <a:spLocks noChangeArrowheads="1"/>
            </p:cNvSpPr>
            <p:nvPr/>
          </p:nvSpPr>
          <p:spPr bwMode="auto">
            <a:xfrm>
              <a:off x="288" y="509"/>
              <a:ext cx="3062" cy="69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6427" name="Object 43"/>
            <p:cNvGraphicFramePr>
              <a:graphicFrameLocks noChangeAspect="1"/>
            </p:cNvGraphicFramePr>
            <p:nvPr/>
          </p:nvGraphicFramePr>
          <p:xfrm>
            <a:off x="-125" y="534"/>
            <a:ext cx="3941" cy="653"/>
          </p:xfrm>
          <a:graphic>
            <a:graphicData uri="http://schemas.openxmlformats.org/presentationml/2006/ole">
              <p:oleObj spid="_x0000_s16427" name="Equation" r:id="rId3" imgW="2374560" imgH="393480" progId="Equation.DSMT4">
                <p:embed/>
              </p:oleObj>
            </a:graphicData>
          </a:graphic>
        </p:graphicFrame>
      </p:grpSp>
      <p:sp>
        <p:nvSpPr>
          <p:cNvPr id="16428" name="Oval 44"/>
          <p:cNvSpPr>
            <a:spLocks noChangeArrowheads="1"/>
          </p:cNvSpPr>
          <p:nvPr/>
        </p:nvSpPr>
        <p:spPr bwMode="auto">
          <a:xfrm>
            <a:off x="5688013" y="471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29" name="Line 45"/>
          <p:cNvSpPr>
            <a:spLocks noChangeShapeType="1"/>
          </p:cNvSpPr>
          <p:nvPr/>
        </p:nvSpPr>
        <p:spPr bwMode="auto">
          <a:xfrm flipH="1">
            <a:off x="3290888" y="3717925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6434" name="Group 50"/>
          <p:cNvGrpSpPr>
            <a:grpSpLocks/>
          </p:cNvGrpSpPr>
          <p:nvPr/>
        </p:nvGrpSpPr>
        <p:grpSpPr bwMode="auto">
          <a:xfrm>
            <a:off x="5865813" y="4699000"/>
            <a:ext cx="501650" cy="425450"/>
            <a:chOff x="4502" y="1137"/>
            <a:chExt cx="316" cy="268"/>
          </a:xfrm>
        </p:grpSpPr>
        <p:sp>
          <p:nvSpPr>
            <p:cNvPr id="16435" name="Text Box 51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6436" name="Text Box 52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3</a:t>
              </a:r>
              <a:endParaRPr lang="ru-RU" sz="1400"/>
            </a:p>
          </p:txBody>
        </p:sp>
      </p:grpSp>
      <p:sp>
        <p:nvSpPr>
          <p:cNvPr id="16437" name="AutoShape 53"/>
          <p:cNvSpPr>
            <a:spLocks noChangeArrowheads="1"/>
          </p:cNvSpPr>
          <p:nvPr/>
        </p:nvSpPr>
        <p:spPr bwMode="auto">
          <a:xfrm rot="101451050">
            <a:off x="1777207" y="5796756"/>
            <a:ext cx="285750" cy="722313"/>
          </a:xfrm>
          <a:prstGeom prst="triangle">
            <a:avLst>
              <a:gd name="adj" fmla="val 91972"/>
            </a:avLst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33" grpId="0" animBg="1"/>
      <p:bldP spid="16386" grpId="0" animBg="1"/>
      <p:bldP spid="16400" grpId="0"/>
      <p:bldP spid="16401" grpId="0"/>
      <p:bldP spid="16403" grpId="0"/>
      <p:bldP spid="16404" grpId="0"/>
      <p:bldP spid="16410" grpId="0" animBg="1"/>
      <p:bldP spid="16411" grpId="0" animBg="1"/>
      <p:bldP spid="16412" grpId="0" animBg="1"/>
      <p:bldP spid="16413" grpId="0" animBg="1"/>
      <p:bldP spid="16414" grpId="0" animBg="1"/>
      <p:bldP spid="164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4" name="Line 36"/>
          <p:cNvSpPr>
            <a:spLocks noChangeShapeType="1"/>
          </p:cNvSpPr>
          <p:nvPr/>
        </p:nvSpPr>
        <p:spPr bwMode="auto">
          <a:xfrm flipV="1">
            <a:off x="2686050" y="1371600"/>
            <a:ext cx="5927725" cy="51831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60" name="Line 52"/>
          <p:cNvSpPr>
            <a:spLocks noChangeShapeType="1"/>
          </p:cNvSpPr>
          <p:nvPr/>
        </p:nvSpPr>
        <p:spPr bwMode="auto">
          <a:xfrm flipV="1">
            <a:off x="549275" y="3810000"/>
            <a:ext cx="8183563" cy="2667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0" name="Line 2"/>
          <p:cNvSpPr>
            <a:spLocks noChangeShapeType="1"/>
          </p:cNvSpPr>
          <p:nvPr/>
        </p:nvSpPr>
        <p:spPr bwMode="auto">
          <a:xfrm>
            <a:off x="7042150" y="3702050"/>
            <a:ext cx="0" cy="2455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 flipV="1">
            <a:off x="1782763" y="2849563"/>
            <a:ext cx="6827837" cy="374967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flipH="1">
            <a:off x="563563" y="3840163"/>
            <a:ext cx="8062912" cy="2620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 rot="16200000">
            <a:off x="4663281" y="4248944"/>
            <a:ext cx="549275" cy="1614488"/>
          </a:xfrm>
          <a:prstGeom prst="rtTriangle">
            <a:avLst/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4" name="Freeform 6"/>
          <p:cNvSpPr>
            <a:spLocks/>
          </p:cNvSpPr>
          <p:nvPr/>
        </p:nvSpPr>
        <p:spPr bwMode="auto">
          <a:xfrm>
            <a:off x="1844675" y="808038"/>
            <a:ext cx="5943600" cy="4876800"/>
          </a:xfrm>
          <a:custGeom>
            <a:avLst/>
            <a:gdLst/>
            <a:ahLst/>
            <a:cxnLst>
              <a:cxn ang="0">
                <a:pos x="0" y="3072"/>
              </a:cxn>
              <a:cxn ang="0">
                <a:pos x="1728" y="2784"/>
              </a:cxn>
              <a:cxn ang="0">
                <a:pos x="2928" y="2208"/>
              </a:cxn>
              <a:cxn ang="0">
                <a:pos x="3504" y="1344"/>
              </a:cxn>
              <a:cxn ang="0">
                <a:pos x="3744" y="0"/>
              </a:cxn>
            </a:cxnLst>
            <a:rect l="0" t="0" r="r" b="b"/>
            <a:pathLst>
              <a:path w="3744" h="3072">
                <a:moveTo>
                  <a:pt x="0" y="3072"/>
                </a:moveTo>
                <a:cubicBezTo>
                  <a:pt x="620" y="3000"/>
                  <a:pt x="1240" y="2928"/>
                  <a:pt x="1728" y="2784"/>
                </a:cubicBezTo>
                <a:cubicBezTo>
                  <a:pt x="2216" y="2640"/>
                  <a:pt x="2632" y="2448"/>
                  <a:pt x="2928" y="2208"/>
                </a:cubicBezTo>
                <a:cubicBezTo>
                  <a:pt x="3224" y="1968"/>
                  <a:pt x="3368" y="1712"/>
                  <a:pt x="3504" y="1344"/>
                </a:cubicBezTo>
                <a:cubicBezTo>
                  <a:pt x="3640" y="976"/>
                  <a:pt x="3692" y="488"/>
                  <a:pt x="3744" y="0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4068763" y="5349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V="1">
            <a:off x="3306763" y="381000"/>
            <a:ext cx="0" cy="6477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>
            <a:off x="0" y="6172200"/>
            <a:ext cx="8899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8" name="Oval 10"/>
          <p:cNvSpPr>
            <a:spLocks noChangeArrowheads="1"/>
          </p:cNvSpPr>
          <p:nvPr/>
        </p:nvSpPr>
        <p:spPr bwMode="auto">
          <a:xfrm>
            <a:off x="3979863" y="5273675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3382963" y="51212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2849563" y="4476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8548688" y="62388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3275013" y="6208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7816850" y="785813"/>
            <a:ext cx="112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y</a:t>
            </a:r>
            <a:r>
              <a:rPr lang="ru-RU" sz="2400"/>
              <a:t> = </a:t>
            </a:r>
            <a:r>
              <a:rPr lang="en-US" sz="2400"/>
              <a:t>f(x)</a:t>
            </a:r>
            <a:endParaRPr lang="ru-RU" sz="2400"/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3840163" y="4867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 flipH="1">
            <a:off x="3292475" y="5349875"/>
            <a:ext cx="730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4605338" y="57705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2794000" y="48688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у</a:t>
            </a: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2559050" y="5187950"/>
            <a:ext cx="62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f(x)</a:t>
            </a:r>
            <a:endParaRPr lang="ru-RU" sz="2400"/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2101850" y="4365625"/>
            <a:ext cx="1157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</a:t>
            </a:r>
            <a:r>
              <a:rPr lang="ru-RU" sz="2400"/>
              <a:t>+</a:t>
            </a:r>
            <a:r>
              <a:rPr lang="el-GR" sz="2400">
                <a:cs typeface="Arial" charset="0"/>
              </a:rPr>
              <a:t>Δ</a:t>
            </a:r>
            <a:r>
              <a:rPr lang="ru-RU" sz="2400">
                <a:cs typeface="Arial" charset="0"/>
              </a:rPr>
              <a:t>х</a:t>
            </a:r>
            <a:r>
              <a:rPr lang="en-US" sz="2400"/>
              <a:t>)</a:t>
            </a:r>
            <a:endParaRPr lang="ru-RU" sz="2400"/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5259388" y="6196013"/>
            <a:ext cx="86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cs typeface="Arial" charset="0"/>
              </a:rPr>
              <a:t>х+</a:t>
            </a:r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3841750" y="62134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х</a:t>
            </a:r>
          </a:p>
        </p:txBody>
      </p:sp>
      <p:grpSp>
        <p:nvGrpSpPr>
          <p:cNvPr id="17432" name="Group 24"/>
          <p:cNvGrpSpPr>
            <a:grpSpLocks/>
          </p:cNvGrpSpPr>
          <p:nvPr/>
        </p:nvGrpSpPr>
        <p:grpSpPr bwMode="auto">
          <a:xfrm>
            <a:off x="6611938" y="3298825"/>
            <a:ext cx="501650" cy="425450"/>
            <a:chOff x="4502" y="1137"/>
            <a:chExt cx="316" cy="268"/>
          </a:xfrm>
        </p:grpSpPr>
        <p:sp>
          <p:nvSpPr>
            <p:cNvPr id="17433" name="Text Box 25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7434" name="Text Box 26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2</a:t>
              </a:r>
              <a:endParaRPr lang="ru-RU" sz="1400"/>
            </a:p>
          </p:txBody>
        </p:sp>
      </p:grpSp>
      <p:sp>
        <p:nvSpPr>
          <p:cNvPr id="17435" name="Oval 27"/>
          <p:cNvSpPr>
            <a:spLocks noChangeArrowheads="1"/>
          </p:cNvSpPr>
          <p:nvPr/>
        </p:nvSpPr>
        <p:spPr bwMode="auto">
          <a:xfrm>
            <a:off x="6969125" y="3636963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36" name="Line 28"/>
          <p:cNvSpPr>
            <a:spLocks noChangeShapeType="1"/>
          </p:cNvSpPr>
          <p:nvPr/>
        </p:nvSpPr>
        <p:spPr bwMode="auto">
          <a:xfrm flipH="1" flipV="1">
            <a:off x="3260725" y="4784725"/>
            <a:ext cx="2498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7" name="Line 29"/>
          <p:cNvSpPr>
            <a:spLocks noChangeShapeType="1"/>
          </p:cNvSpPr>
          <p:nvPr/>
        </p:nvSpPr>
        <p:spPr bwMode="auto">
          <a:xfrm>
            <a:off x="5745163" y="4752975"/>
            <a:ext cx="15875" cy="1449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8" name="Line 30"/>
          <p:cNvSpPr>
            <a:spLocks noChangeShapeType="1"/>
          </p:cNvSpPr>
          <p:nvPr/>
        </p:nvSpPr>
        <p:spPr bwMode="auto">
          <a:xfrm>
            <a:off x="5730875" y="4832350"/>
            <a:ext cx="15875" cy="503238"/>
          </a:xfrm>
          <a:prstGeom prst="line">
            <a:avLst/>
          </a:prstGeom>
          <a:noFill/>
          <a:ln w="76200">
            <a:pattFill prst="dkHorz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9" name="Line 31"/>
          <p:cNvSpPr>
            <a:spLocks noChangeShapeType="1"/>
          </p:cNvSpPr>
          <p:nvPr/>
        </p:nvSpPr>
        <p:spPr bwMode="auto">
          <a:xfrm flipV="1">
            <a:off x="4205288" y="5334000"/>
            <a:ext cx="1539875" cy="15875"/>
          </a:xfrm>
          <a:prstGeom prst="line">
            <a:avLst/>
          </a:prstGeom>
          <a:noFill/>
          <a:ln w="76200">
            <a:pattFill prst="dkVert">
              <a:fgClr>
                <a:schemeClr val="accent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0" name="AutoShape 32"/>
          <p:cNvSpPr>
            <a:spLocks noChangeArrowheads="1"/>
          </p:cNvSpPr>
          <p:nvPr/>
        </p:nvSpPr>
        <p:spPr bwMode="auto">
          <a:xfrm rot="101451050">
            <a:off x="4429919" y="4958557"/>
            <a:ext cx="285750" cy="722312"/>
          </a:xfrm>
          <a:prstGeom prst="triangle">
            <a:avLst>
              <a:gd name="adj" fmla="val 91972"/>
            </a:avLst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7441" name="Group 33"/>
          <p:cNvGrpSpPr>
            <a:grpSpLocks/>
          </p:cNvGrpSpPr>
          <p:nvPr/>
        </p:nvGrpSpPr>
        <p:grpSpPr bwMode="auto">
          <a:xfrm>
            <a:off x="4494213" y="4994275"/>
            <a:ext cx="514350" cy="460375"/>
            <a:chOff x="585" y="1916"/>
            <a:chExt cx="289" cy="422"/>
          </a:xfrm>
        </p:grpSpPr>
        <p:sp>
          <p:nvSpPr>
            <p:cNvPr id="17442" name="Text Box 34"/>
            <p:cNvSpPr txBox="1">
              <a:spLocks noChangeArrowheads="1"/>
            </p:cNvSpPr>
            <p:nvPr/>
          </p:nvSpPr>
          <p:spPr bwMode="auto">
            <a:xfrm>
              <a:off x="585" y="1916"/>
              <a:ext cx="209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l-GR" sz="2400" b="1">
                  <a:solidFill>
                    <a:schemeClr val="bg1"/>
                  </a:solidFill>
                  <a:cs typeface="Arial" charset="0"/>
                </a:rPr>
                <a:t>α</a:t>
              </a:r>
            </a:p>
          </p:txBody>
        </p:sp>
        <p:sp>
          <p:nvSpPr>
            <p:cNvPr id="17443" name="Text Box 35"/>
            <p:cNvSpPr txBox="1">
              <a:spLocks noChangeArrowheads="1"/>
            </p:cNvSpPr>
            <p:nvPr/>
          </p:nvSpPr>
          <p:spPr bwMode="auto">
            <a:xfrm>
              <a:off x="688" y="2059"/>
              <a:ext cx="18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3</a:t>
              </a:r>
              <a:endParaRPr lang="ru-RU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17445" name="Line 37"/>
          <p:cNvSpPr>
            <a:spLocks noChangeShapeType="1"/>
          </p:cNvSpPr>
          <p:nvPr/>
        </p:nvSpPr>
        <p:spPr bwMode="auto">
          <a:xfrm>
            <a:off x="7573963" y="2270125"/>
            <a:ext cx="0" cy="391795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6" name="Line 38"/>
          <p:cNvSpPr>
            <a:spLocks noChangeShapeType="1"/>
          </p:cNvSpPr>
          <p:nvPr/>
        </p:nvSpPr>
        <p:spPr bwMode="auto">
          <a:xfrm flipH="1">
            <a:off x="3306763" y="2270125"/>
            <a:ext cx="42672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7" name="Oval 39"/>
          <p:cNvSpPr>
            <a:spLocks noChangeArrowheads="1"/>
          </p:cNvSpPr>
          <p:nvPr/>
        </p:nvSpPr>
        <p:spPr bwMode="auto">
          <a:xfrm>
            <a:off x="7513638" y="217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7448" name="Group 40"/>
          <p:cNvGrpSpPr>
            <a:grpSpLocks/>
          </p:cNvGrpSpPr>
          <p:nvPr/>
        </p:nvGrpSpPr>
        <p:grpSpPr bwMode="auto">
          <a:xfrm>
            <a:off x="7146925" y="1804988"/>
            <a:ext cx="501650" cy="425450"/>
            <a:chOff x="4502" y="1137"/>
            <a:chExt cx="316" cy="268"/>
          </a:xfrm>
        </p:grpSpPr>
        <p:sp>
          <p:nvSpPr>
            <p:cNvPr id="17449" name="Text Box 41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7450" name="Text Box 42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400"/>
                <a:t>1</a:t>
              </a:r>
            </a:p>
          </p:txBody>
        </p:sp>
      </p:grpSp>
      <p:sp>
        <p:nvSpPr>
          <p:cNvPr id="17454" name="Oval 46"/>
          <p:cNvSpPr>
            <a:spLocks noChangeArrowheads="1"/>
          </p:cNvSpPr>
          <p:nvPr/>
        </p:nvSpPr>
        <p:spPr bwMode="auto">
          <a:xfrm>
            <a:off x="5688013" y="471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55" name="Line 47"/>
          <p:cNvSpPr>
            <a:spLocks noChangeShapeType="1"/>
          </p:cNvSpPr>
          <p:nvPr/>
        </p:nvSpPr>
        <p:spPr bwMode="auto">
          <a:xfrm flipH="1">
            <a:off x="3290888" y="3717925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7456" name="Group 48"/>
          <p:cNvGrpSpPr>
            <a:grpSpLocks/>
          </p:cNvGrpSpPr>
          <p:nvPr/>
        </p:nvGrpSpPr>
        <p:grpSpPr bwMode="auto">
          <a:xfrm>
            <a:off x="5865813" y="4699000"/>
            <a:ext cx="501650" cy="425450"/>
            <a:chOff x="4502" y="1137"/>
            <a:chExt cx="316" cy="268"/>
          </a:xfrm>
        </p:grpSpPr>
        <p:sp>
          <p:nvSpPr>
            <p:cNvPr id="17457" name="Text Box 49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7458" name="Text Box 50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3</a:t>
              </a:r>
              <a:endParaRPr lang="ru-RU" sz="1400"/>
            </a:p>
          </p:txBody>
        </p:sp>
      </p:grpSp>
      <p:sp>
        <p:nvSpPr>
          <p:cNvPr id="17459" name="AutoShape 51"/>
          <p:cNvSpPr>
            <a:spLocks noChangeArrowheads="1"/>
          </p:cNvSpPr>
          <p:nvPr/>
        </p:nvSpPr>
        <p:spPr bwMode="auto">
          <a:xfrm rot="101451050">
            <a:off x="1777207" y="5796756"/>
            <a:ext cx="285750" cy="722313"/>
          </a:xfrm>
          <a:prstGeom prst="triangle">
            <a:avLst>
              <a:gd name="adj" fmla="val 91972"/>
            </a:avLst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7462" name="Group 54"/>
          <p:cNvGrpSpPr>
            <a:grpSpLocks/>
          </p:cNvGrpSpPr>
          <p:nvPr/>
        </p:nvGrpSpPr>
        <p:grpSpPr bwMode="auto">
          <a:xfrm>
            <a:off x="527050" y="823913"/>
            <a:ext cx="6256338" cy="1096962"/>
            <a:chOff x="-125" y="509"/>
            <a:chExt cx="3941" cy="691"/>
          </a:xfrm>
        </p:grpSpPr>
        <p:sp>
          <p:nvSpPr>
            <p:cNvPr id="17463" name="Rectangle 55"/>
            <p:cNvSpPr>
              <a:spLocks noChangeArrowheads="1"/>
            </p:cNvSpPr>
            <p:nvPr/>
          </p:nvSpPr>
          <p:spPr bwMode="auto">
            <a:xfrm>
              <a:off x="288" y="509"/>
              <a:ext cx="3062" cy="69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7464" name="Object 56"/>
            <p:cNvGraphicFramePr>
              <a:graphicFrameLocks noChangeAspect="1"/>
            </p:cNvGraphicFramePr>
            <p:nvPr/>
          </p:nvGraphicFramePr>
          <p:xfrm>
            <a:off x="-125" y="534"/>
            <a:ext cx="3941" cy="653"/>
          </p:xfrm>
          <a:graphic>
            <a:graphicData uri="http://schemas.openxmlformats.org/presentationml/2006/ole">
              <p:oleObj spid="_x0000_s17464" name="Equation" r:id="rId3" imgW="2374560" imgH="39348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7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60" grpId="0" animBg="1"/>
      <p:bldP spid="17412" grpId="0" animBg="1"/>
      <p:bldP spid="17413" grpId="0" animBg="1"/>
      <p:bldP spid="17429" grpId="0"/>
      <p:bldP spid="17430" grpId="0"/>
      <p:bldP spid="17438" grpId="0" animBg="1"/>
      <p:bldP spid="17439" grpId="0" animBg="1"/>
      <p:bldP spid="17440" grpId="0" animBg="1"/>
      <p:bldP spid="174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2"/>
          <p:cNvSpPr>
            <a:spLocks noChangeShapeType="1"/>
          </p:cNvSpPr>
          <p:nvPr/>
        </p:nvSpPr>
        <p:spPr bwMode="auto">
          <a:xfrm flipV="1">
            <a:off x="2686050" y="1371600"/>
            <a:ext cx="5927725" cy="51831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 flipV="1">
            <a:off x="549275" y="3810000"/>
            <a:ext cx="8183563" cy="2667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7042150" y="3702050"/>
            <a:ext cx="0" cy="2455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 flipV="1">
            <a:off x="1782763" y="2849563"/>
            <a:ext cx="6827837" cy="374967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4068763" y="5349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 flipV="1">
            <a:off x="3306763" y="381000"/>
            <a:ext cx="0" cy="6477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0" y="6172200"/>
            <a:ext cx="8899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>
            <a:off x="3979863" y="5273675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3382963" y="51212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2849563" y="4476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8548688" y="62388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275013" y="6208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7816850" y="785813"/>
            <a:ext cx="112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y</a:t>
            </a:r>
            <a:r>
              <a:rPr lang="ru-RU" sz="2400"/>
              <a:t> = </a:t>
            </a:r>
            <a:r>
              <a:rPr lang="en-US" sz="2400"/>
              <a:t>f(x)</a:t>
            </a:r>
            <a:endParaRPr lang="ru-RU" sz="2400"/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3840163" y="4867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 flipH="1">
            <a:off x="3292475" y="5349875"/>
            <a:ext cx="730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4605338" y="57705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х</a:t>
            </a: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2794000" y="48688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Δ</a:t>
            </a:r>
            <a:r>
              <a:rPr lang="ru-RU" sz="2400"/>
              <a:t>у</a:t>
            </a: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2559050" y="5187950"/>
            <a:ext cx="62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f(x)</a:t>
            </a:r>
            <a:endParaRPr lang="ru-RU" sz="2400"/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3841750" y="62134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х</a:t>
            </a:r>
          </a:p>
        </p:txBody>
      </p:sp>
      <p:grpSp>
        <p:nvGrpSpPr>
          <p:cNvPr id="18458" name="Group 26"/>
          <p:cNvGrpSpPr>
            <a:grpSpLocks/>
          </p:cNvGrpSpPr>
          <p:nvPr/>
        </p:nvGrpSpPr>
        <p:grpSpPr bwMode="auto">
          <a:xfrm>
            <a:off x="6611938" y="3298825"/>
            <a:ext cx="501650" cy="425450"/>
            <a:chOff x="4502" y="1137"/>
            <a:chExt cx="316" cy="268"/>
          </a:xfrm>
        </p:grpSpPr>
        <p:sp>
          <p:nvSpPr>
            <p:cNvPr id="18459" name="Text Box 27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8460" name="Text Box 28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2</a:t>
              </a:r>
              <a:endParaRPr lang="ru-RU" sz="1400"/>
            </a:p>
          </p:txBody>
        </p:sp>
      </p:grpSp>
      <p:sp>
        <p:nvSpPr>
          <p:cNvPr id="18461" name="Oval 29"/>
          <p:cNvSpPr>
            <a:spLocks noChangeArrowheads="1"/>
          </p:cNvSpPr>
          <p:nvPr/>
        </p:nvSpPr>
        <p:spPr bwMode="auto">
          <a:xfrm>
            <a:off x="6969125" y="3636963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 flipH="1" flipV="1">
            <a:off x="3260725" y="4784725"/>
            <a:ext cx="2498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63" name="Line 31"/>
          <p:cNvSpPr>
            <a:spLocks noChangeShapeType="1"/>
          </p:cNvSpPr>
          <p:nvPr/>
        </p:nvSpPr>
        <p:spPr bwMode="auto">
          <a:xfrm>
            <a:off x="5745163" y="4752975"/>
            <a:ext cx="15875" cy="1449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>
            <a:off x="7573963" y="2270125"/>
            <a:ext cx="0" cy="391795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71" name="Line 39"/>
          <p:cNvSpPr>
            <a:spLocks noChangeShapeType="1"/>
          </p:cNvSpPr>
          <p:nvPr/>
        </p:nvSpPr>
        <p:spPr bwMode="auto">
          <a:xfrm flipH="1">
            <a:off x="3306763" y="2270125"/>
            <a:ext cx="42672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72" name="Oval 40"/>
          <p:cNvSpPr>
            <a:spLocks noChangeArrowheads="1"/>
          </p:cNvSpPr>
          <p:nvPr/>
        </p:nvSpPr>
        <p:spPr bwMode="auto">
          <a:xfrm>
            <a:off x="7513638" y="217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473" name="Group 41"/>
          <p:cNvGrpSpPr>
            <a:grpSpLocks/>
          </p:cNvGrpSpPr>
          <p:nvPr/>
        </p:nvGrpSpPr>
        <p:grpSpPr bwMode="auto">
          <a:xfrm>
            <a:off x="7146925" y="1804988"/>
            <a:ext cx="501650" cy="425450"/>
            <a:chOff x="4502" y="1137"/>
            <a:chExt cx="316" cy="268"/>
          </a:xfrm>
        </p:grpSpPr>
        <p:sp>
          <p:nvSpPr>
            <p:cNvPr id="18474" name="Text Box 42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8475" name="Text Box 43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400"/>
                <a:t>1</a:t>
              </a:r>
            </a:p>
          </p:txBody>
        </p:sp>
      </p:grpSp>
      <p:sp>
        <p:nvSpPr>
          <p:cNvPr id="18479" name="Oval 47"/>
          <p:cNvSpPr>
            <a:spLocks noChangeArrowheads="1"/>
          </p:cNvSpPr>
          <p:nvPr/>
        </p:nvSpPr>
        <p:spPr bwMode="auto">
          <a:xfrm>
            <a:off x="5688013" y="4719638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80" name="Line 48"/>
          <p:cNvSpPr>
            <a:spLocks noChangeShapeType="1"/>
          </p:cNvSpPr>
          <p:nvPr/>
        </p:nvSpPr>
        <p:spPr bwMode="auto">
          <a:xfrm flipH="1">
            <a:off x="3290888" y="3717925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8481" name="Group 49"/>
          <p:cNvGrpSpPr>
            <a:grpSpLocks/>
          </p:cNvGrpSpPr>
          <p:nvPr/>
        </p:nvGrpSpPr>
        <p:grpSpPr bwMode="auto">
          <a:xfrm>
            <a:off x="5865813" y="4699000"/>
            <a:ext cx="501650" cy="425450"/>
            <a:chOff x="4502" y="1137"/>
            <a:chExt cx="316" cy="268"/>
          </a:xfrm>
        </p:grpSpPr>
        <p:sp>
          <p:nvSpPr>
            <p:cNvPr id="18482" name="Text Box 50"/>
            <p:cNvSpPr txBox="1">
              <a:spLocks noChangeArrowheads="1"/>
            </p:cNvSpPr>
            <p:nvPr/>
          </p:nvSpPr>
          <p:spPr bwMode="auto">
            <a:xfrm>
              <a:off x="4502" y="1137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М</a:t>
              </a:r>
            </a:p>
          </p:txBody>
        </p:sp>
        <p:sp>
          <p:nvSpPr>
            <p:cNvPr id="18483" name="Text Box 51"/>
            <p:cNvSpPr txBox="1">
              <a:spLocks noChangeArrowheads="1"/>
            </p:cNvSpPr>
            <p:nvPr/>
          </p:nvSpPr>
          <p:spPr bwMode="auto">
            <a:xfrm>
              <a:off x="4640" y="121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3</a:t>
              </a:r>
              <a:endParaRPr lang="ru-RU" sz="1400"/>
            </a:p>
          </p:txBody>
        </p:sp>
      </p:grpSp>
      <p:sp>
        <p:nvSpPr>
          <p:cNvPr id="18485" name="Oval 53"/>
          <p:cNvSpPr>
            <a:spLocks noChangeArrowheads="1"/>
          </p:cNvSpPr>
          <p:nvPr/>
        </p:nvSpPr>
        <p:spPr bwMode="auto">
          <a:xfrm>
            <a:off x="5688013" y="4733925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486" name="Group 54"/>
          <p:cNvGrpSpPr>
            <a:grpSpLocks/>
          </p:cNvGrpSpPr>
          <p:nvPr/>
        </p:nvGrpSpPr>
        <p:grpSpPr bwMode="auto">
          <a:xfrm>
            <a:off x="307975" y="644525"/>
            <a:ext cx="7259638" cy="1049338"/>
            <a:chOff x="-495" y="509"/>
            <a:chExt cx="4681" cy="699"/>
          </a:xfrm>
        </p:grpSpPr>
        <p:sp>
          <p:nvSpPr>
            <p:cNvPr id="18487" name="Rectangle 55"/>
            <p:cNvSpPr>
              <a:spLocks noChangeArrowheads="1"/>
            </p:cNvSpPr>
            <p:nvPr/>
          </p:nvSpPr>
          <p:spPr bwMode="auto">
            <a:xfrm>
              <a:off x="288" y="509"/>
              <a:ext cx="3062" cy="69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8488" name="Object 56"/>
            <p:cNvGraphicFramePr>
              <a:graphicFrameLocks noChangeAspect="1"/>
            </p:cNvGraphicFramePr>
            <p:nvPr/>
          </p:nvGraphicFramePr>
          <p:xfrm>
            <a:off x="-495" y="513"/>
            <a:ext cx="4681" cy="695"/>
          </p:xfrm>
          <a:graphic>
            <a:graphicData uri="http://schemas.openxmlformats.org/presentationml/2006/ole">
              <p:oleObj spid="_x0000_s18488" name="Equation" r:id="rId3" imgW="2781000" imgH="406080" progId="Equation.DSMT4">
                <p:embed/>
              </p:oleObj>
            </a:graphicData>
          </a:graphic>
        </p:graphicFrame>
      </p:grpSp>
      <p:grpSp>
        <p:nvGrpSpPr>
          <p:cNvPr id="18490" name="Group 58"/>
          <p:cNvGrpSpPr>
            <a:grpSpLocks/>
          </p:cNvGrpSpPr>
          <p:nvPr/>
        </p:nvGrpSpPr>
        <p:grpSpPr bwMode="auto">
          <a:xfrm>
            <a:off x="455613" y="5465763"/>
            <a:ext cx="3367087" cy="889000"/>
            <a:chOff x="200" y="3220"/>
            <a:chExt cx="3292" cy="832"/>
          </a:xfrm>
        </p:grpSpPr>
        <p:sp>
          <p:nvSpPr>
            <p:cNvPr id="18491" name="AutoShape 59"/>
            <p:cNvSpPr>
              <a:spLocks noChangeArrowheads="1"/>
            </p:cNvSpPr>
            <p:nvPr/>
          </p:nvSpPr>
          <p:spPr bwMode="auto">
            <a:xfrm rot="37425930">
              <a:off x="1459" y="2125"/>
              <a:ext cx="668" cy="3185"/>
            </a:xfrm>
            <a:prstGeom prst="triangle">
              <a:avLst>
                <a:gd name="adj" fmla="val 50000"/>
              </a:avLst>
            </a:prstGeom>
            <a:solidFill>
              <a:srgbClr val="CDFFCD"/>
            </a:solidFill>
            <a:ln w="9525">
              <a:solidFill>
                <a:srgbClr val="CDFFC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2" name="Oval 60"/>
            <p:cNvSpPr>
              <a:spLocks noChangeArrowheads="1"/>
            </p:cNvSpPr>
            <p:nvPr/>
          </p:nvSpPr>
          <p:spPr bwMode="auto">
            <a:xfrm rot="-531047">
              <a:off x="3285" y="3220"/>
              <a:ext cx="207" cy="673"/>
            </a:xfrm>
            <a:prstGeom prst="ellipse">
              <a:avLst/>
            </a:prstGeom>
            <a:solidFill>
              <a:srgbClr val="CDFFCD"/>
            </a:solidFill>
            <a:ln w="9525">
              <a:solidFill>
                <a:srgbClr val="CDFFC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494" name="Line 62"/>
          <p:cNvSpPr>
            <a:spLocks noChangeShapeType="1"/>
          </p:cNvSpPr>
          <p:nvPr/>
        </p:nvSpPr>
        <p:spPr bwMode="auto">
          <a:xfrm flipV="1">
            <a:off x="0" y="4403725"/>
            <a:ext cx="8672513" cy="1828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1844675" y="808038"/>
            <a:ext cx="5943600" cy="4876800"/>
          </a:xfrm>
          <a:custGeom>
            <a:avLst/>
            <a:gdLst/>
            <a:ahLst/>
            <a:cxnLst>
              <a:cxn ang="0">
                <a:pos x="0" y="3072"/>
              </a:cxn>
              <a:cxn ang="0">
                <a:pos x="1728" y="2784"/>
              </a:cxn>
              <a:cxn ang="0">
                <a:pos x="2928" y="2208"/>
              </a:cxn>
              <a:cxn ang="0">
                <a:pos x="3504" y="1344"/>
              </a:cxn>
              <a:cxn ang="0">
                <a:pos x="3744" y="0"/>
              </a:cxn>
            </a:cxnLst>
            <a:rect l="0" t="0" r="r" b="b"/>
            <a:pathLst>
              <a:path w="3744" h="3072">
                <a:moveTo>
                  <a:pt x="0" y="3072"/>
                </a:moveTo>
                <a:cubicBezTo>
                  <a:pt x="620" y="3000"/>
                  <a:pt x="1240" y="2928"/>
                  <a:pt x="1728" y="2784"/>
                </a:cubicBezTo>
                <a:cubicBezTo>
                  <a:pt x="2216" y="2640"/>
                  <a:pt x="2632" y="2448"/>
                  <a:pt x="2928" y="2208"/>
                </a:cubicBezTo>
                <a:cubicBezTo>
                  <a:pt x="3224" y="1968"/>
                  <a:pt x="3368" y="1712"/>
                  <a:pt x="3504" y="1344"/>
                </a:cubicBezTo>
                <a:cubicBezTo>
                  <a:pt x="3640" y="976"/>
                  <a:pt x="3692" y="488"/>
                  <a:pt x="3744" y="0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96" name="Text Box 64"/>
          <p:cNvSpPr txBox="1">
            <a:spLocks noChangeArrowheads="1"/>
          </p:cNvSpPr>
          <p:nvPr/>
        </p:nvSpPr>
        <p:spPr bwMode="auto">
          <a:xfrm>
            <a:off x="2466975" y="5530850"/>
            <a:ext cx="465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3600" b="1">
                <a:solidFill>
                  <a:srgbClr val="FF3300"/>
                </a:solidFill>
                <a:cs typeface="Arial" charset="0"/>
              </a:rPr>
              <a:t>α</a:t>
            </a:r>
          </a:p>
        </p:txBody>
      </p:sp>
      <p:graphicFrame>
        <p:nvGraphicFramePr>
          <p:cNvPr id="18498" name="Object 66"/>
          <p:cNvGraphicFramePr>
            <a:graphicFrameLocks noChangeAspect="1"/>
          </p:cNvGraphicFramePr>
          <p:nvPr/>
        </p:nvGraphicFramePr>
        <p:xfrm>
          <a:off x="741363" y="2890838"/>
          <a:ext cx="1590675" cy="722312"/>
        </p:xfrm>
        <a:graphic>
          <a:graphicData uri="http://schemas.openxmlformats.org/presentationml/2006/ole">
            <p:oleObj spid="_x0000_s18498" name="Equation" r:id="rId4" imgW="279360" imgH="126720" progId="Equation.DSMT4">
              <p:embed/>
            </p:oleObj>
          </a:graphicData>
        </a:graphic>
      </p:graphicFrame>
      <p:sp>
        <p:nvSpPr>
          <p:cNvPr id="18499" name="Text Box 67"/>
          <p:cNvSpPr txBox="1">
            <a:spLocks noChangeArrowheads="1"/>
          </p:cNvSpPr>
          <p:nvPr/>
        </p:nvSpPr>
        <p:spPr bwMode="auto">
          <a:xfrm rot="-741227">
            <a:off x="6388100" y="4527550"/>
            <a:ext cx="2192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chemeClr val="tx2"/>
                </a:solidFill>
              </a:rPr>
              <a:t>касательная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184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184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069 C -0.01146 0.00694 -0.02257 0.01342 -0.03489 0.0199 C -0.04722 0.02662 -0.06163 0.03379 -0.07413 0.03958 C -0.08663 0.04537 -0.09826 0.04976 -0.11007 0.05463 C -0.12187 0.05972 -0.13212 0.0655 -0.14462 0.0699 C -0.15694 0.07407 -0.17864 0.07893 -0.18541 0.08078 " pathEditMode="relative" rAng="0" ptsTypes="aaaaaA">
                                      <p:cBhvr>
                                        <p:cTn id="21" dur="20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4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8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70" decel="100000"/>
                                        <p:tgtEl>
                                          <p:spTgt spid="184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770" decel="100000"/>
                                        <p:tgtEl>
                                          <p:spTgt spid="184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8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8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52" grpId="1"/>
      <p:bldP spid="18453" grpId="1"/>
      <p:bldP spid="18479" grpId="0" animBg="1"/>
      <p:bldP spid="18485" grpId="0" animBg="1"/>
      <p:bldP spid="18494" grpId="0" animBg="1"/>
      <p:bldP spid="18496" grpId="0"/>
      <p:bldP spid="184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540250" y="5921375"/>
            <a:ext cx="3233738" cy="4587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800" b="1">
                <a:latin typeface="Tahoma" pitchFamily="34" charset="0"/>
              </a:rPr>
              <a:t>Copyright © 2008. </a:t>
            </a:r>
            <a:r>
              <a:rPr lang="en-US" sz="800" b="1">
                <a:latin typeface="Tahoma" pitchFamily="34" charset="0"/>
              </a:rPr>
              <a:t> Zykin Valerij </a:t>
            </a:r>
            <a:r>
              <a:rPr lang="ru-RU" sz="800" b="1">
                <a:latin typeface="Tahoma" pitchFamily="34" charset="0"/>
              </a:rPr>
              <a:t> Все права защищены.</a:t>
            </a:r>
            <a:br>
              <a:rPr lang="ru-RU" sz="800" b="1">
                <a:latin typeface="Tahoma" pitchFamily="34" charset="0"/>
              </a:rPr>
            </a:br>
            <a:r>
              <a:rPr lang="ru-RU" sz="800" b="1">
                <a:latin typeface="Tahoma" pitchFamily="34" charset="0"/>
              </a:rPr>
              <a:t>Copyright © 2008. </a:t>
            </a:r>
            <a:r>
              <a:rPr lang="en-US" sz="800" b="1">
                <a:latin typeface="Tahoma" pitchFamily="34" charset="0"/>
              </a:rPr>
              <a:t> </a:t>
            </a:r>
            <a:r>
              <a:rPr lang="en-US" sz="800" b="1">
                <a:latin typeface="Tahoma" pitchFamily="34" charset="0"/>
                <a:hlinkClick r:id="rId2"/>
              </a:rPr>
              <a:t>http://www.mathvaz.ru</a:t>
            </a:r>
            <a:r>
              <a:rPr lang="en-US" sz="800" b="1">
                <a:latin typeface="Tahoma" pitchFamily="34" charset="0"/>
              </a:rPr>
              <a:t/>
            </a:r>
            <a:br>
              <a:rPr lang="en-US" sz="800" b="1">
                <a:latin typeface="Tahoma" pitchFamily="34" charset="0"/>
              </a:rPr>
            </a:br>
            <a:endParaRPr lang="ru-RU" sz="800" b="1">
              <a:latin typeface="Tahoma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438650" y="5954713"/>
            <a:ext cx="3568700" cy="2809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theme/theme1.xml><?xml version="1.0" encoding="utf-8"?>
<a:theme xmlns:a="http://schemas.openxmlformats.org/drawingml/2006/main" name="Дм_12_Задача_о_касательной_к_графику_функции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Дм_12_Задача_о_касательной_к_графику_функции</Template>
  <TotalTime>4</TotalTime>
  <Words>209</Words>
  <Application>Microsoft PowerPoint</Application>
  <PresentationFormat>Экран (4:3)</PresentationFormat>
  <Paragraphs>128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Garamond</vt:lpstr>
      <vt:lpstr>Times New Roman</vt:lpstr>
      <vt:lpstr>Wingdings</vt:lpstr>
      <vt:lpstr>Tahoma</vt:lpstr>
      <vt:lpstr>Дм_12_Задача_о_касательной_к_графику_функции</vt:lpstr>
      <vt:lpstr>MathType 5.0 Equation</vt:lpstr>
      <vt:lpstr> Задача о касательной к графику функции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Задача о касательной к графику функции</dc:title>
  <dc:creator>RAY</dc:creator>
  <cp:lastModifiedBy>RAY</cp:lastModifiedBy>
  <cp:revision>1</cp:revision>
  <cp:lastPrinted>1601-01-01T00:00:00Z</cp:lastPrinted>
  <dcterms:created xsi:type="dcterms:W3CDTF">2010-09-21T04:58:37Z</dcterms:created>
  <dcterms:modified xsi:type="dcterms:W3CDTF">2010-09-21T05:03:36Z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