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4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 altLang="en-US" smtClean="0"/>
              <a:t>Образец подзаголовка</a:t>
            </a:r>
            <a:endParaRPr lang="ru-RU" alt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57BEFF3-2002-45C5-BED4-A3B70EDE4C46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7175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B3388F-3EAD-45AD-9DD5-250E421C07CE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FD6A9-C26F-4124-BEEA-0AEE3DDC01E7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8448D1-5708-485C-94BC-3AC98B1B930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546593-B068-4470-99D7-DE2905FEC6E2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07B4E-49CC-421A-B2C0-7880A205DDE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8682A2-9DF1-467A-8280-16ADFDBEC8F9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38DB3-041B-4F78-83E5-6393F6477C6D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C10678-7C74-4B81-9AC6-25E1C2FC6CD2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ED023D-114A-4F58-99F4-2A268410E7FD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B322E-CFBC-4190-B896-D5180ABE09E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3F6951-C590-4C17-AFE5-42861E6652AC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A63E9C8E-8846-4296-9DCC-E1992A320128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615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thvaz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2" name="Group 6"/>
          <p:cNvGrpSpPr>
            <a:grpSpLocks/>
          </p:cNvGrpSpPr>
          <p:nvPr/>
        </p:nvGrpSpPr>
        <p:grpSpPr bwMode="auto">
          <a:xfrm>
            <a:off x="6135688" y="1825625"/>
            <a:ext cx="3008312" cy="3421063"/>
            <a:chOff x="3865" y="1150"/>
            <a:chExt cx="1895" cy="2155"/>
          </a:xfrm>
        </p:grpSpPr>
        <p:pic>
          <p:nvPicPr>
            <p:cNvPr id="4100" name="Picture 4" descr="с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65" y="1150"/>
              <a:ext cx="1895" cy="2155"/>
            </a:xfrm>
            <a:prstGeom prst="rect">
              <a:avLst/>
            </a:prstGeom>
            <a:noFill/>
          </p:spPr>
        </p:pic>
        <p:sp>
          <p:nvSpPr>
            <p:cNvPr id="4101" name="AutoShape 5"/>
            <p:cNvSpPr>
              <a:spLocks noChangeArrowheads="1"/>
            </p:cNvSpPr>
            <p:nvPr/>
          </p:nvSpPr>
          <p:spPr bwMode="auto">
            <a:xfrm rot="17660673">
              <a:off x="4424" y="1865"/>
              <a:ext cx="1045" cy="11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Задача о мгновенной скорости движения</a:t>
            </a:r>
            <a:endParaRPr lang="ru-RU" sz="320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/>
              <a:t>Демонстрационный материал</a:t>
            </a:r>
          </a:p>
          <a:p>
            <a:endParaRPr lang="ru-RU"/>
          </a:p>
          <a:p>
            <a:r>
              <a:rPr lang="ru-RU"/>
              <a:t>          </a:t>
            </a:r>
            <a:r>
              <a:rPr lang="ru-RU" sz="2400"/>
              <a:t>10 класс</a:t>
            </a:r>
          </a:p>
        </p:txBody>
      </p:sp>
      <p:pic>
        <p:nvPicPr>
          <p:cNvPr id="4103" name="Picture 7" descr="а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66533" flipH="1">
            <a:off x="447675" y="4586288"/>
            <a:ext cx="1778000" cy="1627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Средняя скорость движения</a:t>
            </a:r>
          </a:p>
        </p:txBody>
      </p:sp>
      <p:pic>
        <p:nvPicPr>
          <p:cNvPr id="9222" name="Picture 6" descr="а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66533" flipH="1">
            <a:off x="228600" y="1524000"/>
            <a:ext cx="919163" cy="841375"/>
          </a:xfrm>
          <a:prstGeom prst="rect">
            <a:avLst/>
          </a:prstGeom>
          <a:noFill/>
        </p:spPr>
      </p:pic>
      <p:grpSp>
        <p:nvGrpSpPr>
          <p:cNvPr id="9225" name="Group 9"/>
          <p:cNvGrpSpPr>
            <a:grpSpLocks/>
          </p:cNvGrpSpPr>
          <p:nvPr/>
        </p:nvGrpSpPr>
        <p:grpSpPr bwMode="auto">
          <a:xfrm>
            <a:off x="609600" y="2438400"/>
            <a:ext cx="7696200" cy="152400"/>
            <a:chOff x="384" y="1536"/>
            <a:chExt cx="4848" cy="96"/>
          </a:xfrm>
        </p:grpSpPr>
        <p:sp>
          <p:nvSpPr>
            <p:cNvPr id="9221" name="Line 5"/>
            <p:cNvSpPr>
              <a:spLocks noChangeShapeType="1"/>
            </p:cNvSpPr>
            <p:nvPr/>
          </p:nvSpPr>
          <p:spPr bwMode="auto">
            <a:xfrm>
              <a:off x="384" y="1584"/>
              <a:ext cx="48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384" y="153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5232" y="153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886200" y="2743200"/>
            <a:ext cx="912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6600"/>
                </a:solidFill>
              </a:rPr>
              <a:t>250 км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8061325" y="2779713"/>
            <a:ext cx="781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tx2"/>
                </a:solidFill>
              </a:rPr>
              <a:t>t = 5</a:t>
            </a:r>
            <a:r>
              <a:rPr lang="ru-RU" b="1">
                <a:solidFill>
                  <a:schemeClr val="tx2"/>
                </a:solidFill>
              </a:rPr>
              <a:t>ч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184525" y="399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9229" name="Object 13"/>
          <p:cNvGraphicFramePr>
            <a:graphicFrameLocks noChangeAspect="1"/>
          </p:cNvGraphicFramePr>
          <p:nvPr>
            <p:ph idx="1"/>
          </p:nvPr>
        </p:nvGraphicFramePr>
        <p:xfrm>
          <a:off x="2819400" y="3581400"/>
          <a:ext cx="3444875" cy="2182813"/>
        </p:xfrm>
        <a:graphic>
          <a:graphicData uri="http://schemas.openxmlformats.org/presentationml/2006/ole">
            <p:oleObj spid="_x0000_s9229" name="Equation" r:id="rId4" imgW="1282680" imgH="812520" progId="Equation.DSMT4">
              <p:embed/>
            </p:oleObj>
          </a:graphicData>
        </a:graphic>
      </p:graphicFrame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609600" y="2438400"/>
            <a:ext cx="7696200" cy="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00578E-6 L 0.83316 0.0053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" y="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27" grpId="0"/>
      <p:bldP spid="92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Средняя скорость движения</a:t>
            </a:r>
          </a:p>
        </p:txBody>
      </p:sp>
      <p:pic>
        <p:nvPicPr>
          <p:cNvPr id="12291" name="Picture 3" descr="а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66533" flipH="1">
            <a:off x="228600" y="1524000"/>
            <a:ext cx="919163" cy="841375"/>
          </a:xfrm>
          <a:prstGeom prst="rect">
            <a:avLst/>
          </a:prstGeom>
          <a:noFill/>
        </p:spPr>
      </p:pic>
      <p:grpSp>
        <p:nvGrpSpPr>
          <p:cNvPr id="12292" name="Group 4"/>
          <p:cNvGrpSpPr>
            <a:grpSpLocks/>
          </p:cNvGrpSpPr>
          <p:nvPr/>
        </p:nvGrpSpPr>
        <p:grpSpPr bwMode="auto">
          <a:xfrm>
            <a:off x="609600" y="2438400"/>
            <a:ext cx="7696200" cy="152400"/>
            <a:chOff x="384" y="1536"/>
            <a:chExt cx="4848" cy="96"/>
          </a:xfrm>
        </p:grpSpPr>
        <p:sp>
          <p:nvSpPr>
            <p:cNvPr id="12293" name="Line 5"/>
            <p:cNvSpPr>
              <a:spLocks noChangeShapeType="1"/>
            </p:cNvSpPr>
            <p:nvPr/>
          </p:nvSpPr>
          <p:spPr bwMode="auto">
            <a:xfrm>
              <a:off x="384" y="1584"/>
              <a:ext cx="48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294" name="Line 6"/>
            <p:cNvSpPr>
              <a:spLocks noChangeShapeType="1"/>
            </p:cNvSpPr>
            <p:nvPr/>
          </p:nvSpPr>
          <p:spPr bwMode="auto">
            <a:xfrm>
              <a:off x="384" y="153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295" name="Line 7"/>
            <p:cNvSpPr>
              <a:spLocks noChangeShapeType="1"/>
            </p:cNvSpPr>
            <p:nvPr/>
          </p:nvSpPr>
          <p:spPr bwMode="auto">
            <a:xfrm>
              <a:off x="5232" y="153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990600" y="2514600"/>
            <a:ext cx="785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6600"/>
                </a:solidFill>
              </a:rPr>
              <a:t>50</a:t>
            </a:r>
            <a:r>
              <a:rPr lang="ru-RU" b="1">
                <a:solidFill>
                  <a:srgbClr val="FF6600"/>
                </a:solidFill>
              </a:rPr>
              <a:t> км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752600" y="2743200"/>
            <a:ext cx="971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tx2"/>
                </a:solidFill>
              </a:rPr>
              <a:t>t = 0,8</a:t>
            </a:r>
            <a:r>
              <a:rPr lang="ru-RU" b="1">
                <a:solidFill>
                  <a:schemeClr val="tx2"/>
                </a:solidFill>
              </a:rPr>
              <a:t>ч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3184525" y="399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12299" name="Object 11"/>
          <p:cNvGraphicFramePr>
            <a:graphicFrameLocks noChangeAspect="1"/>
          </p:cNvGraphicFramePr>
          <p:nvPr>
            <p:ph idx="1"/>
          </p:nvPr>
        </p:nvGraphicFramePr>
        <p:xfrm>
          <a:off x="1600200" y="3619500"/>
          <a:ext cx="3444875" cy="2105025"/>
        </p:xfrm>
        <a:graphic>
          <a:graphicData uri="http://schemas.openxmlformats.org/presentationml/2006/ole">
            <p:oleObj spid="_x0000_s12299" name="Equation" r:id="rId4" imgW="1371600" imgH="838080" progId="Equation.DSMT4">
              <p:embed/>
            </p:oleObj>
          </a:graphicData>
        </a:graphic>
      </p:graphicFrame>
      <p:sp>
        <p:nvSpPr>
          <p:cNvPr id="12300" name="Line 12"/>
          <p:cNvSpPr>
            <a:spLocks noChangeShapeType="1"/>
          </p:cNvSpPr>
          <p:nvPr/>
        </p:nvSpPr>
        <p:spPr bwMode="auto">
          <a:xfrm flipH="1">
            <a:off x="22098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03" name="Line 15"/>
          <p:cNvSpPr>
            <a:spLocks noChangeShapeType="1"/>
          </p:cNvSpPr>
          <p:nvPr/>
        </p:nvSpPr>
        <p:spPr bwMode="auto">
          <a:xfrm flipH="1">
            <a:off x="609600" y="2667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>
            <a:off x="1752600" y="2667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>
            <a:off x="609600" y="2590800"/>
            <a:ext cx="0" cy="174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609600" y="2438400"/>
            <a:ext cx="1600200" cy="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00578E-6 L 0.83316 0.0053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" y="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3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Средняя скорость движения</a:t>
            </a:r>
          </a:p>
        </p:txBody>
      </p:sp>
      <p:graphicFrame>
        <p:nvGraphicFramePr>
          <p:cNvPr id="13323" name="Object 11"/>
          <p:cNvGraphicFramePr>
            <a:graphicFrameLocks noChangeAspect="1"/>
          </p:cNvGraphicFramePr>
          <p:nvPr>
            <p:ph sz="half" idx="1"/>
          </p:nvPr>
        </p:nvGraphicFramePr>
        <p:xfrm>
          <a:off x="2057400" y="3879850"/>
          <a:ext cx="3886200" cy="1898650"/>
        </p:xfrm>
        <a:graphic>
          <a:graphicData uri="http://schemas.openxmlformats.org/presentationml/2006/ole">
            <p:oleObj spid="_x0000_s13323" name="Equation" r:id="rId3" imgW="1663560" imgH="812520" progId="Equation.DSMT4">
              <p:embed/>
            </p:oleObj>
          </a:graphicData>
        </a:graphic>
      </p:graphicFrame>
      <p:pic>
        <p:nvPicPr>
          <p:cNvPr id="13315" name="Picture 3" descr="а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66533" flipH="1">
            <a:off x="228600" y="1524000"/>
            <a:ext cx="919163" cy="841375"/>
          </a:xfrm>
          <a:prstGeom prst="rect">
            <a:avLst/>
          </a:prstGeom>
          <a:noFill/>
        </p:spPr>
      </p:pic>
      <p:grpSp>
        <p:nvGrpSpPr>
          <p:cNvPr id="13316" name="Group 4"/>
          <p:cNvGrpSpPr>
            <a:grpSpLocks/>
          </p:cNvGrpSpPr>
          <p:nvPr/>
        </p:nvGrpSpPr>
        <p:grpSpPr bwMode="auto">
          <a:xfrm>
            <a:off x="609600" y="2438400"/>
            <a:ext cx="7696200" cy="152400"/>
            <a:chOff x="384" y="1536"/>
            <a:chExt cx="4848" cy="96"/>
          </a:xfrm>
        </p:grpSpPr>
        <p:sp>
          <p:nvSpPr>
            <p:cNvPr id="13317" name="Line 5"/>
            <p:cNvSpPr>
              <a:spLocks noChangeShapeType="1"/>
            </p:cNvSpPr>
            <p:nvPr/>
          </p:nvSpPr>
          <p:spPr bwMode="auto">
            <a:xfrm>
              <a:off x="384" y="1584"/>
              <a:ext cx="48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18" name="Line 6"/>
            <p:cNvSpPr>
              <a:spLocks noChangeShapeType="1"/>
            </p:cNvSpPr>
            <p:nvPr/>
          </p:nvSpPr>
          <p:spPr bwMode="auto">
            <a:xfrm>
              <a:off x="384" y="153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19" name="Line 7"/>
            <p:cNvSpPr>
              <a:spLocks noChangeShapeType="1"/>
            </p:cNvSpPr>
            <p:nvPr/>
          </p:nvSpPr>
          <p:spPr bwMode="auto">
            <a:xfrm>
              <a:off x="5232" y="153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990600" y="2514600"/>
            <a:ext cx="785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6600"/>
                </a:solidFill>
              </a:rPr>
              <a:t>50</a:t>
            </a:r>
            <a:r>
              <a:rPr lang="ru-RU" b="1">
                <a:solidFill>
                  <a:srgbClr val="FF6600"/>
                </a:solidFill>
              </a:rPr>
              <a:t> км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184525" y="399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 flipH="1">
            <a:off x="22098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H="1">
            <a:off x="5867400" y="24384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3429000" y="2971800"/>
            <a:ext cx="912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6600"/>
                </a:solidFill>
              </a:rPr>
              <a:t>162</a:t>
            </a:r>
            <a:r>
              <a:rPr lang="ru-RU" b="1">
                <a:solidFill>
                  <a:srgbClr val="FF6600"/>
                </a:solidFill>
              </a:rPr>
              <a:t> км</a:t>
            </a:r>
          </a:p>
        </p:txBody>
      </p:sp>
      <p:sp>
        <p:nvSpPr>
          <p:cNvPr id="13327" name="Line 15"/>
          <p:cNvSpPr>
            <a:spLocks noChangeShapeType="1"/>
          </p:cNvSpPr>
          <p:nvPr/>
        </p:nvSpPr>
        <p:spPr bwMode="auto">
          <a:xfrm flipH="1">
            <a:off x="609600" y="2667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8" name="Line 16"/>
          <p:cNvSpPr>
            <a:spLocks noChangeShapeType="1"/>
          </p:cNvSpPr>
          <p:nvPr/>
        </p:nvSpPr>
        <p:spPr bwMode="auto">
          <a:xfrm>
            <a:off x="1752600" y="2667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9" name="Line 17"/>
          <p:cNvSpPr>
            <a:spLocks noChangeShapeType="1"/>
          </p:cNvSpPr>
          <p:nvPr/>
        </p:nvSpPr>
        <p:spPr bwMode="auto">
          <a:xfrm flipH="1">
            <a:off x="609600" y="3124200"/>
            <a:ext cx="281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0" name="Line 18"/>
          <p:cNvSpPr>
            <a:spLocks noChangeShapeType="1"/>
          </p:cNvSpPr>
          <p:nvPr/>
        </p:nvSpPr>
        <p:spPr bwMode="auto">
          <a:xfrm>
            <a:off x="609600" y="2590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 flipV="1">
            <a:off x="4343400" y="31242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3334" name="Group 22"/>
          <p:cNvGrpSpPr>
            <a:grpSpLocks/>
          </p:cNvGrpSpPr>
          <p:nvPr/>
        </p:nvGrpSpPr>
        <p:grpSpPr bwMode="auto">
          <a:xfrm>
            <a:off x="1752600" y="2743200"/>
            <a:ext cx="971550" cy="427038"/>
            <a:chOff x="1104" y="1728"/>
            <a:chExt cx="612" cy="269"/>
          </a:xfrm>
        </p:grpSpPr>
        <p:sp>
          <p:nvSpPr>
            <p:cNvPr id="13321" name="Text Box 9"/>
            <p:cNvSpPr txBox="1">
              <a:spLocks noChangeArrowheads="1"/>
            </p:cNvSpPr>
            <p:nvPr/>
          </p:nvSpPr>
          <p:spPr bwMode="auto">
            <a:xfrm>
              <a:off x="1104" y="1728"/>
              <a:ext cx="6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chemeClr val="tx2"/>
                  </a:solidFill>
                </a:rPr>
                <a:t>t = 0,8</a:t>
              </a:r>
              <a:r>
                <a:rPr lang="ru-RU" b="1">
                  <a:solidFill>
                    <a:schemeClr val="tx2"/>
                  </a:solidFill>
                </a:rPr>
                <a:t>ч</a:t>
              </a:r>
            </a:p>
          </p:txBody>
        </p:sp>
        <p:sp>
          <p:nvSpPr>
            <p:cNvPr id="13332" name="Text Box 20"/>
            <p:cNvSpPr txBox="1">
              <a:spLocks noChangeArrowheads="1"/>
            </p:cNvSpPr>
            <p:nvPr/>
          </p:nvSpPr>
          <p:spPr bwMode="auto">
            <a:xfrm>
              <a:off x="1152" y="1824"/>
              <a:ext cx="1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1200" b="1">
                <a:solidFill>
                  <a:schemeClr val="tx2"/>
                </a:solidFill>
              </a:endParaRPr>
            </a:p>
          </p:txBody>
        </p:sp>
      </p:grpSp>
      <p:sp>
        <p:nvSpPr>
          <p:cNvPr id="13333" name="Line 21"/>
          <p:cNvSpPr>
            <a:spLocks noChangeShapeType="1"/>
          </p:cNvSpPr>
          <p:nvPr/>
        </p:nvSpPr>
        <p:spPr bwMode="auto">
          <a:xfrm>
            <a:off x="2209800" y="2438400"/>
            <a:ext cx="3657600" cy="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3335" name="Picture 23" descr="а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66533" flipH="1">
            <a:off x="1752600" y="1600200"/>
            <a:ext cx="919163" cy="841375"/>
          </a:xfrm>
          <a:prstGeom prst="rect">
            <a:avLst/>
          </a:prstGeom>
          <a:noFill/>
        </p:spPr>
      </p:pic>
      <p:grpSp>
        <p:nvGrpSpPr>
          <p:cNvPr id="13342" name="Group 30"/>
          <p:cNvGrpSpPr>
            <a:grpSpLocks/>
          </p:cNvGrpSpPr>
          <p:nvPr/>
        </p:nvGrpSpPr>
        <p:grpSpPr bwMode="auto">
          <a:xfrm>
            <a:off x="3352801" y="1981200"/>
            <a:ext cx="954088" cy="427038"/>
            <a:chOff x="1104" y="1728"/>
            <a:chExt cx="601" cy="269"/>
          </a:xfrm>
        </p:grpSpPr>
        <p:sp>
          <p:nvSpPr>
            <p:cNvPr id="13343" name="Text Box 31"/>
            <p:cNvSpPr txBox="1">
              <a:spLocks noChangeArrowheads="1"/>
            </p:cNvSpPr>
            <p:nvPr/>
          </p:nvSpPr>
          <p:spPr bwMode="auto">
            <a:xfrm>
              <a:off x="1104" y="1728"/>
              <a:ext cx="60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l-GR" b="1" smtClean="0">
                  <a:solidFill>
                    <a:schemeClr val="tx2"/>
                  </a:solidFill>
                </a:rPr>
                <a:t>Δ</a:t>
              </a:r>
              <a:r>
                <a:rPr lang="en-US" b="1" smtClean="0">
                  <a:solidFill>
                    <a:schemeClr val="tx2"/>
                  </a:solidFill>
                </a:rPr>
                <a:t>t </a:t>
              </a:r>
              <a:r>
                <a:rPr lang="en-US" b="1" smtClean="0">
                  <a:solidFill>
                    <a:schemeClr val="tx2"/>
                  </a:solidFill>
                </a:rPr>
                <a:t>= </a:t>
              </a:r>
              <a:r>
                <a:rPr lang="en-US" b="1" dirty="0">
                  <a:solidFill>
                    <a:schemeClr val="tx2"/>
                  </a:solidFill>
                </a:rPr>
                <a:t>2</a:t>
              </a:r>
              <a:r>
                <a:rPr lang="ru-RU" b="1" dirty="0">
                  <a:solidFill>
                    <a:schemeClr val="tx2"/>
                  </a:solidFill>
                </a:rPr>
                <a:t>ч</a:t>
              </a:r>
            </a:p>
          </p:txBody>
        </p:sp>
        <p:sp>
          <p:nvSpPr>
            <p:cNvPr id="13344" name="Text Box 32"/>
            <p:cNvSpPr txBox="1">
              <a:spLocks noChangeArrowheads="1"/>
            </p:cNvSpPr>
            <p:nvPr/>
          </p:nvSpPr>
          <p:spPr bwMode="auto">
            <a:xfrm>
              <a:off x="1152" y="1824"/>
              <a:ext cx="1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1200" b="1">
                <a:solidFill>
                  <a:schemeClr val="tx2"/>
                </a:solidFill>
              </a:endParaRPr>
            </a:p>
          </p:txBody>
        </p:sp>
      </p:grpSp>
      <p:grpSp>
        <p:nvGrpSpPr>
          <p:cNvPr id="13347" name="Group 35"/>
          <p:cNvGrpSpPr>
            <a:grpSpLocks/>
          </p:cNvGrpSpPr>
          <p:nvPr/>
        </p:nvGrpSpPr>
        <p:grpSpPr bwMode="auto">
          <a:xfrm>
            <a:off x="5867400" y="2667000"/>
            <a:ext cx="1847850" cy="427038"/>
            <a:chOff x="3696" y="1680"/>
            <a:chExt cx="1164" cy="269"/>
          </a:xfrm>
        </p:grpSpPr>
        <p:grpSp>
          <p:nvGrpSpPr>
            <p:cNvPr id="13336" name="Group 24"/>
            <p:cNvGrpSpPr>
              <a:grpSpLocks/>
            </p:cNvGrpSpPr>
            <p:nvPr/>
          </p:nvGrpSpPr>
          <p:grpSpPr bwMode="auto">
            <a:xfrm>
              <a:off x="3696" y="1680"/>
              <a:ext cx="1164" cy="269"/>
              <a:chOff x="1104" y="1728"/>
              <a:chExt cx="1164" cy="269"/>
            </a:xfrm>
          </p:grpSpPr>
          <p:sp>
            <p:nvSpPr>
              <p:cNvPr id="13337" name="Text Box 25"/>
              <p:cNvSpPr txBox="1">
                <a:spLocks noChangeArrowheads="1"/>
              </p:cNvSpPr>
              <p:nvPr/>
            </p:nvSpPr>
            <p:spPr bwMode="auto">
              <a:xfrm>
                <a:off x="1104" y="1728"/>
                <a:ext cx="116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chemeClr val="tx2"/>
                    </a:solidFill>
                  </a:rPr>
                  <a:t>t +   t = (0,8+2)</a:t>
                </a:r>
                <a:r>
                  <a:rPr lang="ru-RU" b="1" dirty="0">
                    <a:solidFill>
                      <a:schemeClr val="tx2"/>
                    </a:solidFill>
                  </a:rPr>
                  <a:t>ч</a:t>
                </a:r>
              </a:p>
            </p:txBody>
          </p:sp>
          <p:sp>
            <p:nvSpPr>
              <p:cNvPr id="13338" name="Text Box 26"/>
              <p:cNvSpPr txBox="1">
                <a:spLocks noChangeArrowheads="1"/>
              </p:cNvSpPr>
              <p:nvPr/>
            </p:nvSpPr>
            <p:spPr bwMode="auto">
              <a:xfrm>
                <a:off x="1152" y="1824"/>
                <a:ext cx="11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1200" b="1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3345" name="AutoShape 33"/>
            <p:cNvSpPr>
              <a:spLocks noChangeArrowheads="1"/>
            </p:cNvSpPr>
            <p:nvPr/>
          </p:nvSpPr>
          <p:spPr bwMode="auto">
            <a:xfrm>
              <a:off x="3948" y="1747"/>
              <a:ext cx="98" cy="92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00578E-6 L 0.1665 0.0053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578 L 0.66649 -0.00578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Средняя скорость движения</a:t>
            </a: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914400" y="3714750"/>
          <a:ext cx="7467600" cy="1027113"/>
        </p:xfrm>
        <a:graphic>
          <a:graphicData uri="http://schemas.openxmlformats.org/presentationml/2006/ole">
            <p:oleObj spid="_x0000_s15363" name="Equation" r:id="rId3" imgW="3047760" imgH="419040" progId="Equation.DSMT4">
              <p:embed/>
            </p:oleObj>
          </a:graphicData>
        </a:graphic>
      </p:graphicFrame>
      <p:pic>
        <p:nvPicPr>
          <p:cNvPr id="15364" name="Picture 4" descr="а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66533" flipH="1">
            <a:off x="228600" y="1524000"/>
            <a:ext cx="919163" cy="841375"/>
          </a:xfrm>
          <a:prstGeom prst="rect">
            <a:avLst/>
          </a:prstGeom>
          <a:noFill/>
        </p:spPr>
      </p:pic>
      <p:grpSp>
        <p:nvGrpSpPr>
          <p:cNvPr id="15365" name="Group 5"/>
          <p:cNvGrpSpPr>
            <a:grpSpLocks/>
          </p:cNvGrpSpPr>
          <p:nvPr/>
        </p:nvGrpSpPr>
        <p:grpSpPr bwMode="auto">
          <a:xfrm>
            <a:off x="609600" y="2438400"/>
            <a:ext cx="7696200" cy="152400"/>
            <a:chOff x="384" y="1536"/>
            <a:chExt cx="4848" cy="96"/>
          </a:xfrm>
        </p:grpSpPr>
        <p:sp>
          <p:nvSpPr>
            <p:cNvPr id="15366" name="Line 6"/>
            <p:cNvSpPr>
              <a:spLocks noChangeShapeType="1"/>
            </p:cNvSpPr>
            <p:nvPr/>
          </p:nvSpPr>
          <p:spPr bwMode="auto">
            <a:xfrm>
              <a:off x="384" y="1584"/>
              <a:ext cx="48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67" name="Line 7"/>
            <p:cNvSpPr>
              <a:spLocks noChangeShapeType="1"/>
            </p:cNvSpPr>
            <p:nvPr/>
          </p:nvSpPr>
          <p:spPr bwMode="auto">
            <a:xfrm>
              <a:off x="384" y="153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68" name="Line 8"/>
            <p:cNvSpPr>
              <a:spLocks noChangeShapeType="1"/>
            </p:cNvSpPr>
            <p:nvPr/>
          </p:nvSpPr>
          <p:spPr bwMode="auto">
            <a:xfrm>
              <a:off x="5232" y="153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1143000" y="2514600"/>
            <a:ext cx="785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6600"/>
                </a:solidFill>
              </a:rPr>
              <a:t>80</a:t>
            </a:r>
            <a:r>
              <a:rPr lang="ru-RU" b="1">
                <a:solidFill>
                  <a:srgbClr val="FF6600"/>
                </a:solidFill>
              </a:rPr>
              <a:t> км</a:t>
            </a:r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 flipH="1">
            <a:off x="26670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 flipH="1">
            <a:off x="3581400" y="24384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2362200" y="2971800"/>
            <a:ext cx="785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6600"/>
                </a:solidFill>
              </a:rPr>
              <a:t>98</a:t>
            </a:r>
            <a:r>
              <a:rPr lang="ru-RU" b="1">
                <a:solidFill>
                  <a:srgbClr val="FF6600"/>
                </a:solidFill>
              </a:rPr>
              <a:t> км</a:t>
            </a:r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H="1">
            <a:off x="609600" y="2667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1905000" y="26670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H="1">
            <a:off x="609600" y="31242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>
            <a:off x="609600" y="2590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8" name="Line 18"/>
          <p:cNvSpPr>
            <a:spLocks noChangeShapeType="1"/>
          </p:cNvSpPr>
          <p:nvPr/>
        </p:nvSpPr>
        <p:spPr bwMode="auto">
          <a:xfrm flipV="1">
            <a:off x="3200400" y="3124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5379" name="Group 19"/>
          <p:cNvGrpSpPr>
            <a:grpSpLocks/>
          </p:cNvGrpSpPr>
          <p:nvPr/>
        </p:nvGrpSpPr>
        <p:grpSpPr bwMode="auto">
          <a:xfrm>
            <a:off x="1752600" y="2743200"/>
            <a:ext cx="971550" cy="427038"/>
            <a:chOff x="1104" y="1728"/>
            <a:chExt cx="612" cy="269"/>
          </a:xfrm>
        </p:grpSpPr>
        <p:sp>
          <p:nvSpPr>
            <p:cNvPr id="15380" name="Text Box 20"/>
            <p:cNvSpPr txBox="1">
              <a:spLocks noChangeArrowheads="1"/>
            </p:cNvSpPr>
            <p:nvPr/>
          </p:nvSpPr>
          <p:spPr bwMode="auto">
            <a:xfrm>
              <a:off x="1104" y="1728"/>
              <a:ext cx="6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chemeClr val="tx2"/>
                  </a:solidFill>
                </a:rPr>
                <a:t>t = 1,5</a:t>
              </a:r>
              <a:r>
                <a:rPr lang="ru-RU" b="1">
                  <a:solidFill>
                    <a:schemeClr val="tx2"/>
                  </a:solidFill>
                </a:rPr>
                <a:t>ч</a:t>
              </a:r>
            </a:p>
          </p:txBody>
        </p:sp>
        <p:sp>
          <p:nvSpPr>
            <p:cNvPr id="15381" name="Text Box 21"/>
            <p:cNvSpPr txBox="1">
              <a:spLocks noChangeArrowheads="1"/>
            </p:cNvSpPr>
            <p:nvPr/>
          </p:nvSpPr>
          <p:spPr bwMode="auto">
            <a:xfrm>
              <a:off x="1152" y="1824"/>
              <a:ext cx="1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1200" b="1">
                <a:solidFill>
                  <a:schemeClr val="tx2"/>
                </a:solidFill>
              </a:endParaRPr>
            </a:p>
          </p:txBody>
        </p:sp>
      </p:grpSp>
      <p:sp>
        <p:nvSpPr>
          <p:cNvPr id="15382" name="Line 22"/>
          <p:cNvSpPr>
            <a:spLocks noChangeShapeType="1"/>
          </p:cNvSpPr>
          <p:nvPr/>
        </p:nvSpPr>
        <p:spPr bwMode="auto">
          <a:xfrm>
            <a:off x="2667000" y="2438400"/>
            <a:ext cx="914400" cy="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5383" name="Picture 23" descr="а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66533" flipH="1">
            <a:off x="1752600" y="1524000"/>
            <a:ext cx="919163" cy="841375"/>
          </a:xfrm>
          <a:prstGeom prst="rect">
            <a:avLst/>
          </a:prstGeom>
          <a:noFill/>
        </p:spPr>
      </p:pic>
      <p:graphicFrame>
        <p:nvGraphicFramePr>
          <p:cNvPr id="15390" name="Object 30"/>
          <p:cNvGraphicFramePr>
            <a:graphicFrameLocks noChangeAspect="1"/>
          </p:cNvGraphicFramePr>
          <p:nvPr>
            <p:ph sz="half" idx="2"/>
          </p:nvPr>
        </p:nvGraphicFramePr>
        <p:xfrm>
          <a:off x="3489325" y="4953000"/>
          <a:ext cx="1484313" cy="1000125"/>
        </p:xfrm>
        <a:graphic>
          <a:graphicData uri="http://schemas.openxmlformats.org/presentationml/2006/ole">
            <p:oleObj spid="_x0000_s15390" name="Equation" r:id="rId5" imgW="583920" imgH="393480" progId="Equation.DSMT4">
              <p:embed/>
            </p:oleObj>
          </a:graphicData>
        </a:graphic>
      </p:graphicFrame>
      <p:grpSp>
        <p:nvGrpSpPr>
          <p:cNvPr id="15394" name="Group 34"/>
          <p:cNvGrpSpPr>
            <a:grpSpLocks/>
          </p:cNvGrpSpPr>
          <p:nvPr/>
        </p:nvGrpSpPr>
        <p:grpSpPr bwMode="auto">
          <a:xfrm>
            <a:off x="3581400" y="2514600"/>
            <a:ext cx="2038350" cy="427038"/>
            <a:chOff x="2256" y="1584"/>
            <a:chExt cx="1284" cy="269"/>
          </a:xfrm>
        </p:grpSpPr>
        <p:grpSp>
          <p:nvGrpSpPr>
            <p:cNvPr id="15384" name="Group 24"/>
            <p:cNvGrpSpPr>
              <a:grpSpLocks/>
            </p:cNvGrpSpPr>
            <p:nvPr/>
          </p:nvGrpSpPr>
          <p:grpSpPr bwMode="auto">
            <a:xfrm>
              <a:off x="2256" y="1584"/>
              <a:ext cx="1284" cy="269"/>
              <a:chOff x="1104" y="1728"/>
              <a:chExt cx="1284" cy="269"/>
            </a:xfrm>
          </p:grpSpPr>
          <p:sp>
            <p:nvSpPr>
              <p:cNvPr id="15385" name="Text Box 25"/>
              <p:cNvSpPr txBox="1">
                <a:spLocks noChangeArrowheads="1"/>
              </p:cNvSpPr>
              <p:nvPr/>
            </p:nvSpPr>
            <p:spPr bwMode="auto">
              <a:xfrm>
                <a:off x="1104" y="1728"/>
                <a:ext cx="12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chemeClr val="tx2"/>
                    </a:solidFill>
                  </a:rPr>
                  <a:t>t +   t = (0,8+0,3)</a:t>
                </a:r>
                <a:r>
                  <a:rPr lang="ru-RU" b="1">
                    <a:solidFill>
                      <a:schemeClr val="tx2"/>
                    </a:solidFill>
                  </a:rPr>
                  <a:t>ч</a:t>
                </a:r>
              </a:p>
            </p:txBody>
          </p:sp>
          <p:sp>
            <p:nvSpPr>
              <p:cNvPr id="15386" name="Text Box 26"/>
              <p:cNvSpPr txBox="1">
                <a:spLocks noChangeArrowheads="1"/>
              </p:cNvSpPr>
              <p:nvPr/>
            </p:nvSpPr>
            <p:spPr bwMode="auto">
              <a:xfrm>
                <a:off x="1152" y="1824"/>
                <a:ext cx="11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1200" b="1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5393" name="AutoShape 33"/>
            <p:cNvSpPr>
              <a:spLocks noChangeArrowheads="1"/>
            </p:cNvSpPr>
            <p:nvPr/>
          </p:nvSpPr>
          <p:spPr bwMode="auto">
            <a:xfrm>
              <a:off x="2522" y="1669"/>
              <a:ext cx="82" cy="8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396" name="Group 36"/>
          <p:cNvGrpSpPr>
            <a:grpSpLocks/>
          </p:cNvGrpSpPr>
          <p:nvPr/>
        </p:nvGrpSpPr>
        <p:grpSpPr bwMode="auto">
          <a:xfrm>
            <a:off x="2697163" y="2057400"/>
            <a:ext cx="1044575" cy="427038"/>
            <a:chOff x="1699" y="1296"/>
            <a:chExt cx="658" cy="269"/>
          </a:xfrm>
        </p:grpSpPr>
        <p:grpSp>
          <p:nvGrpSpPr>
            <p:cNvPr id="15387" name="Group 27"/>
            <p:cNvGrpSpPr>
              <a:grpSpLocks/>
            </p:cNvGrpSpPr>
            <p:nvPr/>
          </p:nvGrpSpPr>
          <p:grpSpPr bwMode="auto">
            <a:xfrm>
              <a:off x="1705" y="1296"/>
              <a:ext cx="652" cy="269"/>
              <a:chOff x="1104" y="1728"/>
              <a:chExt cx="652" cy="269"/>
            </a:xfrm>
          </p:grpSpPr>
          <p:sp>
            <p:nvSpPr>
              <p:cNvPr id="15388" name="Text Box 28"/>
              <p:cNvSpPr txBox="1">
                <a:spLocks noChangeArrowheads="1"/>
              </p:cNvSpPr>
              <p:nvPr/>
            </p:nvSpPr>
            <p:spPr bwMode="auto">
              <a:xfrm>
                <a:off x="1104" y="1728"/>
                <a:ext cx="65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chemeClr val="tx2"/>
                    </a:solidFill>
                  </a:rPr>
                  <a:t> t = 0,3</a:t>
                </a:r>
                <a:r>
                  <a:rPr lang="ru-RU" b="1">
                    <a:solidFill>
                      <a:schemeClr val="tx2"/>
                    </a:solidFill>
                  </a:rPr>
                  <a:t>ч</a:t>
                </a:r>
              </a:p>
            </p:txBody>
          </p:sp>
          <p:sp>
            <p:nvSpPr>
              <p:cNvPr id="15389" name="Text Box 29"/>
              <p:cNvSpPr txBox="1">
                <a:spLocks noChangeArrowheads="1"/>
              </p:cNvSpPr>
              <p:nvPr/>
            </p:nvSpPr>
            <p:spPr bwMode="auto">
              <a:xfrm>
                <a:off x="1152" y="1824"/>
                <a:ext cx="11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1200" b="1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5395" name="AutoShape 35"/>
            <p:cNvSpPr>
              <a:spLocks noChangeArrowheads="1"/>
            </p:cNvSpPr>
            <p:nvPr/>
          </p:nvSpPr>
          <p:spPr bwMode="auto">
            <a:xfrm>
              <a:off x="1699" y="1367"/>
              <a:ext cx="98" cy="92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00578E-6 L 0.1665 0.0053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578 L 0.66649 -0.00578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2" name="AutoShape 38"/>
          <p:cNvSpPr>
            <a:spLocks noChangeArrowheads="1"/>
          </p:cNvSpPr>
          <p:nvPr/>
        </p:nvSpPr>
        <p:spPr bwMode="auto">
          <a:xfrm rot="-23715855">
            <a:off x="3505200" y="2133600"/>
            <a:ext cx="914400" cy="180975"/>
          </a:xfrm>
          <a:prstGeom prst="leftArrow">
            <a:avLst>
              <a:gd name="adj1" fmla="val 50000"/>
              <a:gd name="adj2" fmla="val 126316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Мгновенная скорость движения</a:t>
            </a: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2209800" y="3751263"/>
          <a:ext cx="3582988" cy="612775"/>
        </p:xfrm>
        <a:graphic>
          <a:graphicData uri="http://schemas.openxmlformats.org/presentationml/2006/ole">
            <p:oleObj spid="_x0000_s16387" name="Equation" r:id="rId3" imgW="1409400" imgH="241200" progId="Equation.DSMT4">
              <p:embed/>
            </p:oleObj>
          </a:graphicData>
        </a:graphic>
      </p:graphicFrame>
      <p:pic>
        <p:nvPicPr>
          <p:cNvPr id="16388" name="Picture 4" descr="а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66533" flipH="1">
            <a:off x="228600" y="1524000"/>
            <a:ext cx="919163" cy="841375"/>
          </a:xfrm>
          <a:prstGeom prst="rect">
            <a:avLst/>
          </a:prstGeom>
          <a:noFill/>
        </p:spPr>
      </p:pic>
      <p:grpSp>
        <p:nvGrpSpPr>
          <p:cNvPr id="16389" name="Group 5"/>
          <p:cNvGrpSpPr>
            <a:grpSpLocks/>
          </p:cNvGrpSpPr>
          <p:nvPr/>
        </p:nvGrpSpPr>
        <p:grpSpPr bwMode="auto">
          <a:xfrm>
            <a:off x="609600" y="2438400"/>
            <a:ext cx="7696200" cy="152400"/>
            <a:chOff x="384" y="1536"/>
            <a:chExt cx="4848" cy="96"/>
          </a:xfrm>
        </p:grpSpPr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384" y="1584"/>
              <a:ext cx="48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>
              <a:off x="384" y="153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2" name="Line 8"/>
            <p:cNvSpPr>
              <a:spLocks noChangeShapeType="1"/>
            </p:cNvSpPr>
            <p:nvPr/>
          </p:nvSpPr>
          <p:spPr bwMode="auto">
            <a:xfrm>
              <a:off x="5232" y="153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184525" y="399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H="1">
            <a:off x="3581400" y="2438400"/>
            <a:ext cx="0" cy="76200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1752600" y="2971800"/>
            <a:ext cx="785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6600"/>
                </a:solidFill>
              </a:rPr>
              <a:t>90</a:t>
            </a:r>
            <a:r>
              <a:rPr lang="ru-RU" b="1">
                <a:solidFill>
                  <a:srgbClr val="FF6600"/>
                </a:solidFill>
              </a:rPr>
              <a:t> км</a:t>
            </a:r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 flipH="1">
            <a:off x="609600" y="31242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>
            <a:off x="609600" y="2590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 flipV="1">
            <a:off x="2514600" y="31242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6424" name="Group 40"/>
          <p:cNvGrpSpPr>
            <a:grpSpLocks/>
          </p:cNvGrpSpPr>
          <p:nvPr/>
        </p:nvGrpSpPr>
        <p:grpSpPr bwMode="auto">
          <a:xfrm>
            <a:off x="4191000" y="838200"/>
            <a:ext cx="2133600" cy="2438400"/>
            <a:chOff x="2640" y="480"/>
            <a:chExt cx="1344" cy="1536"/>
          </a:xfrm>
        </p:grpSpPr>
        <p:grpSp>
          <p:nvGrpSpPr>
            <p:cNvPr id="16421" name="Group 37"/>
            <p:cNvGrpSpPr>
              <a:grpSpLocks/>
            </p:cNvGrpSpPr>
            <p:nvPr/>
          </p:nvGrpSpPr>
          <p:grpSpPr bwMode="auto">
            <a:xfrm>
              <a:off x="2640" y="480"/>
              <a:ext cx="1344" cy="1536"/>
              <a:chOff x="2784" y="1152"/>
              <a:chExt cx="1344" cy="1536"/>
            </a:xfrm>
          </p:grpSpPr>
          <p:pic>
            <p:nvPicPr>
              <p:cNvPr id="16418" name="Picture 34" descr="с7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784" y="1152"/>
                <a:ext cx="1344" cy="1536"/>
              </a:xfrm>
              <a:prstGeom prst="rect">
                <a:avLst/>
              </a:prstGeom>
              <a:noFill/>
            </p:spPr>
          </p:pic>
          <p:sp>
            <p:nvSpPr>
              <p:cNvPr id="16420" name="Oval 36"/>
              <p:cNvSpPr>
                <a:spLocks noChangeArrowheads="1"/>
              </p:cNvSpPr>
              <p:nvPr/>
            </p:nvSpPr>
            <p:spPr bwMode="auto">
              <a:xfrm>
                <a:off x="2832" y="1200"/>
                <a:ext cx="1248" cy="1440"/>
              </a:xfrm>
              <a:prstGeom prst="ellips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419" name="AutoShape 35"/>
            <p:cNvSpPr>
              <a:spLocks noChangeArrowheads="1"/>
            </p:cNvSpPr>
            <p:nvPr/>
          </p:nvSpPr>
          <p:spPr bwMode="auto">
            <a:xfrm rot="11222180">
              <a:off x="2880" y="1152"/>
              <a:ext cx="528" cy="66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6425" name="Object 41"/>
          <p:cNvGraphicFramePr>
            <a:graphicFrameLocks noChangeAspect="1"/>
          </p:cNvGraphicFramePr>
          <p:nvPr>
            <p:ph sz="half" idx="2"/>
          </p:nvPr>
        </p:nvGraphicFramePr>
        <p:xfrm>
          <a:off x="304800" y="4953000"/>
          <a:ext cx="3800475" cy="800100"/>
        </p:xfrm>
        <a:graphic>
          <a:graphicData uri="http://schemas.openxmlformats.org/presentationml/2006/ole">
            <p:oleObj spid="_x0000_s16425" name="Equation" r:id="rId6" imgW="965160" imgH="203040" progId="Equation.DSMT4">
              <p:embed/>
            </p:oleObj>
          </a:graphicData>
        </a:graphic>
      </p:graphicFrame>
      <p:sp>
        <p:nvSpPr>
          <p:cNvPr id="16427" name="Text Box 43"/>
          <p:cNvSpPr txBox="1">
            <a:spLocks noChangeArrowheads="1"/>
          </p:cNvSpPr>
          <p:nvPr/>
        </p:nvSpPr>
        <p:spPr bwMode="auto">
          <a:xfrm>
            <a:off x="4267200" y="5156200"/>
            <a:ext cx="4051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sz="2000">
                <a:solidFill>
                  <a:schemeClr val="tx2"/>
                </a:solidFill>
              </a:rPr>
              <a:t>мгновенная скорость движения:</a:t>
            </a:r>
          </a:p>
          <a:p>
            <a:r>
              <a:rPr lang="ru-RU" sz="2000">
                <a:solidFill>
                  <a:schemeClr val="tx2"/>
                </a:solidFill>
              </a:rPr>
              <a:t> скорость в момент времени  </a:t>
            </a:r>
            <a:r>
              <a:rPr lang="en-US" sz="2000">
                <a:solidFill>
                  <a:schemeClr val="tx2"/>
                </a:solidFill>
              </a:rPr>
              <a:t>t</a:t>
            </a:r>
            <a:endParaRPr lang="ru-RU" sz="20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00578E-6 L 0.83316 0.0053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2" grpId="0" animBg="1"/>
      <p:bldP spid="164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Мгновенная скорость движения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600"/>
              <a:t>Подведем итог:</a:t>
            </a:r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2192338" y="2455863"/>
          <a:ext cx="4200525" cy="1122362"/>
        </p:xfrm>
        <a:graphic>
          <a:graphicData uri="http://schemas.openxmlformats.org/presentationml/2006/ole">
            <p:oleObj spid="_x0000_s17412" name="Equation" r:id="rId3" imgW="1473120" imgH="393480" progId="Equation.DSMT4">
              <p:embed/>
            </p:oleObj>
          </a:graphicData>
        </a:graphic>
      </p:graphicFrame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3151188" y="3935413"/>
            <a:ext cx="4832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chemeClr val="tx2"/>
                </a:solidFill>
              </a:rPr>
              <a:t>- мгновенная скорость движения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540250" y="5921375"/>
            <a:ext cx="3233738" cy="4587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800" b="1">
                <a:latin typeface="Tahoma" pitchFamily="34" charset="0"/>
              </a:rPr>
              <a:t>Copyright © 2008. </a:t>
            </a:r>
            <a:r>
              <a:rPr lang="en-US" sz="800" b="1">
                <a:latin typeface="Tahoma" pitchFamily="34" charset="0"/>
              </a:rPr>
              <a:t> Zykin Valerij </a:t>
            </a:r>
            <a:r>
              <a:rPr lang="ru-RU" sz="800" b="1">
                <a:latin typeface="Tahoma" pitchFamily="34" charset="0"/>
              </a:rPr>
              <a:t> Все права защищены.</a:t>
            </a:r>
            <a:br>
              <a:rPr lang="ru-RU" sz="800" b="1">
                <a:latin typeface="Tahoma" pitchFamily="34" charset="0"/>
              </a:rPr>
            </a:br>
            <a:r>
              <a:rPr lang="ru-RU" sz="800" b="1">
                <a:latin typeface="Tahoma" pitchFamily="34" charset="0"/>
              </a:rPr>
              <a:t>Copyright © 2008. </a:t>
            </a:r>
            <a:r>
              <a:rPr lang="en-US" sz="800" b="1">
                <a:latin typeface="Tahoma" pitchFamily="34" charset="0"/>
              </a:rPr>
              <a:t> </a:t>
            </a:r>
            <a:r>
              <a:rPr lang="en-US" sz="800" b="1">
                <a:latin typeface="Tahoma" pitchFamily="34" charset="0"/>
                <a:hlinkClick r:id="rId2"/>
              </a:rPr>
              <a:t>http://www.mathvaz.ru</a:t>
            </a:r>
            <a:r>
              <a:rPr lang="en-US" sz="800" b="1">
                <a:latin typeface="Tahoma" pitchFamily="34" charset="0"/>
              </a:rPr>
              <a:t/>
            </a:r>
            <a:br>
              <a:rPr lang="en-US" sz="800" b="1">
                <a:latin typeface="Tahoma" pitchFamily="34" charset="0"/>
              </a:rPr>
            </a:br>
            <a:endParaRPr lang="ru-RU" sz="800" b="1">
              <a:latin typeface="Tahoma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4438650" y="5954713"/>
            <a:ext cx="3568700" cy="2809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</p:bldLst>
  </p:timing>
</p:sld>
</file>

<file path=ppt/theme/theme1.xml><?xml version="1.0" encoding="utf-8"?>
<a:theme xmlns:a="http://schemas.openxmlformats.org/drawingml/2006/main" name="Дм_11_Задача_о_мгновенной_скорости_движения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Дм_11_Задача_о_мгновенной_скорости_движения</Template>
  <TotalTime>0</TotalTime>
  <Words>103</Words>
  <Application>Microsoft PowerPoint</Application>
  <PresentationFormat>Экран (4:3)</PresentationFormat>
  <Paragraphs>30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Garamond</vt:lpstr>
      <vt:lpstr>Times New Roman</vt:lpstr>
      <vt:lpstr>Wingdings</vt:lpstr>
      <vt:lpstr>Tahoma</vt:lpstr>
      <vt:lpstr>Дм_11_Задача_о_мгновенной_скорости_движения</vt:lpstr>
      <vt:lpstr>MathType 5.0 Equation</vt:lpstr>
      <vt:lpstr>Задача о мгновенной скорости движения</vt:lpstr>
      <vt:lpstr>Средняя скорость движения</vt:lpstr>
      <vt:lpstr>Средняя скорость движения</vt:lpstr>
      <vt:lpstr>Средняя скорость движения</vt:lpstr>
      <vt:lpstr>Средняя скорость движения</vt:lpstr>
      <vt:lpstr>Мгновенная скорость движения</vt:lpstr>
      <vt:lpstr>Мгновенная скорость движения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Задача о мгновенной скорости движения</dc:title>
  <dc:creator>RAY</dc:creator>
  <cp:lastModifiedBy>RAY</cp:lastModifiedBy>
  <cp:revision>1</cp:revision>
  <cp:lastPrinted>1601-01-01T00:00:00Z</cp:lastPrinted>
  <dcterms:created xsi:type="dcterms:W3CDTF">2011-11-14T06:38:35Z</dcterms:created>
  <dcterms:modified xsi:type="dcterms:W3CDTF">2011-11-14T06:39:20Z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