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36D00-9550-4F4E-BA95-F16BC1B5B584}" type="datetimeFigureOut">
              <a:rPr lang="ru-RU" smtClean="0"/>
              <a:t>05.12.2012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7FF7E-D9AD-4AF9-93E4-1C739241C6F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36D00-9550-4F4E-BA95-F16BC1B5B584}" type="datetimeFigureOut">
              <a:rPr lang="ru-RU" smtClean="0"/>
              <a:t>05.12.2012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7FF7E-D9AD-4AF9-93E4-1C739241C6F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36D00-9550-4F4E-BA95-F16BC1B5B584}" type="datetimeFigureOut">
              <a:rPr lang="ru-RU" smtClean="0"/>
              <a:t>05.12.2012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7FF7E-D9AD-4AF9-93E4-1C739241C6F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36D00-9550-4F4E-BA95-F16BC1B5B584}" type="datetimeFigureOut">
              <a:rPr lang="ru-RU" smtClean="0"/>
              <a:t>05.12.2012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7FF7E-D9AD-4AF9-93E4-1C739241C6F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36D00-9550-4F4E-BA95-F16BC1B5B584}" type="datetimeFigureOut">
              <a:rPr lang="ru-RU" smtClean="0"/>
              <a:t>05.12.2012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7FF7E-D9AD-4AF9-93E4-1C739241C6F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36D00-9550-4F4E-BA95-F16BC1B5B584}" type="datetimeFigureOut">
              <a:rPr lang="ru-RU" smtClean="0"/>
              <a:t>05.12.2012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7FF7E-D9AD-4AF9-93E4-1C739241C6F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36D00-9550-4F4E-BA95-F16BC1B5B584}" type="datetimeFigureOut">
              <a:rPr lang="ru-RU" smtClean="0"/>
              <a:t>05.12.2012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7FF7E-D9AD-4AF9-93E4-1C739241C6F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36D00-9550-4F4E-BA95-F16BC1B5B584}" type="datetimeFigureOut">
              <a:rPr lang="ru-RU" smtClean="0"/>
              <a:t>05.12.2012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7FF7E-D9AD-4AF9-93E4-1C739241C6F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36D00-9550-4F4E-BA95-F16BC1B5B584}" type="datetimeFigureOut">
              <a:rPr lang="ru-RU" smtClean="0"/>
              <a:t>05.12.2012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7FF7E-D9AD-4AF9-93E4-1C739241C6F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36D00-9550-4F4E-BA95-F16BC1B5B584}" type="datetimeFigureOut">
              <a:rPr lang="ru-RU" smtClean="0"/>
              <a:t>05.12.2012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7FF7E-D9AD-4AF9-93E4-1C739241C6F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36D00-9550-4F4E-BA95-F16BC1B5B584}" type="datetimeFigureOut">
              <a:rPr lang="ru-RU" smtClean="0"/>
              <a:t>05.12.2012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7FF7E-D9AD-4AF9-93E4-1C739241C6F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136D00-9550-4F4E-BA95-F16BC1B5B584}" type="datetimeFigureOut">
              <a:rPr lang="ru-RU" smtClean="0"/>
              <a:t>05.12.2012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E7FF7E-D9AD-4AF9-93E4-1C739241C6F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top68.ru/sites/default/files/article-images/2011/12/09/top68.ru-den-geroev-otechestva-6088.jpg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top68.ru-den-geroev-otechestva-6088.jpg">
            <a:hlinkClick r:id="rId2" tooltip="&quot;День героев Отечества&quot;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548680"/>
            <a:ext cx="4536926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187624" y="4365104"/>
            <a:ext cx="549473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200" b="1" dirty="0">
                <a:solidFill>
                  <a:prstClr val="black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9 декабря — День Героев Отечества; ...». Декабрьская дата приурочена к выдающемуся событию эпохи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200" b="1" dirty="0">
                <a:solidFill>
                  <a:prstClr val="black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правления императрицы Екатерины II — в 1769 году она учредила орден Святого Георгия Победоносца.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200" b="1" dirty="0">
                <a:solidFill>
                  <a:prstClr val="black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 те годы этим орденом награждались воины, проявившие в бою доблесть, отвагу и смелость.</a:t>
            </a:r>
            <a:endParaRPr lang="ru-RU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2529" name="Рисунок 15" descr="0_50fd3_7fdfdf8f_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0"/>
            <a:ext cx="3629025" cy="4293096"/>
          </a:xfrm>
          <a:prstGeom prst="rect">
            <a:avLst/>
          </a:prstGeom>
          <a:noFill/>
        </p:spPr>
      </p:pic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755576" y="4305727"/>
            <a:ext cx="7740352" cy="22929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Гаджиев Магомет </a:t>
            </a:r>
            <a:r>
              <a:rPr kumimoji="0" lang="ru-RU" sz="11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Имадутдинович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- командир 1-го дивизиона бригады подводных лодок Северного флота, капитан 2-го ранга; первый из дагестанцев, удостоенный высшей награды СССР - звания "Герой Советского Союза". </a:t>
            </a:r>
            <a:b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Родился 20 декабря 1907 года в селе </a:t>
            </a:r>
            <a:r>
              <a:rPr kumimoji="0" lang="ru-RU" sz="11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Мегеб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(ныне </a:t>
            </a:r>
            <a:r>
              <a:rPr kumimoji="0" lang="ru-RU" sz="11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Гунибского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района Дагестана) в крестьянской семье. Аварец. С апреля 1920 по май 1922 года - воспитанник и телефонист в частях Красной Армии, участвовал в боевых действиях на Северном Кавказе.</a:t>
            </a:r>
            <a:b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Затем работал на плодоперерабатывающем заводе. В 1925 году окончил два курса Дагестанского педагогического техникума. В </a:t>
            </a:r>
            <a:r>
              <a:rPr kumimoji="0" lang="ru-RU" sz="11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Рабоче-Крестьянском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Красном Флоте с 1925 года. Член ВКП(б) с 1930 года. В 1931 году окончил Военно-морское училище имени М.В. Фрунзе. С февраля по декабрь 1931 года служил минёром на подводной лодке "Коммунист" Черноморского флота, с мая 1932 по май 1933 года - помощник командира подводной лодки "Политработник", а в мае - августе 1933 года - исполняющий обязанности командира подводной лодки "Карбонарий" Черноморского флота.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3557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3556" name="Рисунок 16" descr="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692696"/>
            <a:ext cx="7920880" cy="3228975"/>
          </a:xfrm>
          <a:prstGeom prst="rect">
            <a:avLst/>
          </a:prstGeom>
          <a:noFill/>
        </p:spPr>
      </p:pic>
      <p:sp>
        <p:nvSpPr>
          <p:cNvPr id="23558" name="Rectangle 6"/>
          <p:cNvSpPr>
            <a:spLocks noChangeArrowheads="1"/>
          </p:cNvSpPr>
          <p:nvPr/>
        </p:nvSpPr>
        <p:spPr bwMode="auto">
          <a:xfrm>
            <a:off x="683568" y="3785265"/>
            <a:ext cx="8028384" cy="246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 августа 1933 года - на Тихоокеанском флоте, где командовал подводными лодками (ПЛ) "М-9", с апреля 1936 года ПЛ "Щ-117". 23 декабря 1935 года за успехи в боевой подготовке капитан-лейтенант М.И. Гаджиев в числе 80-и моряков-тихоокеанцев был награждён орденом Ленина, став первым уроженцем Дагестана, удостоенным высшей награды СССР.</a:t>
            </a:r>
            <a:b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В 1937-1939 годах М.И. Гаджиев учился в Военно-морской академии имени К.Е. Ворошилова, но был отозван и направлен на Северный флот. с сентября 1939 года - начальник отделения подводного плавания отдела боевой подготовки (2-й отдел) штаба Северного флота. С 3 октября 1940 года - командир 1-го дивизиона подводных лодок, первоначально включавшего подлодки "Д-3" ("Красногвардеец", командир Константинов Ф.В.), "К-1" (командир Хомяков М.Ф.) и "К-2" (командир - Уткин В.П.).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4577" name="Рисунок 17" descr="0_44474_578860b6_ori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60649"/>
            <a:ext cx="8136904" cy="3960440"/>
          </a:xfrm>
          <a:prstGeom prst="rect">
            <a:avLst/>
          </a:prstGeom>
          <a:noFill/>
        </p:spPr>
      </p:pic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0" y="4732966"/>
            <a:ext cx="9144000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Участник Великой Отечественной войны с июня 1941 года. 1-й дивизион бригады подводных лодок Северного флота под командованием капитана 2-го ранга М.И. Гаджиева осуществил 12 смелых и сложных операций. На личном боевом счету Гаджиева М.И. к июню 1942 года 10 потопленных транспортов и кораблей врага.</a:t>
            </a:r>
            <a:b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13 июля 1942 года ПЛ "К-23" (командир - капитан 3-го ранга Потапов Л.С.), на которой в качестве обеспечивающего находился командир дивизиона Гаджиев М.И. после успешного похода по проводке союзного конвоя на пути в базу, подверглась атаке вражеского самолёта и погибла.</a:t>
            </a:r>
            <a:b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Указом Президиума Верховного Совета СССР от 23 октября 1942 года за мужество и героизм, проявленные в боях с немецко-фашистскими захватчиками, капитану 2-го ранга Гаджиеву Магомету </a:t>
            </a:r>
            <a:r>
              <a:rPr kumimoji="0" lang="ru-RU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Имадутдиновичу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присвоено звание Героя Советского Союза.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7" name="Рисунок 9" descr="горг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0"/>
            <a:ext cx="5762625" cy="3638550"/>
          </a:xfrm>
          <a:prstGeom prst="rect">
            <a:avLst/>
          </a:prstGeom>
          <a:noFill/>
        </p:spPr>
      </p:pic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251520" y="3047944"/>
            <a:ext cx="8272993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b="1" dirty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Святого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Георгия имел 4 степени отличия, из которых первая была наивысшей.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Известно, что кавалерами всех четырех степеней стали 4 человека, среди которых великие русские полководцы М. И. Кутузов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и М. Б. Барклай-де-Толли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 descr="C:\Users\S\Downloads\500px-Barclay182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0"/>
            <a:ext cx="3352800" cy="5085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755576" y="5301208"/>
            <a:ext cx="26749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М. Б. Барклай-де-Толли. </a:t>
            </a:r>
            <a:endParaRPr lang="ru-RU" dirty="0"/>
          </a:p>
        </p:txBody>
      </p:sp>
      <p:pic>
        <p:nvPicPr>
          <p:cNvPr id="5" name="Рисунок 4" descr="C:\Users\S\Downloads\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260649"/>
            <a:ext cx="3343275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6012160" y="5229200"/>
            <a:ext cx="15844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М. И. Кутузов 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 descr="C:\Users\S\Downloads\i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692696"/>
            <a:ext cx="5681836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843808" y="558924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Екатерина II удостоила и себя этой награды в честь учреждения ордена.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5361" name="Рисунок 8" descr="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548680"/>
            <a:ext cx="4938886" cy="3710496"/>
          </a:xfrm>
          <a:prstGeom prst="rect">
            <a:avLst/>
          </a:prstGeom>
          <a:noFill/>
        </p:spPr>
      </p:pic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360040" y="4640506"/>
            <a:ext cx="8783960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1807 году по его образцу и подобию был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учрежден солдатский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Георгий - серебряный знак отличия военного ордена для нижних чинов,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1856 году так же подразделенный на четыре степени.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До 1917 года в этот день в России отмечался праздник георгиевских кавалеров.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8435" name="Рисунок 11" descr="orden-lenin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57200"/>
            <a:ext cx="1714500" cy="3429000"/>
          </a:xfrm>
          <a:prstGeom prst="rect">
            <a:avLst/>
          </a:prstGeom>
          <a:noFill/>
        </p:spPr>
      </p:pic>
      <p:pic>
        <p:nvPicPr>
          <p:cNvPr id="18434" name="Рисунок 12" descr="p1_1020912190617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476672"/>
            <a:ext cx="1666875" cy="3143250"/>
          </a:xfrm>
          <a:prstGeom prst="rect">
            <a:avLst/>
          </a:prstGeom>
          <a:noFill/>
        </p:spPr>
      </p:pic>
      <p:pic>
        <p:nvPicPr>
          <p:cNvPr id="18433" name="Рисунок 13" descr="WpiUEPIqR4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32240" y="908720"/>
            <a:ext cx="1419225" cy="2695575"/>
          </a:xfrm>
          <a:prstGeom prst="rect">
            <a:avLst/>
          </a:prstGeom>
          <a:noFill/>
        </p:spPr>
      </p:pic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437" name="Rectangle 5"/>
          <p:cNvSpPr>
            <a:spLocks noChangeArrowheads="1"/>
          </p:cNvSpPr>
          <p:nvPr/>
        </p:nvSpPr>
        <p:spPr bwMode="auto">
          <a:xfrm>
            <a:off x="0" y="3886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438" name="Rectangle 6"/>
          <p:cNvSpPr>
            <a:spLocks noChangeArrowheads="1"/>
          </p:cNvSpPr>
          <p:nvPr/>
        </p:nvSpPr>
        <p:spPr bwMode="auto">
          <a:xfrm>
            <a:off x="0" y="7029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439" name="Rectangle 7"/>
          <p:cNvSpPr>
            <a:spLocks noChangeArrowheads="1"/>
          </p:cNvSpPr>
          <p:nvPr/>
        </p:nvSpPr>
        <p:spPr bwMode="auto">
          <a:xfrm>
            <a:off x="1115616" y="3997950"/>
            <a:ext cx="7668344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В советское время были учреждены звания Героя Советского Союза и Героя Социалистического труда, а также Орден Славы трех степеней, который в новых исторических условиях как бы продолжил традиции офицерского Ордена Святого Георгия и солдатского Георгиевского креста. В годы Великой Отечественной, особенно в казачьих войсковых формированиях, многие ветераны носили на груди рядом с советскими орденами и медалями также и Георгиевские кресты, которыми они были награждены еще в годы Первой мировой войны.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9457" name="Рисунок 14" descr="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260648"/>
            <a:ext cx="3838575" cy="3960440"/>
          </a:xfrm>
          <a:prstGeom prst="rect">
            <a:avLst/>
          </a:prstGeom>
          <a:noFill/>
        </p:spPr>
      </p:pic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0" y="4869160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После 1991 года в нашей стране было сохранено высокое звание, которое ныне символизирует Золотая звезда Героя России.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481" name="Рисунок 10" descr="05004904905305205005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260648"/>
            <a:ext cx="5943600" cy="4410075"/>
          </a:xfrm>
          <a:prstGeom prst="rect">
            <a:avLst/>
          </a:prstGeom>
          <a:noFill/>
        </p:spPr>
      </p:pic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395536" y="4810472"/>
            <a:ext cx="8748464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Статус высшей военной награды был возвращён ордену в 2000 году в соответствии с Указом Президента РФ № 1463 от 8 августа 2000 года «Об утверждении статута ордена Святого Георгия, положения о знаке отличия - Георгиевском кресте».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Владимировичем Путиным был подписал Указ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“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 утверждении статута ордена Святого Георгия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”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Это наглядный пример преемственности традиций, уважения к ратному труду, и в целом к самоотверженному служению Отечеству.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2060848"/>
            <a:ext cx="828092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9 декабря Согласно Федеральному закону Российской Федерации № 22-ФЗ от 28 февраля 2007 года «О внесении изменения в статью 1-1 Федерального закона «О днях воинской славы и памятных датах России» в Федеральный закон «О днях воинской славы и памятных датах России» внесено дополнение о том, что «В Российской Федерации устанавливаются следующие памятные даты России: ... 9 декабря — День Героев Отечества; ...». </a:t>
            </a:r>
          </a:p>
          <a:p>
            <a:r>
              <a:rPr lang="ru-RU" dirty="0"/>
              <a:t>В каждой стране есть свои герои, и именно на их опыте, на их подвигах воспитывается молодое поколение. Наша Родина, Россия, - страна героическая. В тысячелетней ее истории военных лет в общей сложности было больше, чем годов мирных. Но, какие бы враги нам ни бросали вызов, мы выстояли. И чтобы в любых условиях молодежь была готова вновь встать на защиту страны – нужны примеры героизма, не показушного, а истинного. </a:t>
            </a:r>
          </a:p>
          <a:p>
            <a:r>
              <a:rPr lang="ru-RU" dirty="0"/>
              <a:t>Герой это, прежде всего, труженик войны, где бы ему для этого ратная судьба ни назначила место – в окопе или в Генеральном штабе. Если он командир, то, прежде всего, такой, который бережет своих солдат, выполняет поставленные задачи не числом, а умением, не только личной храбростью, но и за счет опыта, настойчивости, самых скрупулезных расчетов в период подготовки к сражению.</a:t>
            </a:r>
          </a:p>
        </p:txBody>
      </p:sp>
      <p:pic>
        <p:nvPicPr>
          <p:cNvPr id="21506" name="Picture 2" descr="C:\Users\S\Downloads\35423-800x6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0"/>
            <a:ext cx="6048672" cy="1828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621</Words>
  <Application>Microsoft Office PowerPoint</Application>
  <PresentationFormat>Экран (4:3)</PresentationFormat>
  <Paragraphs>28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</dc:creator>
  <cp:lastModifiedBy>S</cp:lastModifiedBy>
  <cp:revision>3</cp:revision>
  <dcterms:created xsi:type="dcterms:W3CDTF">2012-12-05T15:14:41Z</dcterms:created>
  <dcterms:modified xsi:type="dcterms:W3CDTF">2012-12-05T15:41:03Z</dcterms:modified>
</cp:coreProperties>
</file>