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01" r:id="rId3"/>
    <p:sldId id="287" r:id="rId4"/>
    <p:sldId id="311" r:id="rId5"/>
    <p:sldId id="308" r:id="rId6"/>
    <p:sldId id="293" r:id="rId7"/>
    <p:sldId id="291" r:id="rId8"/>
    <p:sldId id="292" r:id="rId9"/>
    <p:sldId id="289" r:id="rId10"/>
    <p:sldId id="286" r:id="rId11"/>
    <p:sldId id="264" r:id="rId12"/>
    <p:sldId id="290" r:id="rId13"/>
    <p:sldId id="265" r:id="rId14"/>
    <p:sldId id="269" r:id="rId15"/>
    <p:sldId id="267" r:id="rId16"/>
    <p:sldId id="268" r:id="rId17"/>
    <p:sldId id="273" r:id="rId18"/>
    <p:sldId id="271" r:id="rId19"/>
    <p:sldId id="270" r:id="rId20"/>
    <p:sldId id="266" r:id="rId21"/>
    <p:sldId id="304" r:id="rId22"/>
    <p:sldId id="288" r:id="rId23"/>
    <p:sldId id="279" r:id="rId24"/>
    <p:sldId id="280" r:id="rId25"/>
    <p:sldId id="282" r:id="rId26"/>
    <p:sldId id="284" r:id="rId27"/>
    <p:sldId id="283" r:id="rId28"/>
    <p:sldId id="285" r:id="rId29"/>
    <p:sldId id="263" r:id="rId30"/>
    <p:sldId id="302" r:id="rId31"/>
    <p:sldId id="303" r:id="rId32"/>
    <p:sldId id="276" r:id="rId33"/>
    <p:sldId id="295" r:id="rId34"/>
    <p:sldId id="296" r:id="rId35"/>
    <p:sldId id="297" r:id="rId36"/>
    <p:sldId id="298" r:id="rId37"/>
    <p:sldId id="299" r:id="rId38"/>
    <p:sldId id="312" r:id="rId39"/>
    <p:sldId id="305" r:id="rId40"/>
    <p:sldId id="310" r:id="rId41"/>
    <p:sldId id="277" r:id="rId42"/>
    <p:sldId id="275"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472" autoAdjust="0"/>
  </p:normalViewPr>
  <p:slideViewPr>
    <p:cSldViewPr>
      <p:cViewPr varScale="1">
        <p:scale>
          <a:sx n="65" d="100"/>
          <a:sy n="65" d="100"/>
        </p:scale>
        <p:origin x="-46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CFFE1-52E1-43ED-AC11-105F36E87F21}" type="doc">
      <dgm:prSet loTypeId="urn:microsoft.com/office/officeart/2005/8/layout/orgChart1" loCatId="hierarchy" qsTypeId="urn:microsoft.com/office/officeart/2005/8/quickstyle/3d3" qsCatId="3D" csTypeId="urn:microsoft.com/office/officeart/2005/8/colors/accent0_3" csCatId="mainScheme" phldr="1"/>
      <dgm:spPr/>
      <dgm:t>
        <a:bodyPr/>
        <a:lstStyle/>
        <a:p>
          <a:endParaRPr lang="ru-RU"/>
        </a:p>
      </dgm:t>
    </dgm:pt>
    <dgm:pt modelId="{A98DCEF7-1C95-40FA-BEDC-E0C3DCD2087A}">
      <dgm:prSet phldrT="[Текст]"/>
      <dgm:spPr/>
      <dgm:t>
        <a:bodyPr/>
        <a:lstStyle/>
        <a:p>
          <a:r>
            <a:rPr lang="ru-RU" b="0" cap="none" spc="0" dirty="0" smtClean="0">
              <a:ln w="18415" cmpd="sng">
                <a:prstDash val="solid"/>
              </a:ln>
              <a:effectLst>
                <a:outerShdw blurRad="63500" dir="3600000" algn="tl" rotWithShape="0">
                  <a:srgbClr val="000000">
                    <a:alpha val="70000"/>
                  </a:srgbClr>
                </a:outerShdw>
              </a:effectLst>
              <a:latin typeface="Comic Sans MS" pitchFamily="66" charset="0"/>
            </a:rPr>
            <a:t>Факторы укрепления здоровья</a:t>
          </a:r>
          <a:endParaRPr lang="ru-RU" b="0" cap="none" spc="0" dirty="0">
            <a:ln w="18415" cmpd="sng">
              <a:prstDash val="solid"/>
            </a:ln>
            <a:effectLst>
              <a:outerShdw blurRad="63500" dir="3600000" algn="tl" rotWithShape="0">
                <a:srgbClr val="000000">
                  <a:alpha val="70000"/>
                </a:srgbClr>
              </a:outerShdw>
            </a:effectLst>
          </a:endParaRPr>
        </a:p>
      </dgm:t>
    </dgm:pt>
    <dgm:pt modelId="{9F079036-2288-4080-B9A8-D10C6B2E6682}" type="parTrans" cxnId="{CDB1373F-57F6-404E-B6A6-9827032733FF}">
      <dgm:prSet/>
      <dgm:spPr/>
      <dgm:t>
        <a:bodyPr/>
        <a:lstStyle/>
        <a:p>
          <a:endParaRPr lang="ru-RU"/>
        </a:p>
      </dgm:t>
    </dgm:pt>
    <dgm:pt modelId="{8C68ECF6-94D5-414E-8F67-A2CEE3B95461}" type="sibTrans" cxnId="{CDB1373F-57F6-404E-B6A6-9827032733FF}">
      <dgm:prSet/>
      <dgm:spPr/>
      <dgm:t>
        <a:bodyPr/>
        <a:lstStyle/>
        <a:p>
          <a:endParaRPr lang="ru-RU"/>
        </a:p>
      </dgm:t>
    </dgm:pt>
    <dgm:pt modelId="{24A927EF-5A25-4DF7-919B-1398E0E5331D}">
      <dgm:prSet/>
      <dgm:spPr/>
      <dgm:t>
        <a:bodyPr/>
        <a:lstStyle/>
        <a:p>
          <a:r>
            <a:rPr lang="ru-RU" b="0" cap="none" spc="0" dirty="0" smtClean="0">
              <a:ln w="18415" cmpd="sng">
                <a:prstDash val="solid"/>
              </a:ln>
              <a:effectLst>
                <a:outerShdw blurRad="63500" dir="3600000" algn="tl" rotWithShape="0">
                  <a:srgbClr val="000000">
                    <a:alpha val="70000"/>
                  </a:srgbClr>
                </a:outerShdw>
              </a:effectLst>
            </a:rPr>
            <a:t>двигательная активность </a:t>
          </a:r>
          <a:endParaRPr lang="ru-RU" b="0" cap="none" spc="0" dirty="0">
            <a:ln w="18415" cmpd="sng">
              <a:prstDash val="solid"/>
            </a:ln>
            <a:effectLst>
              <a:outerShdw blurRad="63500" dir="3600000" algn="tl" rotWithShape="0">
                <a:srgbClr val="000000">
                  <a:alpha val="70000"/>
                </a:srgbClr>
              </a:outerShdw>
            </a:effectLst>
          </a:endParaRPr>
        </a:p>
      </dgm:t>
    </dgm:pt>
    <dgm:pt modelId="{DF13376A-73AC-4C18-95A0-5B2676042947}" type="parTrans" cxnId="{1BA9883F-BE99-43AB-90C3-314D384108DE}">
      <dgm:prSet/>
      <dgm:spPr/>
      <dgm:t>
        <a:bodyPr/>
        <a:lstStyle/>
        <a:p>
          <a:endParaRPr lang="ru-RU"/>
        </a:p>
      </dgm:t>
    </dgm:pt>
    <dgm:pt modelId="{D9FB1A7A-F3BE-4911-BDF9-5603A1A779EC}" type="sibTrans" cxnId="{1BA9883F-BE99-43AB-90C3-314D384108DE}">
      <dgm:prSet/>
      <dgm:spPr/>
      <dgm:t>
        <a:bodyPr/>
        <a:lstStyle/>
        <a:p>
          <a:endParaRPr lang="ru-RU"/>
        </a:p>
      </dgm:t>
    </dgm:pt>
    <dgm:pt modelId="{C183D28F-F9C3-4805-973D-FDB8380D64BF}">
      <dgm:prSet/>
      <dgm:spPr/>
      <dgm:t>
        <a:bodyPr/>
        <a:lstStyle/>
        <a:p>
          <a:r>
            <a:rPr lang="ru-RU" b="0" cap="none" spc="0" dirty="0" smtClean="0">
              <a:ln w="18415" cmpd="sng">
                <a:prstDash val="solid"/>
              </a:ln>
              <a:effectLst>
                <a:outerShdw blurRad="63500" dir="3600000" algn="tl" rotWithShape="0">
                  <a:srgbClr val="000000">
                    <a:alpha val="70000"/>
                  </a:srgbClr>
                </a:outerShdw>
              </a:effectLst>
            </a:rPr>
            <a:t>природные факторы</a:t>
          </a:r>
          <a:endParaRPr lang="ru-RU" b="0" cap="none" spc="0" dirty="0">
            <a:ln w="18415" cmpd="sng">
              <a:prstDash val="solid"/>
            </a:ln>
            <a:effectLst>
              <a:outerShdw blurRad="63500" dir="3600000" algn="tl" rotWithShape="0">
                <a:srgbClr val="000000">
                  <a:alpha val="70000"/>
                </a:srgbClr>
              </a:outerShdw>
            </a:effectLst>
          </a:endParaRPr>
        </a:p>
      </dgm:t>
    </dgm:pt>
    <dgm:pt modelId="{64A84D37-88A9-4AB8-BA1C-75C5E4B86A0C}" type="parTrans" cxnId="{04ADEA08-F2C3-4C0F-B892-903CCA812FB8}">
      <dgm:prSet/>
      <dgm:spPr/>
      <dgm:t>
        <a:bodyPr/>
        <a:lstStyle/>
        <a:p>
          <a:endParaRPr lang="ru-RU"/>
        </a:p>
      </dgm:t>
    </dgm:pt>
    <dgm:pt modelId="{ADB2A9FC-6DBC-465D-8C89-C1B69A07F34A}" type="sibTrans" cxnId="{04ADEA08-F2C3-4C0F-B892-903CCA812FB8}">
      <dgm:prSet/>
      <dgm:spPr/>
      <dgm:t>
        <a:bodyPr/>
        <a:lstStyle/>
        <a:p>
          <a:endParaRPr lang="ru-RU"/>
        </a:p>
      </dgm:t>
    </dgm:pt>
    <dgm:pt modelId="{B6C9D5D1-92BF-45DF-8EB5-0B378D5D3F06}">
      <dgm:prSet/>
      <dgm:spPr/>
      <dgm:t>
        <a:bodyPr/>
        <a:lstStyle/>
        <a:p>
          <a:r>
            <a:rPr lang="ru-RU" b="0" cap="none" spc="0" dirty="0" smtClean="0">
              <a:ln w="18415" cmpd="sng">
                <a:prstDash val="solid"/>
              </a:ln>
              <a:effectLst>
                <a:outerShdw blurRad="63500" dir="3600000" algn="tl" rotWithShape="0">
                  <a:srgbClr val="000000">
                    <a:alpha val="70000"/>
                  </a:srgbClr>
                </a:outerShdw>
              </a:effectLst>
            </a:rPr>
            <a:t>распорядок дня</a:t>
          </a:r>
          <a:endParaRPr lang="ru-RU" b="0" cap="none" spc="0" dirty="0">
            <a:ln w="18415" cmpd="sng">
              <a:prstDash val="solid"/>
            </a:ln>
            <a:effectLst>
              <a:outerShdw blurRad="63500" dir="3600000" algn="tl" rotWithShape="0">
                <a:srgbClr val="000000">
                  <a:alpha val="70000"/>
                </a:srgbClr>
              </a:outerShdw>
            </a:effectLst>
          </a:endParaRPr>
        </a:p>
      </dgm:t>
    </dgm:pt>
    <dgm:pt modelId="{5E300E2C-835F-4D9F-AE73-57E67D3CF487}" type="parTrans" cxnId="{E82B70AB-343F-40F8-8237-0B816F7AF4D8}">
      <dgm:prSet/>
      <dgm:spPr/>
      <dgm:t>
        <a:bodyPr/>
        <a:lstStyle/>
        <a:p>
          <a:endParaRPr lang="ru-RU"/>
        </a:p>
      </dgm:t>
    </dgm:pt>
    <dgm:pt modelId="{A90EC409-7F0B-4655-97B4-DB82E42EB6FB}" type="sibTrans" cxnId="{E82B70AB-343F-40F8-8237-0B816F7AF4D8}">
      <dgm:prSet/>
      <dgm:spPr/>
      <dgm:t>
        <a:bodyPr/>
        <a:lstStyle/>
        <a:p>
          <a:endParaRPr lang="ru-RU"/>
        </a:p>
      </dgm:t>
    </dgm:pt>
    <dgm:pt modelId="{0A902067-F302-4999-B3E7-3D446A95F8A6}" type="pres">
      <dgm:prSet presAssocID="{E08CFFE1-52E1-43ED-AC11-105F36E87F21}" presName="hierChild1" presStyleCnt="0">
        <dgm:presLayoutVars>
          <dgm:orgChart val="1"/>
          <dgm:chPref val="1"/>
          <dgm:dir/>
          <dgm:animOne val="branch"/>
          <dgm:animLvl val="lvl"/>
          <dgm:resizeHandles/>
        </dgm:presLayoutVars>
      </dgm:prSet>
      <dgm:spPr/>
      <dgm:t>
        <a:bodyPr/>
        <a:lstStyle/>
        <a:p>
          <a:endParaRPr lang="ru-RU"/>
        </a:p>
      </dgm:t>
    </dgm:pt>
    <dgm:pt modelId="{6656069F-B88B-4949-B184-438B19F890A5}" type="pres">
      <dgm:prSet presAssocID="{A98DCEF7-1C95-40FA-BEDC-E0C3DCD2087A}" presName="hierRoot1" presStyleCnt="0">
        <dgm:presLayoutVars>
          <dgm:hierBranch val="init"/>
        </dgm:presLayoutVars>
      </dgm:prSet>
      <dgm:spPr/>
    </dgm:pt>
    <dgm:pt modelId="{9D71B3D6-1810-401D-A29F-217BD6811515}" type="pres">
      <dgm:prSet presAssocID="{A98DCEF7-1C95-40FA-BEDC-E0C3DCD2087A}" presName="rootComposite1" presStyleCnt="0"/>
      <dgm:spPr/>
    </dgm:pt>
    <dgm:pt modelId="{001481A5-A494-4869-826D-28E3AF99481C}" type="pres">
      <dgm:prSet presAssocID="{A98DCEF7-1C95-40FA-BEDC-E0C3DCD2087A}" presName="rootText1" presStyleLbl="node0" presStyleIdx="0" presStyleCnt="1" custAng="0" custScaleX="199527" custScaleY="96394">
        <dgm:presLayoutVars>
          <dgm:chPref val="3"/>
        </dgm:presLayoutVars>
      </dgm:prSet>
      <dgm:spPr/>
      <dgm:t>
        <a:bodyPr/>
        <a:lstStyle/>
        <a:p>
          <a:endParaRPr lang="ru-RU"/>
        </a:p>
      </dgm:t>
    </dgm:pt>
    <dgm:pt modelId="{D8D28E81-FEF0-4D39-B9DB-1A3AB12831B0}" type="pres">
      <dgm:prSet presAssocID="{A98DCEF7-1C95-40FA-BEDC-E0C3DCD2087A}" presName="rootConnector1" presStyleLbl="node1" presStyleIdx="0" presStyleCnt="0"/>
      <dgm:spPr/>
      <dgm:t>
        <a:bodyPr/>
        <a:lstStyle/>
        <a:p>
          <a:endParaRPr lang="ru-RU"/>
        </a:p>
      </dgm:t>
    </dgm:pt>
    <dgm:pt modelId="{4C9EB28E-3632-4479-A3A9-3046D9F36FEF}" type="pres">
      <dgm:prSet presAssocID="{A98DCEF7-1C95-40FA-BEDC-E0C3DCD2087A}" presName="hierChild2" presStyleCnt="0"/>
      <dgm:spPr/>
    </dgm:pt>
    <dgm:pt modelId="{1DD45DA4-C358-437B-B94E-112ED283559B}" type="pres">
      <dgm:prSet presAssocID="{5E300E2C-835F-4D9F-AE73-57E67D3CF487}" presName="Name37" presStyleLbl="parChTrans1D2" presStyleIdx="0" presStyleCnt="3"/>
      <dgm:spPr/>
      <dgm:t>
        <a:bodyPr/>
        <a:lstStyle/>
        <a:p>
          <a:endParaRPr lang="ru-RU"/>
        </a:p>
      </dgm:t>
    </dgm:pt>
    <dgm:pt modelId="{853D5D9D-B05A-4817-A707-907715414957}" type="pres">
      <dgm:prSet presAssocID="{B6C9D5D1-92BF-45DF-8EB5-0B378D5D3F06}" presName="hierRoot2" presStyleCnt="0">
        <dgm:presLayoutVars>
          <dgm:hierBranch val="init"/>
        </dgm:presLayoutVars>
      </dgm:prSet>
      <dgm:spPr/>
    </dgm:pt>
    <dgm:pt modelId="{D62CDA51-CA19-4C5E-AA56-E58252CC6309}" type="pres">
      <dgm:prSet presAssocID="{B6C9D5D1-92BF-45DF-8EB5-0B378D5D3F06}" presName="rootComposite" presStyleCnt="0"/>
      <dgm:spPr/>
    </dgm:pt>
    <dgm:pt modelId="{A889C615-7EBC-478F-B975-6D65411BC131}" type="pres">
      <dgm:prSet presAssocID="{B6C9D5D1-92BF-45DF-8EB5-0B378D5D3F06}" presName="rootText" presStyleLbl="node2" presStyleIdx="0" presStyleCnt="3">
        <dgm:presLayoutVars>
          <dgm:chPref val="3"/>
        </dgm:presLayoutVars>
      </dgm:prSet>
      <dgm:spPr/>
      <dgm:t>
        <a:bodyPr/>
        <a:lstStyle/>
        <a:p>
          <a:endParaRPr lang="ru-RU"/>
        </a:p>
      </dgm:t>
    </dgm:pt>
    <dgm:pt modelId="{46B95FC9-FF1A-47CA-BA66-4062E6EC0D8B}" type="pres">
      <dgm:prSet presAssocID="{B6C9D5D1-92BF-45DF-8EB5-0B378D5D3F06}" presName="rootConnector" presStyleLbl="node2" presStyleIdx="0" presStyleCnt="3"/>
      <dgm:spPr/>
      <dgm:t>
        <a:bodyPr/>
        <a:lstStyle/>
        <a:p>
          <a:endParaRPr lang="ru-RU"/>
        </a:p>
      </dgm:t>
    </dgm:pt>
    <dgm:pt modelId="{D3EE962C-E118-4145-91C9-FAB18A641167}" type="pres">
      <dgm:prSet presAssocID="{B6C9D5D1-92BF-45DF-8EB5-0B378D5D3F06}" presName="hierChild4" presStyleCnt="0"/>
      <dgm:spPr/>
    </dgm:pt>
    <dgm:pt modelId="{13824188-D17D-4CE2-A321-860872345259}" type="pres">
      <dgm:prSet presAssocID="{B6C9D5D1-92BF-45DF-8EB5-0B378D5D3F06}" presName="hierChild5" presStyleCnt="0"/>
      <dgm:spPr/>
    </dgm:pt>
    <dgm:pt modelId="{9E4A0158-A0AC-4DE4-BC5E-EAC04033163D}" type="pres">
      <dgm:prSet presAssocID="{DF13376A-73AC-4C18-95A0-5B2676042947}" presName="Name37" presStyleLbl="parChTrans1D2" presStyleIdx="1" presStyleCnt="3"/>
      <dgm:spPr/>
      <dgm:t>
        <a:bodyPr/>
        <a:lstStyle/>
        <a:p>
          <a:endParaRPr lang="ru-RU"/>
        </a:p>
      </dgm:t>
    </dgm:pt>
    <dgm:pt modelId="{2C702915-EA5E-4936-814F-B81E6EDCC55D}" type="pres">
      <dgm:prSet presAssocID="{24A927EF-5A25-4DF7-919B-1398E0E5331D}" presName="hierRoot2" presStyleCnt="0">
        <dgm:presLayoutVars>
          <dgm:hierBranch val="init"/>
        </dgm:presLayoutVars>
      </dgm:prSet>
      <dgm:spPr/>
    </dgm:pt>
    <dgm:pt modelId="{9D5EEC16-CCCA-48BA-8A7F-55A6714BBD5A}" type="pres">
      <dgm:prSet presAssocID="{24A927EF-5A25-4DF7-919B-1398E0E5331D}" presName="rootComposite" presStyleCnt="0"/>
      <dgm:spPr/>
    </dgm:pt>
    <dgm:pt modelId="{BF2FB3B4-7A62-4863-A84D-6D273AC4AE26}" type="pres">
      <dgm:prSet presAssocID="{24A927EF-5A25-4DF7-919B-1398E0E5331D}" presName="rootText" presStyleLbl="node2" presStyleIdx="1" presStyleCnt="3">
        <dgm:presLayoutVars>
          <dgm:chPref val="3"/>
        </dgm:presLayoutVars>
      </dgm:prSet>
      <dgm:spPr/>
      <dgm:t>
        <a:bodyPr/>
        <a:lstStyle/>
        <a:p>
          <a:endParaRPr lang="ru-RU"/>
        </a:p>
      </dgm:t>
    </dgm:pt>
    <dgm:pt modelId="{88D69545-CDEE-4B8D-A900-72C3D98F2CC8}" type="pres">
      <dgm:prSet presAssocID="{24A927EF-5A25-4DF7-919B-1398E0E5331D}" presName="rootConnector" presStyleLbl="node2" presStyleIdx="1" presStyleCnt="3"/>
      <dgm:spPr/>
      <dgm:t>
        <a:bodyPr/>
        <a:lstStyle/>
        <a:p>
          <a:endParaRPr lang="ru-RU"/>
        </a:p>
      </dgm:t>
    </dgm:pt>
    <dgm:pt modelId="{62BEF524-55AB-46A2-9245-C033E50DDEA8}" type="pres">
      <dgm:prSet presAssocID="{24A927EF-5A25-4DF7-919B-1398E0E5331D}" presName="hierChild4" presStyleCnt="0"/>
      <dgm:spPr/>
    </dgm:pt>
    <dgm:pt modelId="{6338FE88-5860-4C53-AED8-0C5E2A517832}" type="pres">
      <dgm:prSet presAssocID="{24A927EF-5A25-4DF7-919B-1398E0E5331D}" presName="hierChild5" presStyleCnt="0"/>
      <dgm:spPr/>
    </dgm:pt>
    <dgm:pt modelId="{9919E81B-E828-4092-A98F-6DB58E98278A}" type="pres">
      <dgm:prSet presAssocID="{64A84D37-88A9-4AB8-BA1C-75C5E4B86A0C}" presName="Name37" presStyleLbl="parChTrans1D2" presStyleIdx="2" presStyleCnt="3"/>
      <dgm:spPr/>
      <dgm:t>
        <a:bodyPr/>
        <a:lstStyle/>
        <a:p>
          <a:endParaRPr lang="ru-RU"/>
        </a:p>
      </dgm:t>
    </dgm:pt>
    <dgm:pt modelId="{1EC3A569-9E89-4CC9-9E8A-34FA70B34B55}" type="pres">
      <dgm:prSet presAssocID="{C183D28F-F9C3-4805-973D-FDB8380D64BF}" presName="hierRoot2" presStyleCnt="0">
        <dgm:presLayoutVars>
          <dgm:hierBranch val="init"/>
        </dgm:presLayoutVars>
      </dgm:prSet>
      <dgm:spPr/>
    </dgm:pt>
    <dgm:pt modelId="{7F40457A-02C2-4027-9D01-BF9140A00977}" type="pres">
      <dgm:prSet presAssocID="{C183D28F-F9C3-4805-973D-FDB8380D64BF}" presName="rootComposite" presStyleCnt="0"/>
      <dgm:spPr/>
    </dgm:pt>
    <dgm:pt modelId="{36C2721F-5F8A-4EE9-8123-E90563EE78DA}" type="pres">
      <dgm:prSet presAssocID="{C183D28F-F9C3-4805-973D-FDB8380D64BF}" presName="rootText" presStyleLbl="node2" presStyleIdx="2" presStyleCnt="3">
        <dgm:presLayoutVars>
          <dgm:chPref val="3"/>
        </dgm:presLayoutVars>
      </dgm:prSet>
      <dgm:spPr/>
      <dgm:t>
        <a:bodyPr/>
        <a:lstStyle/>
        <a:p>
          <a:endParaRPr lang="ru-RU"/>
        </a:p>
      </dgm:t>
    </dgm:pt>
    <dgm:pt modelId="{9224221A-6C6A-4E16-A109-F7C30D0C0F9A}" type="pres">
      <dgm:prSet presAssocID="{C183D28F-F9C3-4805-973D-FDB8380D64BF}" presName="rootConnector" presStyleLbl="node2" presStyleIdx="2" presStyleCnt="3"/>
      <dgm:spPr/>
      <dgm:t>
        <a:bodyPr/>
        <a:lstStyle/>
        <a:p>
          <a:endParaRPr lang="ru-RU"/>
        </a:p>
      </dgm:t>
    </dgm:pt>
    <dgm:pt modelId="{40B5259E-3904-4F44-95AB-66484CE90EF9}" type="pres">
      <dgm:prSet presAssocID="{C183D28F-F9C3-4805-973D-FDB8380D64BF}" presName="hierChild4" presStyleCnt="0"/>
      <dgm:spPr/>
    </dgm:pt>
    <dgm:pt modelId="{58D1A7A7-A977-4F89-9AE4-80EB4A8C6797}" type="pres">
      <dgm:prSet presAssocID="{C183D28F-F9C3-4805-973D-FDB8380D64BF}" presName="hierChild5" presStyleCnt="0"/>
      <dgm:spPr/>
    </dgm:pt>
    <dgm:pt modelId="{5FF5B305-D7C9-49F0-877F-4CA43A35C467}" type="pres">
      <dgm:prSet presAssocID="{A98DCEF7-1C95-40FA-BEDC-E0C3DCD2087A}" presName="hierChild3" presStyleCnt="0"/>
      <dgm:spPr/>
    </dgm:pt>
  </dgm:ptLst>
  <dgm:cxnLst>
    <dgm:cxn modelId="{B95D9635-0DBD-454F-A4A6-95791C916DAC}" type="presOf" srcId="{B6C9D5D1-92BF-45DF-8EB5-0B378D5D3F06}" destId="{46B95FC9-FF1A-47CA-BA66-4062E6EC0D8B}" srcOrd="1" destOrd="0" presId="urn:microsoft.com/office/officeart/2005/8/layout/orgChart1"/>
    <dgm:cxn modelId="{E82B70AB-343F-40F8-8237-0B816F7AF4D8}" srcId="{A98DCEF7-1C95-40FA-BEDC-E0C3DCD2087A}" destId="{B6C9D5D1-92BF-45DF-8EB5-0B378D5D3F06}" srcOrd="0" destOrd="0" parTransId="{5E300E2C-835F-4D9F-AE73-57E67D3CF487}" sibTransId="{A90EC409-7F0B-4655-97B4-DB82E42EB6FB}"/>
    <dgm:cxn modelId="{93094B5B-8B52-499C-8450-3B4FB96D3ECA}" type="presOf" srcId="{64A84D37-88A9-4AB8-BA1C-75C5E4B86A0C}" destId="{9919E81B-E828-4092-A98F-6DB58E98278A}" srcOrd="0" destOrd="0" presId="urn:microsoft.com/office/officeart/2005/8/layout/orgChart1"/>
    <dgm:cxn modelId="{D7E13B4A-BFFB-464E-8BD1-D14B00274395}" type="presOf" srcId="{24A927EF-5A25-4DF7-919B-1398E0E5331D}" destId="{BF2FB3B4-7A62-4863-A84D-6D273AC4AE26}" srcOrd="0" destOrd="0" presId="urn:microsoft.com/office/officeart/2005/8/layout/orgChart1"/>
    <dgm:cxn modelId="{CDB1373F-57F6-404E-B6A6-9827032733FF}" srcId="{E08CFFE1-52E1-43ED-AC11-105F36E87F21}" destId="{A98DCEF7-1C95-40FA-BEDC-E0C3DCD2087A}" srcOrd="0" destOrd="0" parTransId="{9F079036-2288-4080-B9A8-D10C6B2E6682}" sibTransId="{8C68ECF6-94D5-414E-8F67-A2CEE3B95461}"/>
    <dgm:cxn modelId="{0BA3D4A9-AC29-4D97-A731-BFBFBE0531B4}" type="presOf" srcId="{E08CFFE1-52E1-43ED-AC11-105F36E87F21}" destId="{0A902067-F302-4999-B3E7-3D446A95F8A6}" srcOrd="0" destOrd="0" presId="urn:microsoft.com/office/officeart/2005/8/layout/orgChart1"/>
    <dgm:cxn modelId="{BDEE4B8E-5F46-48F4-8F68-BE06045AC0B4}" type="presOf" srcId="{DF13376A-73AC-4C18-95A0-5B2676042947}" destId="{9E4A0158-A0AC-4DE4-BC5E-EAC04033163D}" srcOrd="0" destOrd="0" presId="urn:microsoft.com/office/officeart/2005/8/layout/orgChart1"/>
    <dgm:cxn modelId="{C8E29459-CC24-4A39-A5A3-8CAF1868E311}" type="presOf" srcId="{5E300E2C-835F-4D9F-AE73-57E67D3CF487}" destId="{1DD45DA4-C358-437B-B94E-112ED283559B}" srcOrd="0" destOrd="0" presId="urn:microsoft.com/office/officeart/2005/8/layout/orgChart1"/>
    <dgm:cxn modelId="{418BB0E9-7298-4C3A-B4E0-5AC5FB686F6C}" type="presOf" srcId="{A98DCEF7-1C95-40FA-BEDC-E0C3DCD2087A}" destId="{D8D28E81-FEF0-4D39-B9DB-1A3AB12831B0}" srcOrd="1" destOrd="0" presId="urn:microsoft.com/office/officeart/2005/8/layout/orgChart1"/>
    <dgm:cxn modelId="{0AA33AB0-5FF1-4A8E-9475-93BF8A428AB3}" type="presOf" srcId="{C183D28F-F9C3-4805-973D-FDB8380D64BF}" destId="{9224221A-6C6A-4E16-A109-F7C30D0C0F9A}" srcOrd="1" destOrd="0" presId="urn:microsoft.com/office/officeart/2005/8/layout/orgChart1"/>
    <dgm:cxn modelId="{EA04F98C-17D5-45A7-9977-D9FC9DD2F67D}" type="presOf" srcId="{B6C9D5D1-92BF-45DF-8EB5-0B378D5D3F06}" destId="{A889C615-7EBC-478F-B975-6D65411BC131}" srcOrd="0" destOrd="0" presId="urn:microsoft.com/office/officeart/2005/8/layout/orgChart1"/>
    <dgm:cxn modelId="{04ADEA08-F2C3-4C0F-B892-903CCA812FB8}" srcId="{A98DCEF7-1C95-40FA-BEDC-E0C3DCD2087A}" destId="{C183D28F-F9C3-4805-973D-FDB8380D64BF}" srcOrd="2" destOrd="0" parTransId="{64A84D37-88A9-4AB8-BA1C-75C5E4B86A0C}" sibTransId="{ADB2A9FC-6DBC-465D-8C89-C1B69A07F34A}"/>
    <dgm:cxn modelId="{4F29B51F-4786-42B5-8802-25928FD5B34B}" type="presOf" srcId="{A98DCEF7-1C95-40FA-BEDC-E0C3DCD2087A}" destId="{001481A5-A494-4869-826D-28E3AF99481C}" srcOrd="0" destOrd="0" presId="urn:microsoft.com/office/officeart/2005/8/layout/orgChart1"/>
    <dgm:cxn modelId="{C27F58AB-F269-47A5-84D7-E2DD6343FC7B}" type="presOf" srcId="{C183D28F-F9C3-4805-973D-FDB8380D64BF}" destId="{36C2721F-5F8A-4EE9-8123-E90563EE78DA}" srcOrd="0" destOrd="0" presId="urn:microsoft.com/office/officeart/2005/8/layout/orgChart1"/>
    <dgm:cxn modelId="{7B6F8CAB-CBFF-4ECA-96AC-D28074F8CF7E}" type="presOf" srcId="{24A927EF-5A25-4DF7-919B-1398E0E5331D}" destId="{88D69545-CDEE-4B8D-A900-72C3D98F2CC8}" srcOrd="1" destOrd="0" presId="urn:microsoft.com/office/officeart/2005/8/layout/orgChart1"/>
    <dgm:cxn modelId="{1BA9883F-BE99-43AB-90C3-314D384108DE}" srcId="{A98DCEF7-1C95-40FA-BEDC-E0C3DCD2087A}" destId="{24A927EF-5A25-4DF7-919B-1398E0E5331D}" srcOrd="1" destOrd="0" parTransId="{DF13376A-73AC-4C18-95A0-5B2676042947}" sibTransId="{D9FB1A7A-F3BE-4911-BDF9-5603A1A779EC}"/>
    <dgm:cxn modelId="{E0E12C64-BA3C-4119-94F7-39E714F3E7FC}" type="presParOf" srcId="{0A902067-F302-4999-B3E7-3D446A95F8A6}" destId="{6656069F-B88B-4949-B184-438B19F890A5}" srcOrd="0" destOrd="0" presId="urn:microsoft.com/office/officeart/2005/8/layout/orgChart1"/>
    <dgm:cxn modelId="{9EED7F84-4395-4B66-A3E6-9B9E6765C967}" type="presParOf" srcId="{6656069F-B88B-4949-B184-438B19F890A5}" destId="{9D71B3D6-1810-401D-A29F-217BD6811515}" srcOrd="0" destOrd="0" presId="urn:microsoft.com/office/officeart/2005/8/layout/orgChart1"/>
    <dgm:cxn modelId="{F47256CB-C0CD-4524-A09C-E64C22F6C923}" type="presParOf" srcId="{9D71B3D6-1810-401D-A29F-217BD6811515}" destId="{001481A5-A494-4869-826D-28E3AF99481C}" srcOrd="0" destOrd="0" presId="urn:microsoft.com/office/officeart/2005/8/layout/orgChart1"/>
    <dgm:cxn modelId="{72E8E648-6A80-42E6-85E8-7CE80B0845CF}" type="presParOf" srcId="{9D71B3D6-1810-401D-A29F-217BD6811515}" destId="{D8D28E81-FEF0-4D39-B9DB-1A3AB12831B0}" srcOrd="1" destOrd="0" presId="urn:microsoft.com/office/officeart/2005/8/layout/orgChart1"/>
    <dgm:cxn modelId="{BFBEDE79-FC58-41B0-A2CB-322A1CDF5CA9}" type="presParOf" srcId="{6656069F-B88B-4949-B184-438B19F890A5}" destId="{4C9EB28E-3632-4479-A3A9-3046D9F36FEF}" srcOrd="1" destOrd="0" presId="urn:microsoft.com/office/officeart/2005/8/layout/orgChart1"/>
    <dgm:cxn modelId="{6852781B-FC2F-4C60-B7E7-DA9C8ADFDC43}" type="presParOf" srcId="{4C9EB28E-3632-4479-A3A9-3046D9F36FEF}" destId="{1DD45DA4-C358-437B-B94E-112ED283559B}" srcOrd="0" destOrd="0" presId="urn:microsoft.com/office/officeart/2005/8/layout/orgChart1"/>
    <dgm:cxn modelId="{9854D0F1-D9B9-48AC-A59A-282761716FAC}" type="presParOf" srcId="{4C9EB28E-3632-4479-A3A9-3046D9F36FEF}" destId="{853D5D9D-B05A-4817-A707-907715414957}" srcOrd="1" destOrd="0" presId="urn:microsoft.com/office/officeart/2005/8/layout/orgChart1"/>
    <dgm:cxn modelId="{8783DD4C-82EA-4CBF-9EB1-317C4AED93D3}" type="presParOf" srcId="{853D5D9D-B05A-4817-A707-907715414957}" destId="{D62CDA51-CA19-4C5E-AA56-E58252CC6309}" srcOrd="0" destOrd="0" presId="urn:microsoft.com/office/officeart/2005/8/layout/orgChart1"/>
    <dgm:cxn modelId="{22A38B65-0B1C-4C3D-8033-A702B9A93DA3}" type="presParOf" srcId="{D62CDA51-CA19-4C5E-AA56-E58252CC6309}" destId="{A889C615-7EBC-478F-B975-6D65411BC131}" srcOrd="0" destOrd="0" presId="urn:microsoft.com/office/officeart/2005/8/layout/orgChart1"/>
    <dgm:cxn modelId="{752B075D-2137-4477-8519-B2FDA00CEBF7}" type="presParOf" srcId="{D62CDA51-CA19-4C5E-AA56-E58252CC6309}" destId="{46B95FC9-FF1A-47CA-BA66-4062E6EC0D8B}" srcOrd="1" destOrd="0" presId="urn:microsoft.com/office/officeart/2005/8/layout/orgChart1"/>
    <dgm:cxn modelId="{391B80A2-4BCE-494E-84CE-29BAAE4A010D}" type="presParOf" srcId="{853D5D9D-B05A-4817-A707-907715414957}" destId="{D3EE962C-E118-4145-91C9-FAB18A641167}" srcOrd="1" destOrd="0" presId="urn:microsoft.com/office/officeart/2005/8/layout/orgChart1"/>
    <dgm:cxn modelId="{2AC72247-4D0F-4DC0-9109-5A58DCAD9F57}" type="presParOf" srcId="{853D5D9D-B05A-4817-A707-907715414957}" destId="{13824188-D17D-4CE2-A321-860872345259}" srcOrd="2" destOrd="0" presId="urn:microsoft.com/office/officeart/2005/8/layout/orgChart1"/>
    <dgm:cxn modelId="{B425A17C-04C2-4A3D-9EFB-9CFAD5F86633}" type="presParOf" srcId="{4C9EB28E-3632-4479-A3A9-3046D9F36FEF}" destId="{9E4A0158-A0AC-4DE4-BC5E-EAC04033163D}" srcOrd="2" destOrd="0" presId="urn:microsoft.com/office/officeart/2005/8/layout/orgChart1"/>
    <dgm:cxn modelId="{11C43848-5842-47E2-8011-8BC708052AED}" type="presParOf" srcId="{4C9EB28E-3632-4479-A3A9-3046D9F36FEF}" destId="{2C702915-EA5E-4936-814F-B81E6EDCC55D}" srcOrd="3" destOrd="0" presId="urn:microsoft.com/office/officeart/2005/8/layout/orgChart1"/>
    <dgm:cxn modelId="{5B7D0723-931D-4DA4-A53D-3929B082A883}" type="presParOf" srcId="{2C702915-EA5E-4936-814F-B81E6EDCC55D}" destId="{9D5EEC16-CCCA-48BA-8A7F-55A6714BBD5A}" srcOrd="0" destOrd="0" presId="urn:microsoft.com/office/officeart/2005/8/layout/orgChart1"/>
    <dgm:cxn modelId="{483923EC-138D-4F8F-ADE6-635A28588C13}" type="presParOf" srcId="{9D5EEC16-CCCA-48BA-8A7F-55A6714BBD5A}" destId="{BF2FB3B4-7A62-4863-A84D-6D273AC4AE26}" srcOrd="0" destOrd="0" presId="urn:microsoft.com/office/officeart/2005/8/layout/orgChart1"/>
    <dgm:cxn modelId="{B9053D31-DFFA-4DA4-9F72-62368254704F}" type="presParOf" srcId="{9D5EEC16-CCCA-48BA-8A7F-55A6714BBD5A}" destId="{88D69545-CDEE-4B8D-A900-72C3D98F2CC8}" srcOrd="1" destOrd="0" presId="urn:microsoft.com/office/officeart/2005/8/layout/orgChart1"/>
    <dgm:cxn modelId="{8B1B24A4-FAF6-4942-AC7D-96645004AE69}" type="presParOf" srcId="{2C702915-EA5E-4936-814F-B81E6EDCC55D}" destId="{62BEF524-55AB-46A2-9245-C033E50DDEA8}" srcOrd="1" destOrd="0" presId="urn:microsoft.com/office/officeart/2005/8/layout/orgChart1"/>
    <dgm:cxn modelId="{20F58762-2DE0-44FC-9817-756D11C01625}" type="presParOf" srcId="{2C702915-EA5E-4936-814F-B81E6EDCC55D}" destId="{6338FE88-5860-4C53-AED8-0C5E2A517832}" srcOrd="2" destOrd="0" presId="urn:microsoft.com/office/officeart/2005/8/layout/orgChart1"/>
    <dgm:cxn modelId="{1170342E-8BD6-47A3-9644-ED309207EBC1}" type="presParOf" srcId="{4C9EB28E-3632-4479-A3A9-3046D9F36FEF}" destId="{9919E81B-E828-4092-A98F-6DB58E98278A}" srcOrd="4" destOrd="0" presId="urn:microsoft.com/office/officeart/2005/8/layout/orgChart1"/>
    <dgm:cxn modelId="{ECD1D9E7-4759-45FD-B159-F314869FC7A2}" type="presParOf" srcId="{4C9EB28E-3632-4479-A3A9-3046D9F36FEF}" destId="{1EC3A569-9E89-4CC9-9E8A-34FA70B34B55}" srcOrd="5" destOrd="0" presId="urn:microsoft.com/office/officeart/2005/8/layout/orgChart1"/>
    <dgm:cxn modelId="{E2485B4A-1A42-45D4-8910-7E470B7CFF38}" type="presParOf" srcId="{1EC3A569-9E89-4CC9-9E8A-34FA70B34B55}" destId="{7F40457A-02C2-4027-9D01-BF9140A00977}" srcOrd="0" destOrd="0" presId="urn:microsoft.com/office/officeart/2005/8/layout/orgChart1"/>
    <dgm:cxn modelId="{09F3A665-C151-4658-8C37-57DD6AFDF235}" type="presParOf" srcId="{7F40457A-02C2-4027-9D01-BF9140A00977}" destId="{36C2721F-5F8A-4EE9-8123-E90563EE78DA}" srcOrd="0" destOrd="0" presId="urn:microsoft.com/office/officeart/2005/8/layout/orgChart1"/>
    <dgm:cxn modelId="{786F5B13-AE5F-411A-ABFC-2DF1FD41BFCD}" type="presParOf" srcId="{7F40457A-02C2-4027-9D01-BF9140A00977}" destId="{9224221A-6C6A-4E16-A109-F7C30D0C0F9A}" srcOrd="1" destOrd="0" presId="urn:microsoft.com/office/officeart/2005/8/layout/orgChart1"/>
    <dgm:cxn modelId="{0B27D09D-341F-497A-AB53-BD2D79E8E688}" type="presParOf" srcId="{1EC3A569-9E89-4CC9-9E8A-34FA70B34B55}" destId="{40B5259E-3904-4F44-95AB-66484CE90EF9}" srcOrd="1" destOrd="0" presId="urn:microsoft.com/office/officeart/2005/8/layout/orgChart1"/>
    <dgm:cxn modelId="{7B3EB90B-DF8D-46B1-9E14-0C06B988262E}" type="presParOf" srcId="{1EC3A569-9E89-4CC9-9E8A-34FA70B34B55}" destId="{58D1A7A7-A977-4F89-9AE4-80EB4A8C6797}" srcOrd="2" destOrd="0" presId="urn:microsoft.com/office/officeart/2005/8/layout/orgChart1"/>
    <dgm:cxn modelId="{9218874C-9AE9-496A-A2C5-C3772D802E17}" type="presParOf" srcId="{6656069F-B88B-4949-B184-438B19F890A5}" destId="{5FF5B305-D7C9-49F0-877F-4CA43A35C467}"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31203-2D4D-4547-B4E4-D2ED2B00AEB9}" type="datetimeFigureOut">
              <a:rPr lang="ru-RU" smtClean="0"/>
              <a:pPr/>
              <a:t>20.08.2014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39707-5B63-4A98-94FF-723BB96D7AA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939707-5B63-4A98-94FF-723BB96D7AAB}"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A22AC28-D781-4C1D-A7E9-48EBAA4251A3}" type="slidenum">
              <a:rPr lang="ru-RU"/>
              <a:pPr>
                <a:defRPr/>
              </a:pPr>
              <a:t>‹#›</a:t>
            </a:fld>
            <a:endParaRPr lang="ru-RU"/>
          </a:p>
        </p:txBody>
      </p:sp>
    </p:spTree>
  </p:cSld>
  <p:clrMapOvr>
    <a:masterClrMapping/>
  </p:clrMapOvr>
  <p:transition advClick="0" advTm="6000">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33400"/>
            <a:ext cx="76962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762000" y="1905000"/>
            <a:ext cx="7696200" cy="40386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64D18C3-4506-4DBE-9EEE-EFF802FFA6D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20.08.2014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breath.ru/v.asp?articleid=751"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reath.ru/v.asp?articleid=750"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smtClean="0"/>
              <a:t>Индивидуальная программа оздоровления учащихся 8 класса</a:t>
            </a:r>
            <a:endParaRPr lang="ru-RU" dirty="0"/>
          </a:p>
        </p:txBody>
      </p:sp>
      <p:sp>
        <p:nvSpPr>
          <p:cNvPr id="3" name="Подзаголовок 2"/>
          <p:cNvSpPr>
            <a:spLocks noGrp="1"/>
          </p:cNvSpPr>
          <p:nvPr>
            <p:ph type="subTitle" idx="1"/>
          </p:nvPr>
        </p:nvSpPr>
        <p:spPr>
          <a:xfrm>
            <a:off x="2714612" y="5786454"/>
            <a:ext cx="3425540" cy="500066"/>
          </a:xfrm>
        </p:spPr>
        <p:txBody>
          <a:bodyPr>
            <a:normAutofit fontScale="92500"/>
          </a:bodyPr>
          <a:lstStyle/>
          <a:p>
            <a:pPr algn="ctr"/>
            <a:r>
              <a:rPr lang="ru-RU" dirty="0" smtClean="0"/>
              <a:t>2013 - 2014 учебный год</a:t>
            </a:r>
            <a:endParaRPr lang="ru-RU" dirty="0"/>
          </a:p>
        </p:txBody>
      </p:sp>
      <p:sp>
        <p:nvSpPr>
          <p:cNvPr id="4" name="Подзаголовок 2"/>
          <p:cNvSpPr txBox="1">
            <a:spLocks/>
          </p:cNvSpPr>
          <p:nvPr/>
        </p:nvSpPr>
        <p:spPr>
          <a:xfrm>
            <a:off x="2857488" y="3857628"/>
            <a:ext cx="6068746" cy="1500198"/>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Совместная работа учащихся </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8 класса (26 человек) и учителя биологии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Поповиченко</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Н.</a:t>
            </a:r>
            <a:r>
              <a:rPr kumimoji="0" lang="ru-RU" sz="2600" b="0" i="0" u="none" strike="noStrike" kern="1200" cap="none" spc="0" normalizeH="0" noProof="0" dirty="0" smtClean="0">
                <a:ln>
                  <a:noFill/>
                </a:ln>
                <a:solidFill>
                  <a:schemeClr val="tx1"/>
                </a:solidFill>
                <a:effectLst/>
                <a:uLnTx/>
                <a:uFillTx/>
                <a:latin typeface="+mn-lt"/>
                <a:ea typeface="+mn-ea"/>
                <a:cs typeface="+mn-cs"/>
              </a:rPr>
              <a:t> В.</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8" name="Text Box 4"/>
          <p:cNvSpPr txBox="1">
            <a:spLocks noChangeArrowheads="1"/>
          </p:cNvSpPr>
          <p:nvPr/>
        </p:nvSpPr>
        <p:spPr bwMode="auto">
          <a:xfrm>
            <a:off x="2514600" y="838200"/>
            <a:ext cx="4953000" cy="457200"/>
          </a:xfrm>
          <a:prstGeom prst="rect">
            <a:avLst/>
          </a:prstGeom>
          <a:noFill/>
          <a:ln w="9525">
            <a:noFill/>
            <a:miter lim="800000"/>
            <a:headEnd/>
            <a:tailEnd/>
          </a:ln>
          <a:effectLst/>
        </p:spPr>
        <p:txBody>
          <a:bodyPr>
            <a:spAutoFit/>
          </a:bodyPr>
          <a:lstStyle/>
          <a:p>
            <a:r>
              <a:rPr lang="ru-RU" sz="2400"/>
              <a:t> </a:t>
            </a:r>
            <a:endParaRPr lang="ru-RU" sz="3200" i="1">
              <a:solidFill>
                <a:srgbClr val="FF3300"/>
              </a:solidFill>
            </a:endParaRPr>
          </a:p>
        </p:txBody>
      </p:sp>
      <p:sp>
        <p:nvSpPr>
          <p:cNvPr id="154631" name="Text Box 7"/>
          <p:cNvSpPr txBox="1">
            <a:spLocks noChangeArrowheads="1"/>
          </p:cNvSpPr>
          <p:nvPr/>
        </p:nvSpPr>
        <p:spPr bwMode="auto">
          <a:xfrm>
            <a:off x="2971800" y="3505200"/>
            <a:ext cx="3352800" cy="579438"/>
          </a:xfrm>
          <a:prstGeom prst="rect">
            <a:avLst/>
          </a:prstGeom>
          <a:noFill/>
          <a:ln w="9525">
            <a:noFill/>
            <a:miter lim="800000"/>
            <a:headEnd/>
            <a:tailEnd/>
          </a:ln>
          <a:effectLst/>
        </p:spPr>
        <p:txBody>
          <a:bodyPr>
            <a:spAutoFit/>
          </a:bodyPr>
          <a:lstStyle/>
          <a:p>
            <a:pPr>
              <a:spcBef>
                <a:spcPct val="50000"/>
              </a:spcBef>
            </a:pPr>
            <a:endParaRPr lang="ru-RU" sz="3200" b="1" i="1">
              <a:solidFill>
                <a:srgbClr val="2F0F19"/>
              </a:solidFill>
            </a:endParaRPr>
          </a:p>
        </p:txBody>
      </p:sp>
      <p:sp>
        <p:nvSpPr>
          <p:cNvPr id="154637" name="Text Box 13"/>
          <p:cNvSpPr txBox="1">
            <a:spLocks noChangeArrowheads="1"/>
          </p:cNvSpPr>
          <p:nvPr/>
        </p:nvSpPr>
        <p:spPr bwMode="auto">
          <a:xfrm>
            <a:off x="457200" y="2354263"/>
            <a:ext cx="2743200" cy="366712"/>
          </a:xfrm>
          <a:prstGeom prst="rect">
            <a:avLst/>
          </a:prstGeom>
          <a:noFill/>
          <a:ln w="9525">
            <a:noFill/>
            <a:miter lim="800000"/>
            <a:headEnd/>
            <a:tailEnd/>
          </a:ln>
          <a:effectLst/>
        </p:spPr>
        <p:txBody>
          <a:bodyPr>
            <a:spAutoFit/>
          </a:bodyPr>
          <a:lstStyle/>
          <a:p>
            <a:pPr>
              <a:spcBef>
                <a:spcPct val="50000"/>
              </a:spcBef>
              <a:buFontTx/>
              <a:buChar char="•"/>
            </a:pPr>
            <a:endParaRPr lang="ru-RU"/>
          </a:p>
        </p:txBody>
      </p:sp>
      <p:sp>
        <p:nvSpPr>
          <p:cNvPr id="154639" name="Text Box 15"/>
          <p:cNvSpPr txBox="1">
            <a:spLocks noChangeArrowheads="1"/>
          </p:cNvSpPr>
          <p:nvPr/>
        </p:nvSpPr>
        <p:spPr bwMode="auto">
          <a:xfrm>
            <a:off x="1143000" y="2362200"/>
            <a:ext cx="6400800" cy="4893647"/>
          </a:xfrm>
          <a:prstGeom prst="rect">
            <a:avLst/>
          </a:prstGeom>
          <a:noFill/>
          <a:ln w="9525">
            <a:noFill/>
            <a:miter lim="800000"/>
            <a:headEnd/>
            <a:tailEnd/>
          </a:ln>
          <a:effectLst/>
        </p:spPr>
        <p:txBody>
          <a:bodyPr>
            <a:spAutoFit/>
          </a:bodyPr>
          <a:lstStyle/>
          <a:p>
            <a:pPr>
              <a:spcBef>
                <a:spcPct val="50000"/>
              </a:spcBef>
              <a:buFontTx/>
              <a:buChar char="•"/>
            </a:pPr>
            <a:r>
              <a:rPr lang="ru-RU" dirty="0"/>
              <a:t> </a:t>
            </a:r>
            <a:r>
              <a:rPr lang="ru-RU" sz="2400" b="1" i="1" dirty="0">
                <a:solidFill>
                  <a:srgbClr val="FF0000"/>
                </a:solidFill>
              </a:rPr>
              <a:t>Умеренное питание.</a:t>
            </a:r>
          </a:p>
          <a:p>
            <a:pPr>
              <a:spcBef>
                <a:spcPct val="50000"/>
              </a:spcBef>
              <a:buFontTx/>
              <a:buChar char="•"/>
            </a:pPr>
            <a:r>
              <a:rPr lang="ru-RU" sz="2400" b="1" i="1" dirty="0">
                <a:solidFill>
                  <a:srgbClr val="FF0000"/>
                </a:solidFill>
              </a:rPr>
              <a:t> Режим дня.</a:t>
            </a:r>
          </a:p>
          <a:p>
            <a:pPr>
              <a:spcBef>
                <a:spcPct val="50000"/>
              </a:spcBef>
              <a:buFontTx/>
              <a:buChar char="•"/>
            </a:pPr>
            <a:r>
              <a:rPr lang="ru-RU" sz="2400" b="1" i="1" dirty="0">
                <a:solidFill>
                  <a:srgbClr val="FF0000"/>
                </a:solidFill>
              </a:rPr>
              <a:t> Двигательная активность.</a:t>
            </a:r>
          </a:p>
          <a:p>
            <a:pPr>
              <a:spcBef>
                <a:spcPct val="50000"/>
              </a:spcBef>
              <a:buFontTx/>
              <a:buChar char="•"/>
            </a:pPr>
            <a:r>
              <a:rPr lang="ru-RU" sz="2400" b="1" i="1" dirty="0">
                <a:solidFill>
                  <a:srgbClr val="FF0000"/>
                </a:solidFill>
              </a:rPr>
              <a:t> Закаливание.</a:t>
            </a:r>
          </a:p>
          <a:p>
            <a:pPr>
              <a:spcBef>
                <a:spcPct val="50000"/>
              </a:spcBef>
              <a:buFontTx/>
              <a:buChar char="•"/>
            </a:pPr>
            <a:r>
              <a:rPr lang="ru-RU" sz="2400" b="1" i="1" dirty="0">
                <a:solidFill>
                  <a:srgbClr val="FF0000"/>
                </a:solidFill>
              </a:rPr>
              <a:t> Личная гигиена.</a:t>
            </a:r>
          </a:p>
          <a:p>
            <a:pPr>
              <a:spcBef>
                <a:spcPct val="50000"/>
              </a:spcBef>
              <a:buFontTx/>
              <a:buChar char="•"/>
            </a:pPr>
            <a:r>
              <a:rPr lang="ru-RU" sz="2400" b="1" i="1" dirty="0">
                <a:solidFill>
                  <a:srgbClr val="FF0000"/>
                </a:solidFill>
              </a:rPr>
              <a:t> Грамотное экологическое поведение.</a:t>
            </a:r>
          </a:p>
          <a:p>
            <a:pPr>
              <a:spcBef>
                <a:spcPct val="50000"/>
              </a:spcBef>
              <a:buFontTx/>
              <a:buChar char="•"/>
            </a:pPr>
            <a:r>
              <a:rPr lang="ru-RU" sz="2400" b="1" i="1" dirty="0">
                <a:solidFill>
                  <a:srgbClr val="FF0000"/>
                </a:solidFill>
              </a:rPr>
              <a:t> Умение управлять своими эмоциями.</a:t>
            </a:r>
          </a:p>
          <a:p>
            <a:pPr>
              <a:spcBef>
                <a:spcPct val="50000"/>
              </a:spcBef>
              <a:buFontTx/>
              <a:buChar char="•"/>
            </a:pPr>
            <a:r>
              <a:rPr lang="ru-RU" sz="2400" b="1" i="1" dirty="0">
                <a:solidFill>
                  <a:srgbClr val="FF0000"/>
                </a:solidFill>
              </a:rPr>
              <a:t> Отказ от вредных привычек.</a:t>
            </a:r>
          </a:p>
          <a:p>
            <a:pPr>
              <a:spcBef>
                <a:spcPct val="50000"/>
              </a:spcBef>
            </a:pPr>
            <a:endParaRPr lang="ru-RU" sz="2400" b="1" i="1" dirty="0">
              <a:solidFill>
                <a:schemeClr val="folHlink"/>
              </a:solidFill>
            </a:endParaRPr>
          </a:p>
        </p:txBody>
      </p:sp>
      <p:sp>
        <p:nvSpPr>
          <p:cNvPr id="154641" name="AutoShape 17"/>
          <p:cNvSpPr>
            <a:spLocks noChangeArrowheads="1"/>
          </p:cNvSpPr>
          <p:nvPr/>
        </p:nvSpPr>
        <p:spPr bwMode="auto">
          <a:xfrm>
            <a:off x="2819400" y="0"/>
            <a:ext cx="5943600" cy="1600200"/>
          </a:xfrm>
          <a:prstGeom prst="cloudCallout">
            <a:avLst>
              <a:gd name="adj1" fmla="val -35389"/>
              <a:gd name="adj2" fmla="val 83532"/>
            </a:avLst>
          </a:prstGeom>
          <a:solidFill>
            <a:srgbClr val="CC99FF"/>
          </a:solidFill>
          <a:ln w="9525">
            <a:solidFill>
              <a:schemeClr val="tx1"/>
            </a:solidFill>
            <a:round/>
            <a:headEnd/>
            <a:tailEnd/>
          </a:ln>
          <a:effectLst/>
        </p:spPr>
        <p:txBody>
          <a:bodyPr/>
          <a:lstStyle/>
          <a:p>
            <a:pPr algn="ctr"/>
            <a:r>
              <a:rPr lang="ru-RU" sz="2800" b="1" i="1">
                <a:solidFill>
                  <a:schemeClr val="bg1"/>
                </a:solidFill>
              </a:rPr>
              <a:t>Здоровый Образ Жизни</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41"/>
                                        </p:tgtEl>
                                        <p:attrNameLst>
                                          <p:attrName>style.visibility</p:attrName>
                                        </p:attrNameLst>
                                      </p:cBhvr>
                                      <p:to>
                                        <p:strVal val="visible"/>
                                      </p:to>
                                    </p:set>
                                    <p:animEffect transition="in" filter="blinds(horizontal)">
                                      <p:cBhvr>
                                        <p:cTn id="7" dur="500"/>
                                        <p:tgtEl>
                                          <p:spTgt spid="15464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54639"/>
                                        </p:tgtEl>
                                        <p:attrNameLst>
                                          <p:attrName>style.visibility</p:attrName>
                                        </p:attrNameLst>
                                      </p:cBhvr>
                                      <p:to>
                                        <p:strVal val="visible"/>
                                      </p:to>
                                    </p:set>
                                    <p:anim calcmode="lin" valueType="num">
                                      <p:cBhvr additive="base">
                                        <p:cTn id="12" dur="2000" fill="hold"/>
                                        <p:tgtEl>
                                          <p:spTgt spid="154639"/>
                                        </p:tgtEl>
                                        <p:attrNameLst>
                                          <p:attrName>ppt_x</p:attrName>
                                        </p:attrNameLst>
                                      </p:cBhvr>
                                      <p:tavLst>
                                        <p:tav tm="0">
                                          <p:val>
                                            <p:strVal val="#ppt_x"/>
                                          </p:val>
                                        </p:tav>
                                        <p:tav tm="100000">
                                          <p:val>
                                            <p:strVal val="#ppt_x"/>
                                          </p:val>
                                        </p:tav>
                                      </p:tavLst>
                                    </p:anim>
                                    <p:anim calcmode="lin" valueType="num">
                                      <p:cBhvr additive="base">
                                        <p:cTn id="13" dur="2000" fill="hold"/>
                                        <p:tgtEl>
                                          <p:spTgt spid="1546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9" grpId="0"/>
      <p:bldP spid="1546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500034" y="2143116"/>
            <a:ext cx="8186766" cy="3819532"/>
          </a:xfrm>
        </p:spPr>
        <p:txBody>
          <a:bodyPr>
            <a:normAutofit/>
          </a:bodyPr>
          <a:lstStyle/>
          <a:p>
            <a:pPr marL="448056" indent="-384048">
              <a:buNone/>
              <a:defRPr/>
            </a:pPr>
            <a:r>
              <a:rPr lang="ru-RU" dirty="0" smtClean="0">
                <a:solidFill>
                  <a:schemeClr val="accent1">
                    <a:lumMod val="60000"/>
                    <a:lumOff val="40000"/>
                  </a:schemeClr>
                </a:solidFill>
              </a:rPr>
              <a:t> </a:t>
            </a:r>
            <a:r>
              <a:rPr lang="ru-RU" dirty="0" smtClean="0">
                <a:solidFill>
                  <a:srgbClr val="FF0000"/>
                </a:solidFill>
              </a:rPr>
              <a:t>«Гимнастика, физические упражнения, ходьба должны прочно войти в повседневный быт каждого, кто хочет сохранить работоспособность, здоровье, полноценную и радостную жизнь» </a:t>
            </a:r>
          </a:p>
          <a:p>
            <a:pPr marL="448056" indent="-384048" eaLnBrk="1" fontAlgn="auto" hangingPunct="1">
              <a:spcAft>
                <a:spcPts val="0"/>
              </a:spcAft>
              <a:buFont typeface="Wingdings 2"/>
              <a:buNone/>
              <a:defRPr/>
            </a:pPr>
            <a:endParaRPr lang="ru-RU" dirty="0" smtClean="0">
              <a:solidFill>
                <a:srgbClr val="FF0000"/>
              </a:solidFill>
            </a:endParaRPr>
          </a:p>
          <a:p>
            <a:pPr marL="448056" indent="-384048" eaLnBrk="1" fontAlgn="auto" hangingPunct="1">
              <a:spcAft>
                <a:spcPts val="0"/>
              </a:spcAft>
              <a:buFont typeface="Wingdings 2"/>
              <a:buNone/>
              <a:defRPr/>
            </a:pPr>
            <a:r>
              <a:rPr lang="ru-RU" dirty="0" smtClean="0">
                <a:solidFill>
                  <a:srgbClr val="FF0000"/>
                </a:solidFill>
              </a:rPr>
              <a:t>     </a:t>
            </a:r>
          </a:p>
          <a:p>
            <a:pPr marL="448056" indent="-384048" eaLnBrk="1" fontAlgn="auto" hangingPunct="1">
              <a:spcAft>
                <a:spcPts val="0"/>
              </a:spcAft>
              <a:buFont typeface="Wingdings 2"/>
              <a:buNone/>
              <a:defRPr/>
            </a:pPr>
            <a:r>
              <a:rPr lang="ru-RU" dirty="0" smtClean="0">
                <a:solidFill>
                  <a:srgbClr val="FF0000"/>
                </a:solidFill>
              </a:rPr>
              <a:t>       Древнее изречение Гиппократа</a:t>
            </a:r>
            <a:endParaRPr lang="ru-RU" dirty="0">
              <a:solidFill>
                <a:srgbClr val="FF0000"/>
              </a:solidFill>
            </a:endParaRPr>
          </a:p>
        </p:txBody>
      </p:sp>
      <p:sp>
        <p:nvSpPr>
          <p:cNvPr id="3" name="Прямоугольник 2"/>
          <p:cNvSpPr/>
          <p:nvPr/>
        </p:nvSpPr>
        <p:spPr>
          <a:xfrm>
            <a:off x="714348" y="785794"/>
            <a:ext cx="7085786" cy="861774"/>
          </a:xfrm>
          <a:prstGeom prst="rect">
            <a:avLst/>
          </a:prstGeom>
        </p:spPr>
        <p:txBody>
          <a:bodyPr wrap="none">
            <a:spAutoFit/>
          </a:bodyPr>
          <a:lstStyle/>
          <a:p>
            <a:pPr algn="ctr"/>
            <a:r>
              <a:rPr lang="ru-RU" sz="5000" b="1" dirty="0" smtClean="0">
                <a:solidFill>
                  <a:schemeClr val="accent3">
                    <a:lumMod val="75000"/>
                  </a:schemeClr>
                </a:solidFill>
                <a:latin typeface="+mj-lt"/>
              </a:rPr>
              <a:t>ФИЛОСОФИЯ ЗДОРОВЬЯ</a:t>
            </a:r>
            <a:endParaRPr lang="ru-RU" sz="5000" dirty="0">
              <a:solidFill>
                <a:schemeClr val="accent3">
                  <a:lumMod val="75000"/>
                </a:schemeClr>
              </a:solidFill>
              <a:latin typeface="+mj-lt"/>
            </a:endParaRP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286750" cy="5262562"/>
          </a:xfrm>
          <a:prstGeom prst="rect">
            <a:avLst/>
          </a:prstGeom>
        </p:spPr>
        <p:txBody>
          <a:bodyPr>
            <a:spAutoFit/>
          </a:bodyPr>
          <a:lstStyle/>
          <a:p>
            <a:pPr fontAlgn="auto">
              <a:spcBef>
                <a:spcPts val="0"/>
              </a:spcBef>
              <a:spcAft>
                <a:spcPts val="0"/>
              </a:spcAft>
              <a:defRPr/>
            </a:pPr>
            <a:r>
              <a:rPr lang="ru-RU" sz="2400" dirty="0">
                <a:solidFill>
                  <a:schemeClr val="tx2">
                    <a:lumMod val="75000"/>
                  </a:schemeClr>
                </a:solidFill>
                <a:latin typeface="Comic Sans MS" pitchFamily="66" charset="0"/>
                <a:cs typeface="+mn-cs"/>
              </a:rPr>
              <a:t>Образ жизни, способствующий укреплению здоровья подростков содержит:</a:t>
            </a:r>
          </a:p>
          <a:p>
            <a:pPr fontAlgn="auto">
              <a:spcBef>
                <a:spcPts val="0"/>
              </a:spcBef>
              <a:spcAft>
                <a:spcPts val="0"/>
              </a:spcAft>
              <a:defRPr/>
            </a:pPr>
            <a:r>
              <a:rPr lang="ru-RU" sz="2400" dirty="0">
                <a:solidFill>
                  <a:schemeClr val="tx2">
                    <a:lumMod val="75000"/>
                  </a:schemeClr>
                </a:solidFill>
                <a:latin typeface="Comic Sans MS" pitchFamily="66" charset="0"/>
                <a:cs typeface="+mn-cs"/>
              </a:rPr>
              <a:t>— физическую активность;</a:t>
            </a:r>
          </a:p>
          <a:p>
            <a:pPr fontAlgn="auto">
              <a:spcBef>
                <a:spcPts val="0"/>
              </a:spcBef>
              <a:spcAft>
                <a:spcPts val="0"/>
              </a:spcAft>
              <a:defRPr/>
            </a:pPr>
            <a:r>
              <a:rPr lang="ru-RU" sz="2400" dirty="0">
                <a:solidFill>
                  <a:schemeClr val="tx2">
                    <a:lumMod val="75000"/>
                  </a:schemeClr>
                </a:solidFill>
                <a:latin typeface="Comic Sans MS" pitchFamily="66" charset="0"/>
                <a:cs typeface="+mn-cs"/>
              </a:rPr>
              <a:t>— соблюдение режима дня;</a:t>
            </a:r>
          </a:p>
          <a:p>
            <a:pPr fontAlgn="auto">
              <a:spcBef>
                <a:spcPts val="0"/>
              </a:spcBef>
              <a:spcAft>
                <a:spcPts val="0"/>
              </a:spcAft>
              <a:defRPr/>
            </a:pPr>
            <a:r>
              <a:rPr lang="ru-RU" sz="2400" dirty="0">
                <a:solidFill>
                  <a:schemeClr val="tx2">
                    <a:lumMod val="75000"/>
                  </a:schemeClr>
                </a:solidFill>
                <a:latin typeface="Comic Sans MS" pitchFamily="66" charset="0"/>
                <a:cs typeface="+mn-cs"/>
              </a:rPr>
              <a:t>— соблюдение правил личной гигиены;</a:t>
            </a:r>
          </a:p>
          <a:p>
            <a:pPr fontAlgn="auto">
              <a:spcBef>
                <a:spcPts val="0"/>
              </a:spcBef>
              <a:spcAft>
                <a:spcPts val="0"/>
              </a:spcAft>
              <a:defRPr/>
            </a:pPr>
            <a:r>
              <a:rPr lang="ru-RU" sz="2400" dirty="0">
                <a:solidFill>
                  <a:schemeClr val="tx2">
                    <a:lumMod val="75000"/>
                  </a:schemeClr>
                </a:solidFill>
                <a:latin typeface="Comic Sans MS" pitchFamily="66" charset="0"/>
                <a:cs typeface="+mn-cs"/>
              </a:rPr>
              <a:t>— здоровое питание;</a:t>
            </a:r>
          </a:p>
          <a:p>
            <a:pPr fontAlgn="auto">
              <a:spcBef>
                <a:spcPts val="0"/>
              </a:spcBef>
              <a:spcAft>
                <a:spcPts val="0"/>
              </a:spcAft>
              <a:defRPr/>
            </a:pPr>
            <a:r>
              <a:rPr lang="ru-RU" sz="2400" dirty="0">
                <a:solidFill>
                  <a:schemeClr val="tx2">
                    <a:lumMod val="75000"/>
                  </a:schemeClr>
                </a:solidFill>
                <a:latin typeface="Comic Sans MS" pitchFamily="66" charset="0"/>
                <a:cs typeface="+mn-cs"/>
              </a:rPr>
              <a:t>— неупотребление веществ, разрушающих организм и одновременно способных вызвать зависимость (табак, </a:t>
            </a:r>
            <a:r>
              <a:rPr lang="ru-RU" sz="2400" dirty="0" smtClean="0">
                <a:solidFill>
                  <a:schemeClr val="tx2">
                    <a:lumMod val="75000"/>
                  </a:schemeClr>
                </a:solidFill>
                <a:latin typeface="Comic Sans MS" pitchFamily="66" charset="0"/>
                <a:cs typeface="+mn-cs"/>
              </a:rPr>
              <a:t>алкоголь, наркотики);</a:t>
            </a:r>
            <a:endParaRPr lang="ru-RU" sz="2400" dirty="0">
              <a:solidFill>
                <a:schemeClr val="tx2">
                  <a:lumMod val="75000"/>
                </a:schemeClr>
              </a:solidFill>
              <a:latin typeface="Comic Sans MS" pitchFamily="66" charset="0"/>
              <a:cs typeface="+mn-cs"/>
            </a:endParaRPr>
          </a:p>
          <a:p>
            <a:pPr fontAlgn="auto">
              <a:spcBef>
                <a:spcPts val="0"/>
              </a:spcBef>
              <a:spcAft>
                <a:spcPts val="0"/>
              </a:spcAft>
              <a:defRPr/>
            </a:pPr>
            <a:r>
              <a:rPr lang="ru-RU" sz="2400" dirty="0">
                <a:solidFill>
                  <a:schemeClr val="tx2">
                    <a:lumMod val="75000"/>
                  </a:schemeClr>
                </a:solidFill>
                <a:latin typeface="Comic Sans MS" pitchFamily="66" charset="0"/>
                <a:cs typeface="+mn-cs"/>
              </a:rPr>
              <a:t>— умение общаться со</a:t>
            </a:r>
          </a:p>
          <a:p>
            <a:pPr fontAlgn="auto">
              <a:spcBef>
                <a:spcPts val="0"/>
              </a:spcBef>
              <a:spcAft>
                <a:spcPts val="0"/>
              </a:spcAft>
              <a:defRPr/>
            </a:pPr>
            <a:r>
              <a:rPr lang="ru-RU" sz="2400" dirty="0">
                <a:solidFill>
                  <a:schemeClr val="tx2">
                    <a:lumMod val="75000"/>
                  </a:schemeClr>
                </a:solidFill>
                <a:latin typeface="Comic Sans MS" pitchFamily="66" charset="0"/>
                <a:cs typeface="+mn-cs"/>
              </a:rPr>
              <a:t> сверстниками и </a:t>
            </a:r>
          </a:p>
          <a:p>
            <a:pPr fontAlgn="auto">
              <a:spcBef>
                <a:spcPts val="0"/>
              </a:spcBef>
              <a:spcAft>
                <a:spcPts val="0"/>
              </a:spcAft>
              <a:defRPr/>
            </a:pPr>
            <a:r>
              <a:rPr lang="ru-RU" sz="2400" dirty="0">
                <a:solidFill>
                  <a:schemeClr val="tx2">
                    <a:lumMod val="75000"/>
                  </a:schemeClr>
                </a:solidFill>
                <a:latin typeface="Comic Sans MS" pitchFamily="66" charset="0"/>
                <a:cs typeface="+mn-cs"/>
              </a:rPr>
              <a:t>взрослыми;</a:t>
            </a:r>
          </a:p>
          <a:p>
            <a:pPr fontAlgn="auto">
              <a:spcBef>
                <a:spcPts val="0"/>
              </a:spcBef>
              <a:spcAft>
                <a:spcPts val="0"/>
              </a:spcAft>
              <a:defRPr/>
            </a:pPr>
            <a:r>
              <a:rPr lang="ru-RU" sz="2400" dirty="0">
                <a:solidFill>
                  <a:schemeClr val="tx2">
                    <a:lumMod val="75000"/>
                  </a:schemeClr>
                </a:solidFill>
                <a:latin typeface="Comic Sans MS" pitchFamily="66" charset="0"/>
                <a:cs typeface="+mn-cs"/>
              </a:rPr>
              <a:t>— благоприятная </a:t>
            </a:r>
          </a:p>
          <a:p>
            <a:pPr fontAlgn="auto">
              <a:spcBef>
                <a:spcPts val="0"/>
              </a:spcBef>
              <a:spcAft>
                <a:spcPts val="0"/>
              </a:spcAft>
              <a:defRPr/>
            </a:pPr>
            <a:r>
              <a:rPr lang="ru-RU" sz="2400" dirty="0">
                <a:solidFill>
                  <a:schemeClr val="tx2">
                    <a:lumMod val="75000"/>
                  </a:schemeClr>
                </a:solidFill>
                <a:latin typeface="Comic Sans MS" pitchFamily="66" charset="0"/>
                <a:cs typeface="+mn-cs"/>
              </a:rPr>
              <a:t>семейная обстановка.</a:t>
            </a:r>
          </a:p>
        </p:txBody>
      </p:sp>
      <p:pic>
        <p:nvPicPr>
          <p:cNvPr id="1026" name="Picture 2"/>
          <p:cNvPicPr>
            <a:picLocks noChangeAspect="1" noChangeArrowheads="1"/>
          </p:cNvPicPr>
          <p:nvPr/>
        </p:nvPicPr>
        <p:blipFill>
          <a:blip r:embed="rId2" cstate="print"/>
          <a:srcRect/>
          <a:stretch>
            <a:fillRect/>
          </a:stretch>
        </p:blipFill>
        <p:spPr bwMode="auto">
          <a:xfrm>
            <a:off x="3857620" y="3500438"/>
            <a:ext cx="4689514" cy="3071834"/>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357430"/>
            <a:ext cx="3500462" cy="898521"/>
          </a:xfrm>
        </p:spPr>
        <p:txBody>
          <a:bodyPr/>
          <a:lstStyle/>
          <a:p>
            <a:pPr marL="484632" indent="0" eaLnBrk="1" fontAlgn="auto" hangingPunct="1">
              <a:spcAft>
                <a:spcPts val="0"/>
              </a:spcAft>
              <a:defRPr/>
            </a:pPr>
            <a:r>
              <a:rPr lang="ru-RU" sz="4800" b="1" dirty="0" smtClean="0">
                <a:solidFill>
                  <a:srgbClr val="FF0000"/>
                </a:solidFill>
              </a:rPr>
              <a:t>Движение</a:t>
            </a:r>
            <a:r>
              <a:rPr lang="ru-RU" dirty="0" smtClean="0">
                <a:solidFill>
                  <a:schemeClr val="accent1">
                    <a:tint val="83000"/>
                    <a:satMod val="150000"/>
                  </a:schemeClr>
                </a:solidFill>
              </a:rPr>
              <a:t> </a:t>
            </a:r>
            <a:endParaRPr lang="ru-RU" dirty="0">
              <a:solidFill>
                <a:schemeClr val="accent1">
                  <a:tint val="83000"/>
                  <a:satMod val="150000"/>
                </a:schemeClr>
              </a:solidFill>
            </a:endParaRPr>
          </a:p>
        </p:txBody>
      </p:sp>
      <p:sp>
        <p:nvSpPr>
          <p:cNvPr id="18435" name="Содержимое 2"/>
          <p:cNvSpPr>
            <a:spLocks noGrp="1"/>
          </p:cNvSpPr>
          <p:nvPr>
            <p:ph idx="1"/>
          </p:nvPr>
        </p:nvSpPr>
        <p:spPr>
          <a:xfrm>
            <a:off x="285720" y="3857628"/>
            <a:ext cx="8258204" cy="2857520"/>
          </a:xfrm>
        </p:spPr>
        <p:txBody>
          <a:bodyPr>
            <a:normAutofit lnSpcReduction="10000"/>
          </a:bodyPr>
          <a:lstStyle/>
          <a:p>
            <a:pPr eaLnBrk="1" hangingPunct="1">
              <a:buFont typeface="Wingdings 2" pitchFamily="18" charset="2"/>
              <a:buNone/>
            </a:pPr>
            <a:r>
              <a:rPr lang="ru-RU" dirty="0" smtClean="0"/>
              <a:t>   – это природное свойство человека. На ранних этапах развития общества благодаря движению человек находил пищу, спасался от врагов, познавал окружающий мир, совершенствовал свой организм. И в настоящее время развитие детей и состояние здоровья взрослых зависят от двигательного режима.    </a:t>
            </a:r>
          </a:p>
        </p:txBody>
      </p:sp>
      <p:pic>
        <p:nvPicPr>
          <p:cNvPr id="4" name="Picture 2"/>
          <p:cNvPicPr>
            <a:picLocks noChangeAspect="1" noChangeArrowheads="1"/>
          </p:cNvPicPr>
          <p:nvPr/>
        </p:nvPicPr>
        <p:blipFill>
          <a:blip r:embed="rId2" cstate="print"/>
          <a:srcRect/>
          <a:stretch>
            <a:fillRect/>
          </a:stretch>
        </p:blipFill>
        <p:spPr bwMode="auto">
          <a:xfrm>
            <a:off x="4429124" y="714356"/>
            <a:ext cx="4572000" cy="3248025"/>
          </a:xfrm>
          <a:prstGeom prst="rect">
            <a:avLst/>
          </a:prstGeom>
          <a:noFill/>
          <a:ln w="9525">
            <a:noFill/>
            <a:miter lim="800000"/>
            <a:headEnd/>
            <a:tailEnd/>
          </a:ln>
        </p:spPr>
      </p:pic>
      <p:sp>
        <p:nvSpPr>
          <p:cNvPr id="5" name="Прямоугольник 4"/>
          <p:cNvSpPr/>
          <p:nvPr/>
        </p:nvSpPr>
        <p:spPr>
          <a:xfrm>
            <a:off x="142844" y="714356"/>
            <a:ext cx="6286544" cy="861774"/>
          </a:xfrm>
          <a:prstGeom prst="rect">
            <a:avLst/>
          </a:prstGeom>
        </p:spPr>
        <p:txBody>
          <a:bodyPr wrap="square">
            <a:spAutoFit/>
          </a:bodyPr>
          <a:lstStyle/>
          <a:p>
            <a:r>
              <a:rPr lang="ru-RU" sz="5000" dirty="0" smtClean="0">
                <a:solidFill>
                  <a:schemeClr val="accent1">
                    <a:tint val="83000"/>
                    <a:satMod val="150000"/>
                  </a:schemeClr>
                </a:solidFill>
                <a:latin typeface="+mj-lt"/>
              </a:rPr>
              <a:t>Движение - это жизнь</a:t>
            </a:r>
            <a:endParaRPr lang="ru-RU" sz="5000" dirty="0">
              <a:latin typeface="+mj-l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239000" cy="1143000"/>
          </a:xfrm>
        </p:spPr>
        <p:txBody>
          <a:bodyPr>
            <a:normAutofit fontScale="90000"/>
          </a:bodyPr>
          <a:lstStyle/>
          <a:p>
            <a:r>
              <a:rPr lang="ru-RU" dirty="0" smtClean="0"/>
              <a:t>Влияние физических упражнений на организм </a:t>
            </a:r>
            <a:endParaRPr lang="ru-RU" dirty="0"/>
          </a:p>
        </p:txBody>
      </p:sp>
      <p:sp>
        <p:nvSpPr>
          <p:cNvPr id="3" name="Содержимое 2"/>
          <p:cNvSpPr>
            <a:spLocks noGrp="1"/>
          </p:cNvSpPr>
          <p:nvPr>
            <p:ph idx="1"/>
          </p:nvPr>
        </p:nvSpPr>
        <p:spPr>
          <a:xfrm>
            <a:off x="357158" y="1643050"/>
            <a:ext cx="8329642" cy="4681550"/>
          </a:xfrm>
        </p:spPr>
        <p:txBody>
          <a:bodyPr>
            <a:normAutofit fontScale="92500" lnSpcReduction="10000"/>
          </a:bodyPr>
          <a:lstStyle/>
          <a:p>
            <a:endParaRPr lang="ru-RU" sz="2000" dirty="0" smtClean="0"/>
          </a:p>
          <a:p>
            <a:r>
              <a:rPr lang="ru-RU" sz="2000" dirty="0" smtClean="0"/>
              <a:t>Известно, что  движение является основным стимулятором жизнедеятельности организма человека. Тренировки активизируют физиологические процессы и способствуют обеспечению восстановления нарушенных функций у человека. Физические упражнения являются средством неспецифической профилактики ряда функциональных расстройств и заболеваний. Физические упражнения воздействуют на все группы мышц, суставы, связки, которые делаются крепкими, увеличиваются объёмы мышц, их эластичность, сила и скорость сокращения. Усиленная мышечная деятельность вынуждает работать с дополнительной нагрузкой сердце, лёгкие и другие органы и системы нашего организма, тем самым повышая функциональные возможности человека, его сопротивляемость неблагоприятным воздействиям внешней среды. Регулярные занятия физическими упражнениями в первую очередь воздействует на опорно-двигательный аппарат, мышцы.</a:t>
            </a:r>
          </a:p>
          <a:p>
            <a:endParaRPr lang="ru-RU" sz="1600" dirty="0"/>
          </a:p>
        </p:txBody>
      </p:sp>
      <p:pic>
        <p:nvPicPr>
          <p:cNvPr id="8194" name="Picture 2" descr="C:\Users\Пользователь\Pictures\я.jpg"/>
          <p:cNvPicPr>
            <a:picLocks noChangeAspect="1" noChangeArrowheads="1"/>
          </p:cNvPicPr>
          <p:nvPr/>
        </p:nvPicPr>
        <p:blipFill>
          <a:blip r:embed="rId2" cstate="print"/>
          <a:srcRect/>
          <a:stretch>
            <a:fillRect/>
          </a:stretch>
        </p:blipFill>
        <p:spPr bwMode="auto">
          <a:xfrm>
            <a:off x="7020272" y="260648"/>
            <a:ext cx="1728192" cy="1553716"/>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dissolve">
                                      <p:cBhvr>
                                        <p:cTn id="11" dur="500"/>
                                        <p:tgtEl>
                                          <p:spTgt spid="8194"/>
                                        </p:tgtEl>
                                      </p:cBhvr>
                                    </p:animEffect>
                                  </p:childTnLst>
                                </p:cTn>
                              </p:par>
                            </p:childTnLst>
                          </p:cTn>
                        </p:par>
                        <p:par>
                          <p:cTn id="12" fill="hold">
                            <p:stCondLst>
                              <p:cond delay="1000"/>
                            </p:stCondLst>
                            <p:childTnLst>
                              <p:par>
                                <p:cTn id="13" presetID="7"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58204" cy="952170"/>
          </a:xfrm>
        </p:spPr>
        <p:txBody>
          <a:bodyPr>
            <a:normAutofit fontScale="90000"/>
          </a:bodyPr>
          <a:lstStyle/>
          <a:p>
            <a:pPr indent="0" eaLnBrk="1" fontAlgn="auto" hangingPunct="1">
              <a:spcAft>
                <a:spcPts val="0"/>
              </a:spcAft>
              <a:defRPr/>
            </a:pPr>
            <a:r>
              <a:rPr lang="ru-RU" dirty="0" smtClean="0">
                <a:solidFill>
                  <a:schemeClr val="accent1">
                    <a:tint val="83000"/>
                    <a:satMod val="150000"/>
                  </a:schemeClr>
                </a:solidFill>
              </a:rPr>
              <a:t>Роль спорта в жизни человека.</a:t>
            </a:r>
            <a:endParaRPr lang="ru-RU" dirty="0">
              <a:solidFill>
                <a:schemeClr val="accent1">
                  <a:tint val="83000"/>
                  <a:satMod val="150000"/>
                </a:schemeClr>
              </a:solidFill>
            </a:endParaRPr>
          </a:p>
        </p:txBody>
      </p:sp>
      <p:sp>
        <p:nvSpPr>
          <p:cNvPr id="3" name="Содержимое 2"/>
          <p:cNvSpPr>
            <a:spLocks noGrp="1"/>
          </p:cNvSpPr>
          <p:nvPr>
            <p:ph sz="half" idx="1"/>
          </p:nvPr>
        </p:nvSpPr>
        <p:spPr>
          <a:xfrm>
            <a:off x="457200" y="1722438"/>
            <a:ext cx="4038600" cy="4525962"/>
          </a:xfrm>
        </p:spPr>
        <p:txBody>
          <a:bodyPr>
            <a:normAutofit lnSpcReduction="10000"/>
          </a:bodyPr>
          <a:lstStyle/>
          <a:p>
            <a:pPr marL="448056" indent="-384048" eaLnBrk="1" fontAlgn="auto" hangingPunct="1">
              <a:spcAft>
                <a:spcPts val="0"/>
              </a:spcAft>
              <a:buFont typeface="Wingdings 2"/>
              <a:buChar char=""/>
              <a:defRPr/>
            </a:pPr>
            <a:r>
              <a:rPr lang="ru-RU" dirty="0" smtClean="0"/>
              <a:t>Человека, занимающегося спортом, сразу видно. Он отличается подтянутостью, красивой осанкой. Недаром говорят: «В здоровом теле – здоровый дух!» Люди, занимающиеся спортом, меньше болеют. </a:t>
            </a:r>
          </a:p>
          <a:p>
            <a:pPr marL="448056" indent="-384048" eaLnBrk="1" fontAlgn="auto" hangingPunct="1">
              <a:spcAft>
                <a:spcPts val="0"/>
              </a:spcAft>
              <a:buFont typeface="Wingdings 2"/>
              <a:buChar char=""/>
              <a:defRPr/>
            </a:pPr>
            <a:endParaRPr lang="ru-RU" dirty="0"/>
          </a:p>
        </p:txBody>
      </p:sp>
      <p:pic>
        <p:nvPicPr>
          <p:cNvPr id="2051" name="Picture 3"/>
          <p:cNvPicPr>
            <a:picLocks noChangeAspect="1" noChangeArrowheads="1"/>
          </p:cNvPicPr>
          <p:nvPr/>
        </p:nvPicPr>
        <p:blipFill>
          <a:blip r:embed="rId2" cstate="print"/>
          <a:srcRect/>
          <a:stretch>
            <a:fillRect/>
          </a:stretch>
        </p:blipFill>
        <p:spPr bwMode="auto">
          <a:xfrm>
            <a:off x="4357686" y="1571612"/>
            <a:ext cx="4300568" cy="4962193"/>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7"/>
          <p:cNvSpPr>
            <a:spLocks noGrp="1"/>
          </p:cNvSpPr>
          <p:nvPr>
            <p:ph sz="half" idx="1"/>
          </p:nvPr>
        </p:nvSpPr>
        <p:spPr>
          <a:xfrm>
            <a:off x="457200" y="533400"/>
            <a:ext cx="4038600" cy="5638800"/>
          </a:xfrm>
        </p:spPr>
        <p:txBody>
          <a:bodyPr/>
          <a:lstStyle/>
          <a:p>
            <a:r>
              <a:rPr lang="ru-RU" dirty="0" smtClean="0"/>
              <a:t>Спорт воспитывает характер человека. Занятие спортом укрепляет силу воли, дисциплинирует людей. Только сильные духом способны дружить со спортом!</a:t>
            </a:r>
          </a:p>
          <a:p>
            <a:r>
              <a:rPr lang="ru-RU" dirty="0" smtClean="0"/>
              <a:t>Девиз каждого человека должен быть таким: «Движение – это жизнь!»</a:t>
            </a:r>
          </a:p>
        </p:txBody>
      </p:sp>
      <p:pic>
        <p:nvPicPr>
          <p:cNvPr id="3074" name="Picture 2"/>
          <p:cNvPicPr>
            <a:picLocks noChangeAspect="1" noChangeArrowheads="1"/>
          </p:cNvPicPr>
          <p:nvPr/>
        </p:nvPicPr>
        <p:blipFill>
          <a:blip r:embed="rId2" cstate="print"/>
          <a:srcRect/>
          <a:stretch>
            <a:fillRect/>
          </a:stretch>
        </p:blipFill>
        <p:spPr bwMode="auto">
          <a:xfrm>
            <a:off x="4500562" y="928670"/>
            <a:ext cx="4100349" cy="542487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260350"/>
            <a:ext cx="7772400" cy="1143000"/>
          </a:xfrm>
        </p:spPr>
        <p:txBody>
          <a:bodyPr/>
          <a:lstStyle/>
          <a:p>
            <a:pPr eaLnBrk="1" hangingPunct="1"/>
            <a:r>
              <a:rPr lang="ru-RU" smtClean="0"/>
              <a:t>Спортивные упражнения:</a:t>
            </a:r>
          </a:p>
        </p:txBody>
      </p:sp>
      <p:sp>
        <p:nvSpPr>
          <p:cNvPr id="8195" name="Rectangle 4"/>
          <p:cNvSpPr>
            <a:spLocks noGrp="1" noChangeArrowheads="1"/>
          </p:cNvSpPr>
          <p:nvPr>
            <p:ph type="body" sz="half" idx="2"/>
          </p:nvPr>
        </p:nvSpPr>
        <p:spPr>
          <a:xfrm>
            <a:off x="4787900" y="1773238"/>
            <a:ext cx="4495800" cy="4114800"/>
          </a:xfrm>
        </p:spPr>
        <p:txBody>
          <a:bodyPr>
            <a:normAutofit fontScale="92500"/>
          </a:bodyPr>
          <a:lstStyle/>
          <a:p>
            <a:pPr eaLnBrk="1" hangingPunct="1">
              <a:lnSpc>
                <a:spcPct val="90000"/>
              </a:lnSpc>
              <a:buFontTx/>
              <a:buNone/>
            </a:pPr>
            <a:r>
              <a:rPr lang="ru-RU" sz="2400" dirty="0" smtClean="0">
                <a:solidFill>
                  <a:srgbClr val="000000"/>
                </a:solidFill>
                <a:cs typeface="Times New Roman" charset="0"/>
              </a:rPr>
              <a:t>     Спортивные упражнения позволяют поддерживать общий тонус организма и уменьшают опасность развития сердечно - сосудистых заболеваний, а по мнению ученых Бристольского Университета, даже простейший комплекс, рассчитанный на 15 минут, сокращает риск заболевания раком желудка, молочной железы, лёгких. </a:t>
            </a:r>
          </a:p>
          <a:p>
            <a:pPr eaLnBrk="1" hangingPunct="1">
              <a:lnSpc>
                <a:spcPct val="90000"/>
              </a:lnSpc>
              <a:buFontTx/>
              <a:buNone/>
            </a:pPr>
            <a:endParaRPr lang="ru-RU" sz="2400" dirty="0" smtClean="0"/>
          </a:p>
        </p:txBody>
      </p:sp>
      <p:pic>
        <p:nvPicPr>
          <p:cNvPr id="5122" name="Picture 2"/>
          <p:cNvPicPr>
            <a:picLocks noChangeAspect="1" noChangeArrowheads="1"/>
          </p:cNvPicPr>
          <p:nvPr/>
        </p:nvPicPr>
        <p:blipFill>
          <a:blip r:embed="rId2" cstate="print"/>
          <a:srcRect/>
          <a:stretch>
            <a:fillRect/>
          </a:stretch>
        </p:blipFill>
        <p:spPr bwMode="auto">
          <a:xfrm>
            <a:off x="642910" y="1928802"/>
            <a:ext cx="3863445" cy="4143406"/>
          </a:xfrm>
          <a:prstGeom prst="rect">
            <a:avLst/>
          </a:prstGeom>
          <a:noFill/>
          <a:ln w="9525">
            <a:noFill/>
            <a:miter lim="800000"/>
            <a:headEnd/>
            <a:tailEnd/>
          </a:ln>
          <a:effec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wheel(4)">
                                      <p:cBhvr>
                                        <p:cTn id="14"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239000" cy="1143000"/>
          </a:xfrm>
        </p:spPr>
        <p:txBody>
          <a:bodyPr/>
          <a:lstStyle/>
          <a:p>
            <a:r>
              <a:rPr lang="ru-RU" dirty="0" smtClean="0"/>
              <a:t>Оздоровительная ходьба</a:t>
            </a:r>
            <a:endParaRPr lang="ru-RU" dirty="0"/>
          </a:p>
        </p:txBody>
      </p:sp>
      <p:sp>
        <p:nvSpPr>
          <p:cNvPr id="3" name="Содержимое 2"/>
          <p:cNvSpPr>
            <a:spLocks noGrp="1"/>
          </p:cNvSpPr>
          <p:nvPr>
            <p:ph idx="1"/>
          </p:nvPr>
        </p:nvSpPr>
        <p:spPr>
          <a:xfrm>
            <a:off x="457200" y="1609416"/>
            <a:ext cx="6419056" cy="4846320"/>
          </a:xfrm>
        </p:spPr>
        <p:txBody>
          <a:bodyPr>
            <a:normAutofit/>
          </a:bodyPr>
          <a:lstStyle/>
          <a:p>
            <a:r>
              <a:rPr lang="ru-RU" sz="2000" dirty="0" smtClean="0"/>
              <a:t>Эффективным средством укрепления здоровья является ходьба. Во время прогулок работают все мышцы, хорошо вентилируются легкие, ритмично сокращается сердце .</a:t>
            </a:r>
          </a:p>
          <a:p>
            <a:endParaRPr lang="ru-RU" sz="2000" dirty="0" smtClean="0"/>
          </a:p>
          <a:p>
            <a:r>
              <a:rPr lang="ru-RU" sz="2000" dirty="0" smtClean="0"/>
              <a:t>Скорость ходьбы устанавливается в зависимости от Вашего самочувствия. Продолжительность прогулок- до 2-3 часов.</a:t>
            </a:r>
          </a:p>
          <a:p>
            <a:endParaRPr lang="ru-RU" sz="2000" dirty="0" smtClean="0"/>
          </a:p>
          <a:p>
            <a:r>
              <a:rPr lang="ru-RU" sz="2000" dirty="0" smtClean="0"/>
              <a:t>Для ходьбы можно использовать прогулки из дома до школы и обратно. Полезны прогулки перед сном, а также в выходные дни.</a:t>
            </a:r>
            <a:endParaRPr lang="ru-RU" sz="2000" dirty="0"/>
          </a:p>
        </p:txBody>
      </p:sp>
      <p:pic>
        <p:nvPicPr>
          <p:cNvPr id="2051" name="Picture 3" descr="C:\Users\Пользователь\Pictures\3хо.jpg"/>
          <p:cNvPicPr>
            <a:picLocks noChangeAspect="1" noChangeArrowheads="1"/>
          </p:cNvPicPr>
          <p:nvPr/>
        </p:nvPicPr>
        <p:blipFill>
          <a:blip r:embed="rId2" cstate="print"/>
          <a:srcRect/>
          <a:stretch>
            <a:fillRect/>
          </a:stretch>
        </p:blipFill>
        <p:spPr bwMode="auto">
          <a:xfrm>
            <a:off x="6876256" y="1484784"/>
            <a:ext cx="2016224" cy="4104456"/>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3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30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3000"/>
                                        <p:tgtEl>
                                          <p:spTgt spid="3">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diamond(in)">
                                      <p:cBhvr>
                                        <p:cTn id="19" dur="3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Зарядка</a:t>
            </a:r>
            <a:r>
              <a:rPr lang="ru-RU" sz="2000" dirty="0" smtClean="0"/>
              <a:t> </a:t>
            </a:r>
            <a:endParaRPr lang="ru-RU" sz="2000" dirty="0"/>
          </a:p>
        </p:txBody>
      </p:sp>
      <p:sp>
        <p:nvSpPr>
          <p:cNvPr id="3" name="Содержимое 2"/>
          <p:cNvSpPr>
            <a:spLocks noGrp="1"/>
          </p:cNvSpPr>
          <p:nvPr>
            <p:ph idx="1"/>
          </p:nvPr>
        </p:nvSpPr>
        <p:spPr/>
        <p:txBody>
          <a:bodyPr>
            <a:normAutofit/>
          </a:bodyPr>
          <a:lstStyle/>
          <a:p>
            <a:r>
              <a:rPr lang="ru-RU" sz="2000" dirty="0" smtClean="0"/>
              <a:t>Зарядка способствует пробуждению, создает бодрость, хорошее настроение, повышает аппетит, действует профилактически против ряда заболеваний. Утреннюю гимнастику желательно проводить на свежем воздухе или в комнате с открытым окном. Во время занятий побольше обнажите тело, чтобы одновременно принимать и воздушные ванны.</a:t>
            </a:r>
          </a:p>
          <a:p>
            <a:r>
              <a:rPr lang="ru-RU" sz="2000" dirty="0" smtClean="0"/>
              <a:t>При выполнении упражнений необходимо соблюдать правильный ритм дыхания- дышать глубоко, спокойно. Не следует выполнять их в быстром ритме (темпе), с большой нагрузкой.</a:t>
            </a:r>
            <a:endParaRPr lang="ru-RU" sz="2000" dirty="0"/>
          </a:p>
        </p:txBody>
      </p:sp>
      <p:pic>
        <p:nvPicPr>
          <p:cNvPr id="5122" name="Picture 2" descr="C:\Users\Пользователь\Pictures\утр гим.jpg"/>
          <p:cNvPicPr>
            <a:picLocks noChangeAspect="1" noChangeArrowheads="1"/>
          </p:cNvPicPr>
          <p:nvPr/>
        </p:nvPicPr>
        <p:blipFill>
          <a:blip r:embed="rId2" cstate="print"/>
          <a:srcRect/>
          <a:stretch>
            <a:fillRect/>
          </a:stretch>
        </p:blipFill>
        <p:spPr bwMode="auto">
          <a:xfrm>
            <a:off x="2123728" y="5157192"/>
            <a:ext cx="4248472" cy="1368152"/>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48" presetClass="entr" presetSubtype="0" accel="5000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2000"/>
                                        <p:tgtEl>
                                          <p:spTgt spid="3">
                                            <p:txEl>
                                              <p:pRg st="0" end="0"/>
                                            </p:txEl>
                                          </p:spTgt>
                                        </p:tgtEl>
                                      </p:cBhvr>
                                    </p:animEffect>
                                  </p:childTnLst>
                                </p:cTn>
                              </p:par>
                            </p:childTnLst>
                          </p:cTn>
                        </p:par>
                        <p:par>
                          <p:cTn id="19" fill="hold">
                            <p:stCondLst>
                              <p:cond delay="6000"/>
                            </p:stCondLst>
                            <p:childTnLst>
                              <p:par>
                                <p:cTn id="20" presetID="48" presetClass="entr" presetSubtype="0" accel="5000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2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2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4"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2000"/>
                                        <p:tgtEl>
                                          <p:spTgt spid="3">
                                            <p:txEl>
                                              <p:pRg st="1" end="1"/>
                                            </p:txEl>
                                          </p:spTgt>
                                        </p:tgtEl>
                                      </p:cBhvr>
                                    </p:animEffect>
                                  </p:childTnLst>
                                </p:cTn>
                              </p:par>
                            </p:childTnLst>
                          </p:cTn>
                        </p:par>
                        <p:par>
                          <p:cTn id="26" fill="hold">
                            <p:stCondLst>
                              <p:cond delay="8000"/>
                            </p:stCondLst>
                            <p:childTnLst>
                              <p:par>
                                <p:cTn id="27" presetID="42" presetClass="entr" presetSubtype="0" fill="hold" nodeType="after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1000"/>
                                        <p:tgtEl>
                                          <p:spTgt spid="5122"/>
                                        </p:tgtEl>
                                      </p:cBhvr>
                                    </p:animEffect>
                                    <p:anim calcmode="lin" valueType="num">
                                      <p:cBhvr>
                                        <p:cTn id="30" dur="1000" fill="hold"/>
                                        <p:tgtEl>
                                          <p:spTgt spid="5122"/>
                                        </p:tgtEl>
                                        <p:attrNameLst>
                                          <p:attrName>ppt_x</p:attrName>
                                        </p:attrNameLst>
                                      </p:cBhvr>
                                      <p:tavLst>
                                        <p:tav tm="0">
                                          <p:val>
                                            <p:strVal val="#ppt_x"/>
                                          </p:val>
                                        </p:tav>
                                        <p:tav tm="100000">
                                          <p:val>
                                            <p:strVal val="#ppt_x"/>
                                          </p:val>
                                        </p:tav>
                                      </p:tavLst>
                                    </p:anim>
                                    <p:anim calcmode="lin" valueType="num">
                                      <p:cBhvr>
                                        <p:cTn id="3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813" y="500063"/>
            <a:ext cx="7696200" cy="1143000"/>
          </a:xfrm>
        </p:spPr>
        <p:txBody>
          <a:bodyPr/>
          <a:lstStyle/>
          <a:p>
            <a:pPr algn="ctr" eaLnBrk="1" hangingPunct="1"/>
            <a:r>
              <a:rPr lang="ru-RU" b="1" dirty="0" smtClean="0"/>
              <a:t>ФИЛОСОФИЯ ЗДОРОВЬЯ</a:t>
            </a:r>
          </a:p>
        </p:txBody>
      </p:sp>
      <p:sp>
        <p:nvSpPr>
          <p:cNvPr id="4099" name="Rectangle 3"/>
          <p:cNvSpPr>
            <a:spLocks noGrp="1" noChangeArrowheads="1"/>
          </p:cNvSpPr>
          <p:nvPr>
            <p:ph type="body" idx="1"/>
          </p:nvPr>
        </p:nvSpPr>
        <p:spPr>
          <a:xfrm>
            <a:off x="323850" y="1844675"/>
            <a:ext cx="8569325" cy="4464050"/>
          </a:xfrm>
        </p:spPr>
        <p:txBody>
          <a:bodyPr>
            <a:normAutofit fontScale="92500" lnSpcReduction="10000"/>
          </a:bodyPr>
          <a:lstStyle/>
          <a:p>
            <a:pPr eaLnBrk="1" hangingPunct="1">
              <a:buNone/>
            </a:pPr>
            <a:r>
              <a:rPr lang="ru-RU" sz="3200" dirty="0" smtClean="0"/>
              <a:t>      </a:t>
            </a:r>
            <a:r>
              <a:rPr lang="ru-RU" sz="3200" b="1" u="sng" dirty="0" smtClean="0">
                <a:solidFill>
                  <a:srgbClr val="7030A0"/>
                </a:solidFill>
              </a:rPr>
              <a:t>Главной задачей, которую мы ставим перед собой, является:                                                      на примере собственного организма определить:</a:t>
            </a:r>
          </a:p>
          <a:p>
            <a:pPr eaLnBrk="1" hangingPunct="1"/>
            <a:r>
              <a:rPr lang="ru-RU" sz="3200" dirty="0" smtClean="0"/>
              <a:t>Что же такое здоровье? </a:t>
            </a:r>
          </a:p>
          <a:p>
            <a:pPr eaLnBrk="1" hangingPunct="1"/>
            <a:r>
              <a:rPr lang="ru-RU" sz="3200" dirty="0" smtClean="0"/>
              <a:t>Как сохранить и укрепить здоровье? </a:t>
            </a:r>
          </a:p>
          <a:p>
            <a:pPr eaLnBrk="1" hangingPunct="1"/>
            <a:r>
              <a:rPr lang="ru-RU" sz="3200" dirty="0" smtClean="0"/>
              <a:t>Какие оздоровительные мероприятия нужно проводить в соответствии с индивидуальным уровнем нашего здоровья? </a:t>
            </a: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500174"/>
            <a:ext cx="8229600" cy="1143000"/>
          </a:xfrm>
        </p:spPr>
        <p:txBody>
          <a:bodyPr>
            <a:normAutofit fontScale="90000"/>
          </a:bodyPr>
          <a:lstStyle/>
          <a:p>
            <a:pPr marL="484632" indent="0" eaLnBrk="1" fontAlgn="auto" hangingPunct="1">
              <a:spcAft>
                <a:spcPts val="0"/>
              </a:spcAft>
              <a:defRPr/>
            </a:pPr>
            <a:r>
              <a:rPr lang="ru-RU" dirty="0" smtClean="0">
                <a:solidFill>
                  <a:schemeClr val="accent1">
                    <a:tint val="83000"/>
                    <a:satMod val="150000"/>
                  </a:schemeClr>
                </a:solidFill>
              </a:rPr>
              <a:t>Рекомендации по двигательному режиму школьника</a:t>
            </a:r>
            <a:endParaRPr lang="ru-RU" dirty="0">
              <a:solidFill>
                <a:schemeClr val="accent1">
                  <a:tint val="83000"/>
                  <a:satMod val="150000"/>
                </a:schemeClr>
              </a:solidFill>
            </a:endParaRPr>
          </a:p>
        </p:txBody>
      </p:sp>
      <p:sp>
        <p:nvSpPr>
          <p:cNvPr id="3" name="Содержимое 2"/>
          <p:cNvSpPr>
            <a:spLocks noGrp="1"/>
          </p:cNvSpPr>
          <p:nvPr>
            <p:ph idx="1"/>
          </p:nvPr>
        </p:nvSpPr>
        <p:spPr>
          <a:xfrm>
            <a:off x="428596" y="2857496"/>
            <a:ext cx="8258204" cy="3475051"/>
          </a:xfrm>
        </p:spPr>
        <p:txBody>
          <a:bodyPr>
            <a:normAutofit/>
          </a:bodyPr>
          <a:lstStyle/>
          <a:p>
            <a:pPr marL="448056" indent="-384048" eaLnBrk="1" fontAlgn="auto" hangingPunct="1">
              <a:spcAft>
                <a:spcPts val="0"/>
              </a:spcAft>
              <a:buFont typeface="Wingdings 2"/>
              <a:buChar char=""/>
              <a:defRPr/>
            </a:pPr>
            <a:r>
              <a:rPr lang="ru-RU" dirty="0" smtClean="0"/>
              <a:t>Утренняя гимнастика – 10 минут дома</a:t>
            </a:r>
          </a:p>
          <a:p>
            <a:pPr marL="448056" indent="-384048" eaLnBrk="1" fontAlgn="auto" hangingPunct="1">
              <a:spcAft>
                <a:spcPts val="0"/>
              </a:spcAft>
              <a:buFont typeface="Wingdings 2"/>
              <a:buChar char=""/>
              <a:defRPr/>
            </a:pPr>
            <a:r>
              <a:rPr lang="ru-RU" dirty="0" smtClean="0"/>
              <a:t>Уроки физкультуры – 3  часа в неделю (рекомендовано 8-12)</a:t>
            </a:r>
          </a:p>
          <a:p>
            <a:pPr marL="448056" indent="-384048" eaLnBrk="1" fontAlgn="auto" hangingPunct="1">
              <a:spcAft>
                <a:spcPts val="0"/>
              </a:spcAft>
              <a:buFont typeface="Wingdings 2"/>
              <a:buChar char=""/>
              <a:defRPr/>
            </a:pPr>
            <a:r>
              <a:rPr lang="ru-RU" dirty="0" smtClean="0"/>
              <a:t>Физкультурные паузы в школе и дома – 1,5-2 минуты</a:t>
            </a:r>
          </a:p>
          <a:p>
            <a:pPr marL="448056" indent="-384048" eaLnBrk="1" fontAlgn="auto" hangingPunct="1">
              <a:spcAft>
                <a:spcPts val="0"/>
              </a:spcAft>
              <a:buFont typeface="Wingdings 2"/>
              <a:buChar char=""/>
              <a:defRPr/>
            </a:pPr>
            <a:r>
              <a:rPr lang="ru-RU" dirty="0" smtClean="0"/>
              <a:t>Двигательные игры после уроков и во время перемен, спортивные тренировки</a:t>
            </a:r>
            <a:endParaRPr lang="ru-RU" dirty="0"/>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457200" y="274638"/>
            <a:ext cx="8362950" cy="1641475"/>
          </a:xfrm>
          <a:solidFill>
            <a:schemeClr val="accent6">
              <a:lumMod val="20000"/>
              <a:lumOff val="80000"/>
            </a:schemeClr>
          </a:solidFill>
        </p:spPr>
        <p:txBody>
          <a:bodyPr/>
          <a:lstStyle/>
          <a:p>
            <a:pPr algn="ctr" eaLnBrk="1" hangingPunct="1">
              <a:defRPr/>
            </a:pPr>
            <a:r>
              <a:rPr lang="ru-RU" sz="4000" b="1" dirty="0" smtClean="0"/>
              <a:t>Научитесь избавляться от стресса и снимать напряжение</a:t>
            </a:r>
            <a:r>
              <a:rPr lang="ru-RU" sz="4000" dirty="0" smtClean="0"/>
              <a:t> </a:t>
            </a:r>
          </a:p>
        </p:txBody>
      </p:sp>
      <p:sp>
        <p:nvSpPr>
          <p:cNvPr id="5123" name="Rectangle 6"/>
          <p:cNvSpPr>
            <a:spLocks noGrp="1" noChangeArrowheads="1"/>
          </p:cNvSpPr>
          <p:nvPr>
            <p:ph type="body" idx="1"/>
          </p:nvPr>
        </p:nvSpPr>
        <p:spPr>
          <a:xfrm>
            <a:off x="457200" y="2060575"/>
            <a:ext cx="8229600" cy="4065588"/>
          </a:xfrm>
          <a:solidFill>
            <a:srgbClr val="FF99FF"/>
          </a:solidFill>
        </p:spPr>
        <p:txBody>
          <a:bodyPr/>
          <a:lstStyle/>
          <a:p>
            <a:pPr algn="ctr" eaLnBrk="1" hangingPunct="1">
              <a:lnSpc>
                <a:spcPct val="80000"/>
              </a:lnSpc>
            </a:pPr>
            <a:r>
              <a:rPr lang="ru-RU" sz="2800" b="1" dirty="0" smtClean="0"/>
              <a:t>Длительный стресс наносит сильнейший удар по иммунитету. Повышая уровень «нежелательных» гормонов, он подавляет выделение гормонов необходимых, которые помогают сохранить здоровье. Научившись справляться со стрессом, вы перекроете поток ненужных гормонов, которые как раз и делают вас толстыми, раздражительными и забывчивыми, а главное, могут привести к серьёзным заболеваниям.</a:t>
            </a:r>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3438" y="928670"/>
            <a:ext cx="4286250" cy="4894263"/>
          </a:xfrm>
          <a:prstGeom prst="rect">
            <a:avLst/>
          </a:prstGeom>
        </p:spPr>
        <p:txBody>
          <a:bodyPr>
            <a:spAutoFit/>
          </a:bodyPr>
          <a:lstStyle/>
          <a:p>
            <a:pPr fontAlgn="auto">
              <a:spcBef>
                <a:spcPts val="0"/>
              </a:spcBef>
              <a:spcAft>
                <a:spcPts val="0"/>
              </a:spcAft>
              <a:defRPr/>
            </a:pPr>
            <a:r>
              <a:rPr lang="ru-RU" sz="2400" dirty="0">
                <a:solidFill>
                  <a:schemeClr val="tx2">
                    <a:lumMod val="75000"/>
                  </a:schemeClr>
                </a:solidFill>
                <a:latin typeface="Comic Sans MS" pitchFamily="66" charset="0"/>
                <a:cs typeface="+mn-cs"/>
              </a:rPr>
              <a:t>Важнейшим элементом здорового образа жизни является рациональное питание</a:t>
            </a:r>
            <a:br>
              <a:rPr lang="ru-RU" sz="2400" dirty="0">
                <a:solidFill>
                  <a:schemeClr val="tx2">
                    <a:lumMod val="75000"/>
                  </a:schemeClr>
                </a:solidFill>
                <a:latin typeface="Comic Sans MS" pitchFamily="66" charset="0"/>
                <a:cs typeface="+mn-cs"/>
              </a:rPr>
            </a:br>
            <a:r>
              <a:rPr lang="ru-RU" sz="2400" dirty="0">
                <a:solidFill>
                  <a:schemeClr val="tx2">
                    <a:lumMod val="75000"/>
                  </a:schemeClr>
                </a:solidFill>
                <a:latin typeface="Comic Sans MS" pitchFamily="66" charset="0"/>
                <a:cs typeface="+mn-cs"/>
              </a:rPr>
              <a:t>«Если бы люди ели только тогда, когда они очень голодны, и если бы питались простой чистой и здоровой пищей, то они и не знали бы болезней и им легче было бы управлять своей душой и телом», - так говорил Л.Н. Толстой</a:t>
            </a:r>
          </a:p>
        </p:txBody>
      </p:sp>
      <p:pic>
        <p:nvPicPr>
          <p:cNvPr id="6147" name="Picture 3"/>
          <p:cNvPicPr>
            <a:picLocks noChangeAspect="1" noChangeArrowheads="1"/>
          </p:cNvPicPr>
          <p:nvPr/>
        </p:nvPicPr>
        <p:blipFill>
          <a:blip r:embed="rId2" cstate="print"/>
          <a:srcRect/>
          <a:stretch>
            <a:fillRect/>
          </a:stretch>
        </p:blipFill>
        <p:spPr bwMode="auto">
          <a:xfrm>
            <a:off x="428596" y="1071546"/>
            <a:ext cx="3623856" cy="5143536"/>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43042" y="1357298"/>
            <a:ext cx="2928958" cy="785810"/>
          </a:xfrm>
        </p:spPr>
        <p:txBody>
          <a:bodyPr>
            <a:noAutofit/>
          </a:bodyPr>
          <a:lstStyle/>
          <a:p>
            <a:pPr eaLnBrk="1" hangingPunct="1">
              <a:defRPr/>
            </a:pPr>
            <a:r>
              <a:rPr lang="ru-RU" sz="6000" dirty="0" smtClean="0">
                <a:solidFill>
                  <a:srgbClr val="00B0F0"/>
                </a:solidFill>
                <a:cs typeface="Times New Roman" charset="0"/>
                <a:hlinkClick r:id="rId3"/>
              </a:rPr>
              <a:t>Овощи</a:t>
            </a:r>
            <a:r>
              <a:rPr lang="ru-RU" sz="6000" dirty="0" smtClean="0">
                <a:solidFill>
                  <a:srgbClr val="00B0F0"/>
                </a:solidFill>
              </a:rPr>
              <a:t> </a:t>
            </a:r>
          </a:p>
        </p:txBody>
      </p:sp>
      <p:sp>
        <p:nvSpPr>
          <p:cNvPr id="46083" name="Rectangle 4"/>
          <p:cNvSpPr>
            <a:spLocks noGrp="1" noChangeArrowheads="1"/>
          </p:cNvSpPr>
          <p:nvPr>
            <p:ph type="body" sz="half" idx="2"/>
          </p:nvPr>
        </p:nvSpPr>
        <p:spPr/>
        <p:txBody>
          <a:bodyPr>
            <a:normAutofit lnSpcReduction="10000"/>
          </a:bodyPr>
          <a:lstStyle/>
          <a:p>
            <a:pPr eaLnBrk="1" hangingPunct="1">
              <a:lnSpc>
                <a:spcPct val="90000"/>
              </a:lnSpc>
              <a:buFontTx/>
              <a:buNone/>
            </a:pPr>
            <a:r>
              <a:rPr lang="ru-RU" sz="2400" dirty="0" smtClean="0">
                <a:cs typeface="Times New Roman" charset="0"/>
              </a:rPr>
              <a:t>    Значение овощей в питании очень велико потому, что они являются ценным источником витаминов, углеводов, органических кислот, минеральных солей, различных вкусовых веществ, без которых пища становится безвкусной и малополезной. </a:t>
            </a:r>
          </a:p>
        </p:txBody>
      </p:sp>
      <p:pic>
        <p:nvPicPr>
          <p:cNvPr id="7" name="Содержимое 6" descr="LOG.JPG"/>
          <p:cNvPicPr>
            <a:picLocks noGrp="1" noChangeAspect="1"/>
          </p:cNvPicPr>
          <p:nvPr>
            <p:ph sz="half" idx="1"/>
          </p:nvPr>
        </p:nvPicPr>
        <p:blipFill>
          <a:blip r:embed="rId4"/>
          <a:srcRect l="1666" r="3333"/>
          <a:stretch>
            <a:fillRect/>
          </a:stretch>
        </p:blipFill>
        <p:spPr>
          <a:xfrm>
            <a:off x="428596" y="2357430"/>
            <a:ext cx="4105275" cy="3240088"/>
          </a:xfrm>
        </p:spPr>
      </p:pic>
      <p:sp>
        <p:nvSpPr>
          <p:cNvPr id="5" name="Прямоугольник 4"/>
          <p:cNvSpPr/>
          <p:nvPr/>
        </p:nvSpPr>
        <p:spPr>
          <a:xfrm>
            <a:off x="1214414" y="285728"/>
            <a:ext cx="7085786" cy="861774"/>
          </a:xfrm>
          <a:prstGeom prst="rect">
            <a:avLst/>
          </a:prstGeom>
        </p:spPr>
        <p:txBody>
          <a:bodyPr wrap="none">
            <a:spAutoFit/>
          </a:bodyPr>
          <a:lstStyle/>
          <a:p>
            <a:r>
              <a:rPr lang="ru-RU" sz="5000" b="1" dirty="0" smtClean="0">
                <a:solidFill>
                  <a:schemeClr val="accent3">
                    <a:lumMod val="75000"/>
                  </a:schemeClr>
                </a:solidFill>
                <a:latin typeface="+mj-lt"/>
              </a:rPr>
              <a:t>ФИЛОСОФИЯ ЗДОРОВЬЯ</a:t>
            </a:r>
            <a:endParaRPr lang="ru-RU" sz="5000" dirty="0">
              <a:solidFill>
                <a:schemeClr val="accent3">
                  <a:lumMod val="75000"/>
                </a:schemeClr>
              </a:solidFill>
              <a:latin typeface="+mj-l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heel(4)">
                                      <p:cBhvr>
                                        <p:cTn id="7" dur="2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arn(inHorizontal)">
                                      <p:cBhvr>
                                        <p:cTn id="12" dur="5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body" sz="half" idx="2"/>
          </p:nvPr>
        </p:nvSpPr>
        <p:spPr>
          <a:xfrm>
            <a:off x="4500562" y="1773238"/>
            <a:ext cx="4357717" cy="4227530"/>
          </a:xfrm>
        </p:spPr>
        <p:txBody>
          <a:bodyPr>
            <a:normAutofit fontScale="85000" lnSpcReduction="10000"/>
          </a:bodyPr>
          <a:lstStyle/>
          <a:p>
            <a:pPr>
              <a:lnSpc>
                <a:spcPct val="90000"/>
              </a:lnSpc>
              <a:buNone/>
            </a:pPr>
            <a:r>
              <a:rPr lang="ru-RU" sz="2800" dirty="0" smtClean="0">
                <a:cs typeface="Times New Roman" charset="0"/>
              </a:rPr>
              <a:t>       Главное достоинство овощей заключается в том, что из них могут быть приготовлены разнообразные, полезные и вкусные блюда, гарниры и закуски, легко усваиваемые человеческим организмом и способствующие, кроме того, лучшему усвоению любой другой пищи, потребляемой вместе с овощами.</a:t>
            </a:r>
          </a:p>
          <a:p>
            <a:pPr eaLnBrk="1" hangingPunct="1">
              <a:lnSpc>
                <a:spcPct val="90000"/>
              </a:lnSpc>
              <a:buFontTx/>
              <a:buNone/>
            </a:pPr>
            <a:endParaRPr lang="ru-RU" sz="2800" dirty="0" smtClean="0"/>
          </a:p>
        </p:txBody>
      </p:sp>
      <p:pic>
        <p:nvPicPr>
          <p:cNvPr id="47108" name="Picture 1025" descr="C:\Documents and Settings\Администратор\Мои документы\Мои рисунки\-IMAGES-\NICE\FOOD\PG1FO100.JPG"/>
          <p:cNvPicPr>
            <a:picLocks noGrp="1" noChangeAspect="1" noChangeArrowheads="1"/>
          </p:cNvPicPr>
          <p:nvPr>
            <p:ph sz="half" idx="1"/>
          </p:nvPr>
        </p:nvPicPr>
        <p:blipFill>
          <a:blip r:embed="rId2"/>
          <a:srcRect/>
          <a:stretch>
            <a:fillRect/>
          </a:stretch>
        </p:blipFill>
        <p:spPr>
          <a:xfrm>
            <a:off x="611188" y="1412875"/>
            <a:ext cx="3600450" cy="4592638"/>
          </a:xfrm>
          <a:noFill/>
        </p:spPr>
      </p:pic>
      <p:sp>
        <p:nvSpPr>
          <p:cNvPr id="5" name="Прямоугольник 4"/>
          <p:cNvSpPr/>
          <p:nvPr/>
        </p:nvSpPr>
        <p:spPr>
          <a:xfrm>
            <a:off x="1214414" y="357166"/>
            <a:ext cx="7085787" cy="861774"/>
          </a:xfrm>
          <a:prstGeom prst="rect">
            <a:avLst/>
          </a:prstGeom>
        </p:spPr>
        <p:txBody>
          <a:bodyPr wrap="none">
            <a:spAutoFit/>
          </a:bodyPr>
          <a:lstStyle/>
          <a:p>
            <a:r>
              <a:rPr lang="ru-RU" sz="5000" b="1" dirty="0" smtClean="0">
                <a:solidFill>
                  <a:schemeClr val="accent3">
                    <a:lumMod val="75000"/>
                  </a:schemeClr>
                </a:solidFill>
                <a:latin typeface="+mj-lt"/>
              </a:rPr>
              <a:t>ФИЛОСОФИЯ ЗДОРОВЬЯ</a:t>
            </a:r>
            <a:endParaRPr lang="ru-RU" sz="5000" dirty="0">
              <a:solidFill>
                <a:schemeClr val="accent3">
                  <a:lumMod val="75000"/>
                </a:schemeClr>
              </a:solidFill>
              <a:latin typeface="+mj-l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2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strips(downLeft)">
                                      <p:cBhvr>
                                        <p:cTn id="12"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260350"/>
            <a:ext cx="7772400" cy="1143000"/>
          </a:xfrm>
        </p:spPr>
        <p:txBody>
          <a:bodyPr/>
          <a:lstStyle/>
          <a:p>
            <a:pPr algn="ctr" eaLnBrk="1" hangingPunct="1"/>
            <a:r>
              <a:rPr lang="ru-RU" b="1" dirty="0" smtClean="0">
                <a:solidFill>
                  <a:srgbClr val="0000CC"/>
                </a:solidFill>
                <a:cs typeface="Times New Roman" charset="0"/>
                <a:hlinkClick r:id="rId2"/>
              </a:rPr>
              <a:t>Сладкие блюда</a:t>
            </a:r>
            <a:r>
              <a:rPr lang="ru-RU" dirty="0" smtClean="0"/>
              <a:t> </a:t>
            </a:r>
          </a:p>
        </p:txBody>
      </p:sp>
      <p:sp>
        <p:nvSpPr>
          <p:cNvPr id="35843" name="Rectangle 4"/>
          <p:cNvSpPr>
            <a:spLocks noGrp="1" noChangeArrowheads="1"/>
          </p:cNvSpPr>
          <p:nvPr>
            <p:ph type="body" sz="half" idx="2"/>
          </p:nvPr>
        </p:nvSpPr>
        <p:spPr>
          <a:xfrm>
            <a:off x="971550" y="1484313"/>
            <a:ext cx="7415213" cy="1736725"/>
          </a:xfrm>
        </p:spPr>
        <p:txBody>
          <a:bodyPr>
            <a:normAutofit fontScale="92500" lnSpcReduction="20000"/>
          </a:bodyPr>
          <a:lstStyle/>
          <a:p>
            <a:pPr eaLnBrk="1" hangingPunct="1">
              <a:buFontTx/>
              <a:buNone/>
            </a:pPr>
            <a:r>
              <a:rPr lang="ru-RU" sz="2800" dirty="0" smtClean="0">
                <a:cs typeface="Times New Roman" charset="0"/>
              </a:rPr>
              <a:t>    Свежие плоды и ягоды - самый полезный, вкусный, освежающий десерт, а ваза с фруктами, кроме того, и самое лучшее, нарядное и привлекательное у</a:t>
            </a:r>
            <a:r>
              <a:rPr lang="ru-RU" sz="2800" dirty="0" smtClean="0"/>
              <a:t>к</a:t>
            </a:r>
            <a:r>
              <a:rPr lang="ru-RU" sz="2800" dirty="0" smtClean="0">
                <a:cs typeface="Times New Roman" charset="0"/>
              </a:rPr>
              <a:t>рашение стола. </a:t>
            </a:r>
          </a:p>
        </p:txBody>
      </p:sp>
      <p:pic>
        <p:nvPicPr>
          <p:cNvPr id="35844" name="Содержимое 5" descr="1271532574_rrrryo-majorno.ru-09.04.2010-9.jpg"/>
          <p:cNvPicPr>
            <a:picLocks noGrp="1" noChangeAspect="1"/>
          </p:cNvPicPr>
          <p:nvPr>
            <p:ph sz="half" idx="1"/>
          </p:nvPr>
        </p:nvPicPr>
        <p:blipFill>
          <a:blip r:embed="rId3"/>
          <a:srcRect/>
          <a:stretch>
            <a:fillRect/>
          </a:stretch>
        </p:blipFill>
        <p:spPr>
          <a:xfrm>
            <a:off x="1857356" y="3214686"/>
            <a:ext cx="5040313" cy="3151187"/>
          </a:xfrm>
        </p:spPr>
      </p:pic>
    </p:spTree>
  </p:cSld>
  <p:clrMapOvr>
    <a:masterClrMapping/>
  </p:clrMapOvr>
  <p:transition spd="med">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Grp="1" noChangeArrowheads="1"/>
          </p:cNvSpPr>
          <p:nvPr>
            <p:ph type="body" sz="half" idx="2"/>
          </p:nvPr>
        </p:nvSpPr>
        <p:spPr>
          <a:xfrm>
            <a:off x="5334000" y="1628775"/>
            <a:ext cx="3595718" cy="4114800"/>
          </a:xfrm>
        </p:spPr>
        <p:txBody>
          <a:bodyPr/>
          <a:lstStyle/>
          <a:p>
            <a:pPr eaLnBrk="1" hangingPunct="1">
              <a:buFontTx/>
              <a:buNone/>
            </a:pPr>
            <a:r>
              <a:rPr lang="ru-RU" sz="2400" dirty="0" smtClean="0">
                <a:cs typeface="Times New Roman" charset="0"/>
              </a:rPr>
              <a:t>     Плоды и ягоды - ценнейшие источники витаминов, легко усваиваемых сахаров, органических кислот (яблочной и лимонной) и минеральных солей(калия, кальция и железа).</a:t>
            </a:r>
          </a:p>
          <a:p>
            <a:pPr eaLnBrk="1" hangingPunct="1"/>
            <a:endParaRPr lang="ru-RU" sz="2400" dirty="0" smtClean="0"/>
          </a:p>
        </p:txBody>
      </p:sp>
      <p:pic>
        <p:nvPicPr>
          <p:cNvPr id="6" name="Содержимое 5" descr="26D8CE8C-59C8-4F0F-974F-EA288DA38818_mw800_mh600_s1.jpg"/>
          <p:cNvPicPr>
            <a:picLocks noGrp="1" noChangeAspect="1"/>
          </p:cNvPicPr>
          <p:nvPr>
            <p:ph sz="half" idx="1"/>
          </p:nvPr>
        </p:nvPicPr>
        <p:blipFill>
          <a:blip r:embed="rId2"/>
          <a:srcRect/>
          <a:stretch>
            <a:fillRect/>
          </a:stretch>
        </p:blipFill>
        <p:spPr>
          <a:xfrm>
            <a:off x="214282" y="1785926"/>
            <a:ext cx="5280025" cy="3959225"/>
          </a:xfrm>
        </p:spPr>
      </p:pic>
      <p:sp>
        <p:nvSpPr>
          <p:cNvPr id="5" name="Прямоугольник 4"/>
          <p:cNvSpPr/>
          <p:nvPr/>
        </p:nvSpPr>
        <p:spPr>
          <a:xfrm>
            <a:off x="1071538" y="428604"/>
            <a:ext cx="7085786" cy="861774"/>
          </a:xfrm>
          <a:prstGeom prst="rect">
            <a:avLst/>
          </a:prstGeom>
        </p:spPr>
        <p:txBody>
          <a:bodyPr wrap="none">
            <a:spAutoFit/>
          </a:bodyPr>
          <a:lstStyle/>
          <a:p>
            <a:r>
              <a:rPr lang="ru-RU" sz="5000" b="1" dirty="0" smtClean="0">
                <a:solidFill>
                  <a:schemeClr val="accent3">
                    <a:lumMod val="75000"/>
                  </a:schemeClr>
                </a:solidFill>
                <a:latin typeface="+mj-lt"/>
              </a:rPr>
              <a:t>ФИЛОСОФИЯ ЗДОРОВЬЯ</a:t>
            </a:r>
            <a:endParaRPr lang="ru-RU" sz="5000" dirty="0">
              <a:solidFill>
                <a:schemeClr val="accent3">
                  <a:lumMod val="75000"/>
                </a:schemeClr>
              </a:solidFill>
              <a:latin typeface="+mj-l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noChangeArrowheads="1"/>
          </p:cNvSpPr>
          <p:nvPr>
            <p:ph type="body" sz="half" idx="2"/>
          </p:nvPr>
        </p:nvSpPr>
        <p:spPr>
          <a:xfrm>
            <a:off x="4857752" y="1785926"/>
            <a:ext cx="3929090" cy="4114800"/>
          </a:xfrm>
        </p:spPr>
        <p:txBody>
          <a:bodyPr>
            <a:normAutofit fontScale="92500"/>
          </a:bodyPr>
          <a:lstStyle/>
          <a:p>
            <a:pPr eaLnBrk="1" hangingPunct="1">
              <a:lnSpc>
                <a:spcPct val="90000"/>
              </a:lnSpc>
              <a:buFontTx/>
              <a:buNone/>
            </a:pPr>
            <a:r>
              <a:rPr lang="ru-RU" sz="2400" dirty="0" smtClean="0">
                <a:cs typeface="Times New Roman" charset="0"/>
              </a:rPr>
              <a:t>    Свежие плоды и ягоды широко применяются для приготовления разнообразных сладких блюд: киселей, компотов, желе, муссов, суфле, мороженого, пломбиров, а также соусов, начинок для пирогов, тортов и пирожных; из них варят варенье, повидло, джем, приготовляют соки и пюре</a:t>
            </a:r>
            <a:r>
              <a:rPr lang="ru-RU" sz="2400" dirty="0" smtClean="0"/>
              <a:t>.</a:t>
            </a:r>
          </a:p>
        </p:txBody>
      </p:sp>
      <p:pic>
        <p:nvPicPr>
          <p:cNvPr id="6" name="Содержимое 5" descr="wapos_ru_25577g.jpg"/>
          <p:cNvPicPr>
            <a:picLocks noGrp="1" noChangeAspect="1"/>
          </p:cNvPicPr>
          <p:nvPr>
            <p:ph sz="half" idx="1"/>
          </p:nvPr>
        </p:nvPicPr>
        <p:blipFill>
          <a:blip r:embed="rId2"/>
          <a:srcRect/>
          <a:stretch>
            <a:fillRect/>
          </a:stretch>
        </p:blipFill>
        <p:spPr>
          <a:xfrm>
            <a:off x="642910" y="1643050"/>
            <a:ext cx="3744912" cy="4424363"/>
          </a:xfrm>
        </p:spPr>
      </p:pic>
      <p:sp>
        <p:nvSpPr>
          <p:cNvPr id="5" name="Прямоугольник 4"/>
          <p:cNvSpPr/>
          <p:nvPr/>
        </p:nvSpPr>
        <p:spPr>
          <a:xfrm>
            <a:off x="1000100" y="428604"/>
            <a:ext cx="7085786" cy="861774"/>
          </a:xfrm>
          <a:prstGeom prst="rect">
            <a:avLst/>
          </a:prstGeom>
        </p:spPr>
        <p:txBody>
          <a:bodyPr wrap="none">
            <a:spAutoFit/>
          </a:bodyPr>
          <a:lstStyle/>
          <a:p>
            <a:r>
              <a:rPr lang="ru-RU" sz="5000" b="1" dirty="0" smtClean="0">
                <a:solidFill>
                  <a:schemeClr val="accent3">
                    <a:lumMod val="75000"/>
                  </a:schemeClr>
                </a:solidFill>
                <a:latin typeface="+mj-lt"/>
              </a:rPr>
              <a:t>ФИЛОСОФИЯ ЗДОРОВЬЯ</a:t>
            </a:r>
            <a:endParaRPr lang="ru-RU" sz="5000" dirty="0">
              <a:solidFill>
                <a:schemeClr val="accent3">
                  <a:lumMod val="75000"/>
                </a:schemeClr>
              </a:solidFill>
              <a:latin typeface="+mj-l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plus(in)">
                                      <p:cBhvr>
                                        <p:cTn id="7" dur="2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body" sz="half" idx="2"/>
          </p:nvPr>
        </p:nvSpPr>
        <p:spPr>
          <a:xfrm>
            <a:off x="357158" y="1214422"/>
            <a:ext cx="7958167" cy="1381113"/>
          </a:xfrm>
        </p:spPr>
        <p:txBody>
          <a:bodyPr>
            <a:normAutofit fontScale="77500" lnSpcReduction="20000"/>
          </a:bodyPr>
          <a:lstStyle/>
          <a:p>
            <a:pPr algn="ctr" eaLnBrk="1" hangingPunct="1">
              <a:buFontTx/>
              <a:buNone/>
            </a:pPr>
            <a:r>
              <a:rPr lang="ru-RU" sz="2800" dirty="0" smtClean="0">
                <a:cs typeface="Times New Roman" charset="0"/>
              </a:rPr>
              <a:t>     Часто обстоятельства заставляют человека самостоятельно искать путь к выздоровлению или оказывать помощь своим близким в домашних условиях и тогда на помощь нам приходят лекарственные растения. </a:t>
            </a:r>
          </a:p>
        </p:txBody>
      </p:sp>
      <p:pic>
        <p:nvPicPr>
          <p:cNvPr id="6" name="Содержимое 5" descr="00058077.jpg"/>
          <p:cNvPicPr>
            <a:picLocks noGrp="1" noChangeAspect="1"/>
          </p:cNvPicPr>
          <p:nvPr>
            <p:ph sz="half" idx="1"/>
          </p:nvPr>
        </p:nvPicPr>
        <p:blipFill>
          <a:blip r:embed="rId2"/>
          <a:srcRect/>
          <a:stretch>
            <a:fillRect/>
          </a:stretch>
        </p:blipFill>
        <p:spPr>
          <a:xfrm>
            <a:off x="1785918" y="2571744"/>
            <a:ext cx="5184775" cy="3794125"/>
          </a:xfrm>
        </p:spPr>
      </p:pic>
      <p:sp>
        <p:nvSpPr>
          <p:cNvPr id="5" name="Прямоугольник 4"/>
          <p:cNvSpPr/>
          <p:nvPr/>
        </p:nvSpPr>
        <p:spPr>
          <a:xfrm>
            <a:off x="857224" y="285728"/>
            <a:ext cx="7085786" cy="861774"/>
          </a:xfrm>
          <a:prstGeom prst="rect">
            <a:avLst/>
          </a:prstGeom>
        </p:spPr>
        <p:txBody>
          <a:bodyPr wrap="none">
            <a:spAutoFit/>
          </a:bodyPr>
          <a:lstStyle/>
          <a:p>
            <a:r>
              <a:rPr lang="ru-RU" sz="5000" b="1" dirty="0" smtClean="0">
                <a:solidFill>
                  <a:schemeClr val="accent3">
                    <a:lumMod val="75000"/>
                  </a:schemeClr>
                </a:solidFill>
                <a:latin typeface="+mj-lt"/>
              </a:rPr>
              <a:t>ФИЛОСОФИЯ ЗДОРОВЬЯ</a:t>
            </a:r>
            <a:endParaRPr lang="ru-RU" sz="5000" dirty="0">
              <a:solidFill>
                <a:schemeClr val="accent3">
                  <a:lumMod val="75000"/>
                </a:schemeClr>
              </a:solidFill>
              <a:latin typeface="+mj-l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WordArt 6"/>
          <p:cNvSpPr>
            <a:spLocks noChangeArrowheads="1" noChangeShapeType="1" noTextEdit="1"/>
          </p:cNvSpPr>
          <p:nvPr/>
        </p:nvSpPr>
        <p:spPr bwMode="auto">
          <a:xfrm>
            <a:off x="395288" y="0"/>
            <a:ext cx="8207375" cy="1800225"/>
          </a:xfrm>
          <a:prstGeom prst="rect">
            <a:avLst/>
          </a:prstGeom>
        </p:spPr>
        <p:txBody>
          <a:bodyPr wrap="none" fromWordArt="1">
            <a:prstTxWarp prst="textDeflate">
              <a:avLst>
                <a:gd name="adj" fmla="val 26227"/>
              </a:avLst>
            </a:prstTxWarp>
          </a:bodyPr>
          <a:lstStyle/>
          <a:p>
            <a:pPr algn="ctr"/>
            <a:r>
              <a:rPr lang="ru-RU" sz="2400" b="1" i="1" kern="10">
                <a:ln w="9525" cap="rnd">
                  <a:solidFill>
                    <a:srgbClr val="0000FF"/>
                  </a:solidFill>
                  <a:prstDash val="sysDot"/>
                  <a:round/>
                  <a:headEnd/>
                  <a:tailEnd/>
                </a:ln>
                <a:gradFill rotWithShape="1">
                  <a:gsLst>
                    <a:gs pos="0">
                      <a:schemeClr val="accent2">
                        <a:gamma/>
                        <a:tint val="0"/>
                        <a:invGamma/>
                      </a:schemeClr>
                    </a:gs>
                    <a:gs pos="100000">
                      <a:schemeClr val="accent2"/>
                    </a:gs>
                  </a:gsLst>
                  <a:path path="rect">
                    <a:fillToRect l="50000" t="50000" r="50000" b="50000"/>
                  </a:path>
                </a:gradFill>
                <a:latin typeface="Impact"/>
              </a:rPr>
              <a:t>Природные  факторы  оздоровления</a:t>
            </a:r>
          </a:p>
        </p:txBody>
      </p:sp>
      <p:sp>
        <p:nvSpPr>
          <p:cNvPr id="9223" name="Rectangle 7"/>
          <p:cNvSpPr>
            <a:spLocks noChangeArrowheads="1"/>
          </p:cNvSpPr>
          <p:nvPr/>
        </p:nvSpPr>
        <p:spPr bwMode="auto">
          <a:xfrm>
            <a:off x="3635375" y="2997200"/>
            <a:ext cx="1728788"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b="1">
                <a:solidFill>
                  <a:schemeClr val="accent2"/>
                </a:solidFill>
              </a:rPr>
              <a:t>Природные  </a:t>
            </a:r>
          </a:p>
          <a:p>
            <a:pPr algn="ctr"/>
            <a:r>
              <a:rPr lang="ru-RU" b="1">
                <a:solidFill>
                  <a:schemeClr val="accent2"/>
                </a:solidFill>
              </a:rPr>
              <a:t>факторы</a:t>
            </a:r>
          </a:p>
          <a:p>
            <a:pPr algn="ctr"/>
            <a:r>
              <a:rPr lang="ru-RU" b="1">
                <a:solidFill>
                  <a:schemeClr val="accent2"/>
                </a:solidFill>
              </a:rPr>
              <a:t>оздоровления</a:t>
            </a:r>
          </a:p>
        </p:txBody>
      </p:sp>
      <p:sp>
        <p:nvSpPr>
          <p:cNvPr id="9226" name="Line 10"/>
          <p:cNvSpPr>
            <a:spLocks noChangeShapeType="1"/>
          </p:cNvSpPr>
          <p:nvPr/>
        </p:nvSpPr>
        <p:spPr bwMode="auto">
          <a:xfrm rot="13409860">
            <a:off x="4284663" y="2349500"/>
            <a:ext cx="460375" cy="503238"/>
          </a:xfrm>
          <a:prstGeom prst="line">
            <a:avLst/>
          </a:prstGeom>
          <a:noFill/>
          <a:ln w="9525">
            <a:solidFill>
              <a:schemeClr val="tx1"/>
            </a:solidFill>
            <a:round/>
            <a:headEnd/>
            <a:tailEnd type="triangle" w="med" len="med"/>
          </a:ln>
          <a:effectLst/>
        </p:spPr>
        <p:txBody>
          <a:bodyPr/>
          <a:lstStyle/>
          <a:p>
            <a:endParaRPr lang="ru-RU"/>
          </a:p>
        </p:txBody>
      </p:sp>
      <p:sp>
        <p:nvSpPr>
          <p:cNvPr id="9227" name="Line 11"/>
          <p:cNvSpPr>
            <a:spLocks noChangeShapeType="1"/>
          </p:cNvSpPr>
          <p:nvPr/>
        </p:nvSpPr>
        <p:spPr bwMode="auto">
          <a:xfrm>
            <a:off x="4716463" y="5084763"/>
            <a:ext cx="1150937" cy="360362"/>
          </a:xfrm>
          <a:prstGeom prst="line">
            <a:avLst/>
          </a:prstGeom>
          <a:noFill/>
          <a:ln w="9525">
            <a:solidFill>
              <a:schemeClr val="tx1"/>
            </a:solidFill>
            <a:round/>
            <a:headEnd/>
            <a:tailEnd type="triangle" w="med" len="med"/>
          </a:ln>
          <a:effectLst/>
        </p:spPr>
        <p:txBody>
          <a:bodyPr/>
          <a:lstStyle/>
          <a:p>
            <a:endParaRPr lang="ru-RU"/>
          </a:p>
        </p:txBody>
      </p:sp>
      <p:sp>
        <p:nvSpPr>
          <p:cNvPr id="9228" name="Line 12"/>
          <p:cNvSpPr>
            <a:spLocks noChangeShapeType="1"/>
          </p:cNvSpPr>
          <p:nvPr/>
        </p:nvSpPr>
        <p:spPr bwMode="auto">
          <a:xfrm flipH="1">
            <a:off x="2555875" y="3500438"/>
            <a:ext cx="1079500" cy="0"/>
          </a:xfrm>
          <a:prstGeom prst="line">
            <a:avLst/>
          </a:prstGeom>
          <a:noFill/>
          <a:ln w="9525">
            <a:solidFill>
              <a:schemeClr val="tx1"/>
            </a:solidFill>
            <a:round/>
            <a:headEnd/>
            <a:tailEnd type="triangle" w="med" len="med"/>
          </a:ln>
          <a:effectLst/>
        </p:spPr>
        <p:txBody>
          <a:bodyPr/>
          <a:lstStyle/>
          <a:p>
            <a:endParaRPr lang="ru-RU"/>
          </a:p>
        </p:txBody>
      </p:sp>
      <p:sp>
        <p:nvSpPr>
          <p:cNvPr id="9229" name="Line 13"/>
          <p:cNvSpPr>
            <a:spLocks noChangeShapeType="1"/>
          </p:cNvSpPr>
          <p:nvPr/>
        </p:nvSpPr>
        <p:spPr bwMode="auto">
          <a:xfrm>
            <a:off x="5364163" y="3500438"/>
            <a:ext cx="1008062" cy="0"/>
          </a:xfrm>
          <a:prstGeom prst="line">
            <a:avLst/>
          </a:prstGeom>
          <a:noFill/>
          <a:ln w="9525">
            <a:solidFill>
              <a:schemeClr val="tx1"/>
            </a:solidFill>
            <a:round/>
            <a:headEnd/>
            <a:tailEnd type="triangle" w="med" len="med"/>
          </a:ln>
          <a:effectLst/>
        </p:spPr>
        <p:txBody>
          <a:bodyPr/>
          <a:lstStyle/>
          <a:p>
            <a:endParaRPr lang="ru-RU"/>
          </a:p>
        </p:txBody>
      </p:sp>
      <p:sp>
        <p:nvSpPr>
          <p:cNvPr id="9230" name="Line 14"/>
          <p:cNvSpPr>
            <a:spLocks noChangeShapeType="1"/>
          </p:cNvSpPr>
          <p:nvPr/>
        </p:nvSpPr>
        <p:spPr bwMode="auto">
          <a:xfrm>
            <a:off x="4427538" y="5084763"/>
            <a:ext cx="0" cy="360362"/>
          </a:xfrm>
          <a:prstGeom prst="line">
            <a:avLst/>
          </a:prstGeom>
          <a:noFill/>
          <a:ln w="9525">
            <a:solidFill>
              <a:schemeClr val="tx1"/>
            </a:solidFill>
            <a:round/>
            <a:headEnd/>
            <a:tailEnd type="triangle" w="med" len="med"/>
          </a:ln>
          <a:effectLst/>
        </p:spPr>
        <p:txBody>
          <a:bodyPr/>
          <a:lstStyle/>
          <a:p>
            <a:endParaRPr lang="ru-RU"/>
          </a:p>
        </p:txBody>
      </p:sp>
      <p:sp>
        <p:nvSpPr>
          <p:cNvPr id="9231" name="Line 15"/>
          <p:cNvSpPr>
            <a:spLocks noChangeShapeType="1"/>
          </p:cNvSpPr>
          <p:nvPr/>
        </p:nvSpPr>
        <p:spPr bwMode="auto">
          <a:xfrm flipH="1">
            <a:off x="3059113" y="5084763"/>
            <a:ext cx="1008062" cy="503237"/>
          </a:xfrm>
          <a:prstGeom prst="line">
            <a:avLst/>
          </a:prstGeom>
          <a:noFill/>
          <a:ln w="9525">
            <a:solidFill>
              <a:schemeClr val="tx1"/>
            </a:solidFill>
            <a:round/>
            <a:headEnd/>
            <a:tailEnd type="triangle" w="med" len="med"/>
          </a:ln>
          <a:effectLst/>
        </p:spPr>
        <p:txBody>
          <a:bodyPr/>
          <a:lstStyle/>
          <a:p>
            <a:endParaRPr lang="ru-RU"/>
          </a:p>
        </p:txBody>
      </p:sp>
      <p:sp>
        <p:nvSpPr>
          <p:cNvPr id="9233" name="Line 17"/>
          <p:cNvSpPr>
            <a:spLocks noChangeShapeType="1"/>
          </p:cNvSpPr>
          <p:nvPr/>
        </p:nvSpPr>
        <p:spPr bwMode="auto">
          <a:xfrm rot="24199058">
            <a:off x="4211638" y="4076700"/>
            <a:ext cx="460375" cy="503238"/>
          </a:xfrm>
          <a:prstGeom prst="line">
            <a:avLst/>
          </a:prstGeom>
          <a:noFill/>
          <a:ln w="9525">
            <a:solidFill>
              <a:schemeClr val="tx1"/>
            </a:solidFill>
            <a:round/>
            <a:headEnd/>
            <a:tailEnd type="triangle" w="med" len="med"/>
          </a:ln>
          <a:effectLst/>
        </p:spPr>
        <p:txBody>
          <a:bodyPr/>
          <a:lstStyle/>
          <a:p>
            <a:endParaRPr lang="ru-RU"/>
          </a:p>
        </p:txBody>
      </p:sp>
      <p:sp>
        <p:nvSpPr>
          <p:cNvPr id="9234" name="Text Box 18"/>
          <p:cNvSpPr txBox="1">
            <a:spLocks noChangeArrowheads="1"/>
          </p:cNvSpPr>
          <p:nvPr/>
        </p:nvSpPr>
        <p:spPr bwMode="auto">
          <a:xfrm>
            <a:off x="4067175" y="1916113"/>
            <a:ext cx="942975" cy="336550"/>
          </a:xfrm>
          <a:prstGeom prst="rect">
            <a:avLst/>
          </a:prstGeom>
          <a:noFill/>
          <a:ln w="9525">
            <a:noFill/>
            <a:miter lim="800000"/>
            <a:headEnd/>
            <a:tailEnd/>
          </a:ln>
          <a:effectLst/>
        </p:spPr>
        <p:txBody>
          <a:bodyPr wrap="none">
            <a:spAutoFit/>
          </a:bodyPr>
          <a:lstStyle/>
          <a:p>
            <a:r>
              <a:rPr lang="ru-RU" sz="1600" b="1">
                <a:solidFill>
                  <a:schemeClr val="accent2"/>
                </a:solidFill>
              </a:rPr>
              <a:t>Солнце</a:t>
            </a:r>
          </a:p>
        </p:txBody>
      </p:sp>
      <p:sp>
        <p:nvSpPr>
          <p:cNvPr id="9235" name="Text Box 19"/>
          <p:cNvSpPr txBox="1">
            <a:spLocks noChangeArrowheads="1"/>
          </p:cNvSpPr>
          <p:nvPr/>
        </p:nvSpPr>
        <p:spPr bwMode="auto">
          <a:xfrm>
            <a:off x="6496050" y="3328988"/>
            <a:ext cx="695325" cy="336550"/>
          </a:xfrm>
          <a:prstGeom prst="rect">
            <a:avLst/>
          </a:prstGeom>
          <a:noFill/>
          <a:ln w="9525">
            <a:noFill/>
            <a:miter lim="800000"/>
            <a:headEnd/>
            <a:tailEnd/>
          </a:ln>
          <a:effectLst/>
        </p:spPr>
        <p:txBody>
          <a:bodyPr wrap="none">
            <a:spAutoFit/>
          </a:bodyPr>
          <a:lstStyle/>
          <a:p>
            <a:r>
              <a:rPr lang="ru-RU" sz="1600" b="1">
                <a:solidFill>
                  <a:schemeClr val="accent2"/>
                </a:solidFill>
              </a:rPr>
              <a:t>Вода</a:t>
            </a:r>
          </a:p>
        </p:txBody>
      </p:sp>
      <p:sp>
        <p:nvSpPr>
          <p:cNvPr id="9236" name="Text Box 20"/>
          <p:cNvSpPr txBox="1">
            <a:spLocks noChangeArrowheads="1"/>
          </p:cNvSpPr>
          <p:nvPr/>
        </p:nvSpPr>
        <p:spPr bwMode="auto">
          <a:xfrm>
            <a:off x="1692275" y="3357563"/>
            <a:ext cx="819150" cy="304800"/>
          </a:xfrm>
          <a:prstGeom prst="rect">
            <a:avLst/>
          </a:prstGeom>
          <a:noFill/>
          <a:ln w="9525">
            <a:noFill/>
            <a:miter lim="800000"/>
            <a:headEnd/>
            <a:tailEnd/>
          </a:ln>
          <a:effectLst/>
        </p:spPr>
        <p:txBody>
          <a:bodyPr wrap="none">
            <a:spAutoFit/>
          </a:bodyPr>
          <a:lstStyle/>
          <a:p>
            <a:r>
              <a:rPr lang="ru-RU" sz="1400" b="1">
                <a:solidFill>
                  <a:schemeClr val="accent2"/>
                </a:solidFill>
              </a:rPr>
              <a:t>Воздух</a:t>
            </a:r>
          </a:p>
        </p:txBody>
      </p:sp>
      <p:sp>
        <p:nvSpPr>
          <p:cNvPr id="9237" name="Text Box 21"/>
          <p:cNvSpPr txBox="1">
            <a:spLocks noChangeArrowheads="1"/>
          </p:cNvSpPr>
          <p:nvPr/>
        </p:nvSpPr>
        <p:spPr bwMode="auto">
          <a:xfrm>
            <a:off x="3924300" y="4652963"/>
            <a:ext cx="1006475" cy="304800"/>
          </a:xfrm>
          <a:prstGeom prst="rect">
            <a:avLst/>
          </a:prstGeom>
          <a:noFill/>
          <a:ln w="9525">
            <a:noFill/>
            <a:miter lim="800000"/>
            <a:headEnd/>
            <a:tailEnd/>
          </a:ln>
          <a:effectLst/>
        </p:spPr>
        <p:txBody>
          <a:bodyPr>
            <a:spAutoFit/>
          </a:bodyPr>
          <a:lstStyle/>
          <a:p>
            <a:r>
              <a:rPr lang="ru-RU" sz="1400" b="1">
                <a:solidFill>
                  <a:schemeClr val="accent2"/>
                </a:solidFill>
              </a:rPr>
              <a:t>Растения</a:t>
            </a:r>
          </a:p>
        </p:txBody>
      </p:sp>
      <p:sp>
        <p:nvSpPr>
          <p:cNvPr id="9238" name="Text Box 22"/>
          <p:cNvSpPr txBox="1">
            <a:spLocks noChangeArrowheads="1"/>
          </p:cNvSpPr>
          <p:nvPr/>
        </p:nvSpPr>
        <p:spPr bwMode="auto">
          <a:xfrm>
            <a:off x="2339975" y="5445125"/>
            <a:ext cx="998538" cy="517525"/>
          </a:xfrm>
          <a:prstGeom prst="rect">
            <a:avLst/>
          </a:prstGeom>
          <a:noFill/>
          <a:ln w="9525">
            <a:noFill/>
            <a:miter lim="800000"/>
            <a:headEnd/>
            <a:tailEnd/>
          </a:ln>
          <a:effectLst/>
        </p:spPr>
        <p:txBody>
          <a:bodyPr wrap="none">
            <a:spAutoFit/>
          </a:bodyPr>
          <a:lstStyle/>
          <a:p>
            <a:endParaRPr lang="ru-RU" sz="1400" b="1">
              <a:solidFill>
                <a:schemeClr val="accent2"/>
              </a:solidFill>
            </a:endParaRPr>
          </a:p>
          <a:p>
            <a:r>
              <a:rPr lang="ru-RU" sz="1400" b="1">
                <a:solidFill>
                  <a:schemeClr val="accent2"/>
                </a:solidFill>
              </a:rPr>
              <a:t>Ароматы</a:t>
            </a:r>
          </a:p>
        </p:txBody>
      </p:sp>
      <p:sp>
        <p:nvSpPr>
          <p:cNvPr id="9239" name="Text Box 23"/>
          <p:cNvSpPr txBox="1">
            <a:spLocks noChangeArrowheads="1"/>
          </p:cNvSpPr>
          <p:nvPr/>
        </p:nvSpPr>
        <p:spPr bwMode="auto">
          <a:xfrm>
            <a:off x="3779838" y="5516563"/>
            <a:ext cx="1220787" cy="581025"/>
          </a:xfrm>
          <a:prstGeom prst="rect">
            <a:avLst/>
          </a:prstGeom>
          <a:noFill/>
          <a:ln w="9525">
            <a:noFill/>
            <a:miter lim="800000"/>
            <a:headEnd/>
            <a:tailEnd/>
          </a:ln>
          <a:effectLst/>
        </p:spPr>
        <p:txBody>
          <a:bodyPr wrap="none">
            <a:spAutoFit/>
          </a:bodyPr>
          <a:lstStyle/>
          <a:p>
            <a:r>
              <a:rPr lang="ru-RU" sz="1600" b="1">
                <a:solidFill>
                  <a:schemeClr val="accent2"/>
                </a:solidFill>
              </a:rPr>
              <a:t>Целебные</a:t>
            </a:r>
          </a:p>
          <a:p>
            <a:r>
              <a:rPr lang="ru-RU" sz="1600" b="1">
                <a:solidFill>
                  <a:schemeClr val="accent2"/>
                </a:solidFill>
              </a:rPr>
              <a:t> свойства</a:t>
            </a:r>
          </a:p>
        </p:txBody>
      </p:sp>
      <p:sp>
        <p:nvSpPr>
          <p:cNvPr id="9240" name="Text Box 24"/>
          <p:cNvSpPr txBox="1">
            <a:spLocks noChangeArrowheads="1"/>
          </p:cNvSpPr>
          <p:nvPr/>
        </p:nvSpPr>
        <p:spPr bwMode="auto">
          <a:xfrm>
            <a:off x="5940425" y="5516563"/>
            <a:ext cx="1068388" cy="517525"/>
          </a:xfrm>
          <a:prstGeom prst="rect">
            <a:avLst/>
          </a:prstGeom>
          <a:noFill/>
          <a:ln w="9525">
            <a:noFill/>
            <a:miter lim="800000"/>
            <a:headEnd/>
            <a:tailEnd/>
          </a:ln>
          <a:effectLst/>
        </p:spPr>
        <p:txBody>
          <a:bodyPr wrap="none">
            <a:spAutoFit/>
          </a:bodyPr>
          <a:lstStyle/>
          <a:p>
            <a:r>
              <a:rPr lang="ru-RU" sz="1400" b="1">
                <a:solidFill>
                  <a:schemeClr val="accent2"/>
                </a:solidFill>
              </a:rPr>
              <a:t>Продукты</a:t>
            </a:r>
          </a:p>
          <a:p>
            <a:r>
              <a:rPr lang="ru-RU" sz="1400" b="1">
                <a:solidFill>
                  <a:schemeClr val="accent2"/>
                </a:solidFill>
              </a:rPr>
              <a:t>питания</a:t>
            </a:r>
          </a:p>
        </p:txBody>
      </p:sp>
      <p:sp>
        <p:nvSpPr>
          <p:cNvPr id="9241" name="WordArt 25"/>
          <p:cNvSpPr>
            <a:spLocks noChangeArrowheads="1" noChangeShapeType="1" noTextEdit="1"/>
          </p:cNvSpPr>
          <p:nvPr/>
        </p:nvSpPr>
        <p:spPr bwMode="auto">
          <a:xfrm>
            <a:off x="468313" y="404813"/>
            <a:ext cx="8064500" cy="1008062"/>
          </a:xfrm>
          <a:prstGeom prst="rect">
            <a:avLst/>
          </a:prstGeom>
        </p:spPr>
        <p:txBody>
          <a:bodyPr wrap="none" fromWordArt="1">
            <a:prstTxWarp prst="textDeflate">
              <a:avLst>
                <a:gd name="adj" fmla="val 26227"/>
              </a:avLst>
            </a:prstTxWarp>
          </a:bodyPr>
          <a:lstStyle/>
          <a:p>
            <a:pPr algn="ctr"/>
            <a:r>
              <a:rPr lang="ru-RU" sz="3600" kern="10">
                <a:ln w="9525">
                  <a:solidFill>
                    <a:srgbClr val="000000"/>
                  </a:solidFill>
                  <a:round/>
                  <a:headEnd/>
                  <a:tailEnd/>
                </a:ln>
                <a:gradFill rotWithShape="1">
                  <a:gsLst>
                    <a:gs pos="0">
                      <a:schemeClr val="accent2"/>
                    </a:gs>
                    <a:gs pos="100000">
                      <a:schemeClr val="accent2">
                        <a:gamma/>
                        <a:tint val="0"/>
                        <a:invGamma/>
                      </a:schemeClr>
                    </a:gs>
                  </a:gsLst>
                  <a:path path="rect">
                    <a:fillToRect l="50000" t="50000" r="50000" b="50000"/>
                  </a:path>
                </a:gradFill>
                <a:latin typeface="Impact"/>
              </a:rPr>
              <a:t>Природные факторы оздоровления</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diamond(in)">
                                      <p:cBhvr>
                                        <p:cTn id="7" dur="2000"/>
                                        <p:tgtEl>
                                          <p:spTgt spid="9223"/>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9228"/>
                                        </p:tgtEl>
                                        <p:attrNameLst>
                                          <p:attrName>style.visibility</p:attrName>
                                        </p:attrNameLst>
                                      </p:cBhvr>
                                      <p:to>
                                        <p:strVal val="visible"/>
                                      </p:to>
                                    </p:set>
                                    <p:animEffect transition="in" filter="strips(downLeft)">
                                      <p:cBhvr>
                                        <p:cTn id="11" dur="2000"/>
                                        <p:tgtEl>
                                          <p:spTgt spid="9228"/>
                                        </p:tgtEl>
                                      </p:cBhvr>
                                    </p:animEffect>
                                  </p:childTnLst>
                                </p:cTn>
                              </p:par>
                            </p:childTnLst>
                          </p:cTn>
                        </p:par>
                        <p:par>
                          <p:cTn id="12" fill="hold">
                            <p:stCondLst>
                              <p:cond delay="4000"/>
                            </p:stCondLst>
                            <p:childTnLst>
                              <p:par>
                                <p:cTn id="13" presetID="53" presetClass="entr" presetSubtype="0" fill="hold" grpId="0" nodeType="afterEffect">
                                  <p:stCondLst>
                                    <p:cond delay="0"/>
                                  </p:stCondLst>
                                  <p:childTnLst>
                                    <p:set>
                                      <p:cBhvr>
                                        <p:cTn id="14" dur="1" fill="hold">
                                          <p:stCondLst>
                                            <p:cond delay="0"/>
                                          </p:stCondLst>
                                        </p:cTn>
                                        <p:tgtEl>
                                          <p:spTgt spid="9236"/>
                                        </p:tgtEl>
                                        <p:attrNameLst>
                                          <p:attrName>style.visibility</p:attrName>
                                        </p:attrNameLst>
                                      </p:cBhvr>
                                      <p:to>
                                        <p:strVal val="visible"/>
                                      </p:to>
                                    </p:set>
                                    <p:anim calcmode="lin" valueType="num">
                                      <p:cBhvr>
                                        <p:cTn id="15" dur="2000" fill="hold"/>
                                        <p:tgtEl>
                                          <p:spTgt spid="9236"/>
                                        </p:tgtEl>
                                        <p:attrNameLst>
                                          <p:attrName>ppt_w</p:attrName>
                                        </p:attrNameLst>
                                      </p:cBhvr>
                                      <p:tavLst>
                                        <p:tav tm="0">
                                          <p:val>
                                            <p:fltVal val="0"/>
                                          </p:val>
                                        </p:tav>
                                        <p:tav tm="100000">
                                          <p:val>
                                            <p:strVal val="#ppt_w"/>
                                          </p:val>
                                        </p:tav>
                                      </p:tavLst>
                                    </p:anim>
                                    <p:anim calcmode="lin" valueType="num">
                                      <p:cBhvr>
                                        <p:cTn id="16" dur="2000" fill="hold"/>
                                        <p:tgtEl>
                                          <p:spTgt spid="9236"/>
                                        </p:tgtEl>
                                        <p:attrNameLst>
                                          <p:attrName>ppt_h</p:attrName>
                                        </p:attrNameLst>
                                      </p:cBhvr>
                                      <p:tavLst>
                                        <p:tav tm="0">
                                          <p:val>
                                            <p:fltVal val="0"/>
                                          </p:val>
                                        </p:tav>
                                        <p:tav tm="100000">
                                          <p:val>
                                            <p:strVal val="#ppt_h"/>
                                          </p:val>
                                        </p:tav>
                                      </p:tavLst>
                                    </p:anim>
                                    <p:animEffect transition="in" filter="fade">
                                      <p:cBhvr>
                                        <p:cTn id="17" dur="2000"/>
                                        <p:tgtEl>
                                          <p:spTgt spid="9236"/>
                                        </p:tgtEl>
                                      </p:cBhvr>
                                    </p:animEffect>
                                  </p:childTnLst>
                                </p:cTn>
                              </p:par>
                            </p:childTnLst>
                          </p:cTn>
                        </p:par>
                        <p:par>
                          <p:cTn id="18" fill="hold">
                            <p:stCondLst>
                              <p:cond delay="6000"/>
                            </p:stCondLst>
                            <p:childTnLst>
                              <p:par>
                                <p:cTn id="19" presetID="18" presetClass="entr" presetSubtype="12" fill="hold" grpId="0" nodeType="afterEffect">
                                  <p:stCondLst>
                                    <p:cond delay="0"/>
                                  </p:stCondLst>
                                  <p:childTnLst>
                                    <p:set>
                                      <p:cBhvr>
                                        <p:cTn id="20" dur="1" fill="hold">
                                          <p:stCondLst>
                                            <p:cond delay="0"/>
                                          </p:stCondLst>
                                        </p:cTn>
                                        <p:tgtEl>
                                          <p:spTgt spid="9226"/>
                                        </p:tgtEl>
                                        <p:attrNameLst>
                                          <p:attrName>style.visibility</p:attrName>
                                        </p:attrNameLst>
                                      </p:cBhvr>
                                      <p:to>
                                        <p:strVal val="visible"/>
                                      </p:to>
                                    </p:set>
                                    <p:animEffect transition="in" filter="strips(downLeft)">
                                      <p:cBhvr>
                                        <p:cTn id="21" dur="1000"/>
                                        <p:tgtEl>
                                          <p:spTgt spid="9226"/>
                                        </p:tgtEl>
                                      </p:cBhvr>
                                    </p:animEffect>
                                  </p:childTnLst>
                                </p:cTn>
                              </p:par>
                            </p:childTnLst>
                          </p:cTn>
                        </p:par>
                        <p:par>
                          <p:cTn id="22" fill="hold">
                            <p:stCondLst>
                              <p:cond delay="7000"/>
                            </p:stCondLst>
                            <p:childTnLst>
                              <p:par>
                                <p:cTn id="23" presetID="53" presetClass="entr" presetSubtype="0" fill="hold" nodeType="afterEffect">
                                  <p:stCondLst>
                                    <p:cond delay="0"/>
                                  </p:stCondLst>
                                  <p:childTnLst>
                                    <p:set>
                                      <p:cBhvr>
                                        <p:cTn id="24" dur="1" fill="hold">
                                          <p:stCondLst>
                                            <p:cond delay="0"/>
                                          </p:stCondLst>
                                        </p:cTn>
                                        <p:tgtEl>
                                          <p:spTgt spid="9234">
                                            <p:txEl>
                                              <p:pRg st="0" end="0"/>
                                            </p:txEl>
                                          </p:spTgt>
                                        </p:tgtEl>
                                        <p:attrNameLst>
                                          <p:attrName>style.visibility</p:attrName>
                                        </p:attrNameLst>
                                      </p:cBhvr>
                                      <p:to>
                                        <p:strVal val="visible"/>
                                      </p:to>
                                    </p:set>
                                    <p:anim calcmode="lin" valueType="num">
                                      <p:cBhvr>
                                        <p:cTn id="25" dur="2000" fill="hold"/>
                                        <p:tgtEl>
                                          <p:spTgt spid="9234">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9234">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9234">
                                            <p:txEl>
                                              <p:pRg st="0" end="0"/>
                                            </p:txEl>
                                          </p:spTgt>
                                        </p:tgtEl>
                                      </p:cBhvr>
                                    </p:animEffect>
                                  </p:childTnLst>
                                </p:cTn>
                              </p:par>
                            </p:childTnLst>
                          </p:cTn>
                        </p:par>
                        <p:par>
                          <p:cTn id="28" fill="hold">
                            <p:stCondLst>
                              <p:cond delay="9000"/>
                            </p:stCondLst>
                            <p:childTnLst>
                              <p:par>
                                <p:cTn id="29" presetID="18" presetClass="entr" presetSubtype="12" fill="hold" grpId="0" nodeType="afterEffect">
                                  <p:stCondLst>
                                    <p:cond delay="0"/>
                                  </p:stCondLst>
                                  <p:childTnLst>
                                    <p:set>
                                      <p:cBhvr>
                                        <p:cTn id="30" dur="1" fill="hold">
                                          <p:stCondLst>
                                            <p:cond delay="0"/>
                                          </p:stCondLst>
                                        </p:cTn>
                                        <p:tgtEl>
                                          <p:spTgt spid="9229"/>
                                        </p:tgtEl>
                                        <p:attrNameLst>
                                          <p:attrName>style.visibility</p:attrName>
                                        </p:attrNameLst>
                                      </p:cBhvr>
                                      <p:to>
                                        <p:strVal val="visible"/>
                                      </p:to>
                                    </p:set>
                                    <p:animEffect transition="in" filter="strips(downLeft)">
                                      <p:cBhvr>
                                        <p:cTn id="31" dur="2000"/>
                                        <p:tgtEl>
                                          <p:spTgt spid="922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9235">
                                            <p:txEl>
                                              <p:pRg st="0" end="0"/>
                                            </p:txEl>
                                          </p:spTgt>
                                        </p:tgtEl>
                                        <p:attrNameLst>
                                          <p:attrName>style.visibility</p:attrName>
                                        </p:attrNameLst>
                                      </p:cBhvr>
                                      <p:to>
                                        <p:strVal val="visible"/>
                                      </p:to>
                                    </p:set>
                                    <p:anim calcmode="lin" valueType="num">
                                      <p:cBhvr>
                                        <p:cTn id="36" dur="2000" fill="hold"/>
                                        <p:tgtEl>
                                          <p:spTgt spid="9235">
                                            <p:txEl>
                                              <p:pRg st="0" end="0"/>
                                            </p:txEl>
                                          </p:spTgt>
                                        </p:tgtEl>
                                        <p:attrNameLst>
                                          <p:attrName>ppt_w</p:attrName>
                                        </p:attrNameLst>
                                      </p:cBhvr>
                                      <p:tavLst>
                                        <p:tav tm="0">
                                          <p:val>
                                            <p:fltVal val="0"/>
                                          </p:val>
                                        </p:tav>
                                        <p:tav tm="100000">
                                          <p:val>
                                            <p:strVal val="#ppt_w"/>
                                          </p:val>
                                        </p:tav>
                                      </p:tavLst>
                                    </p:anim>
                                    <p:anim calcmode="lin" valueType="num">
                                      <p:cBhvr>
                                        <p:cTn id="37" dur="2000" fill="hold"/>
                                        <p:tgtEl>
                                          <p:spTgt spid="9235">
                                            <p:txEl>
                                              <p:pRg st="0" end="0"/>
                                            </p:txEl>
                                          </p:spTgt>
                                        </p:tgtEl>
                                        <p:attrNameLst>
                                          <p:attrName>ppt_h</p:attrName>
                                        </p:attrNameLst>
                                      </p:cBhvr>
                                      <p:tavLst>
                                        <p:tav tm="0">
                                          <p:val>
                                            <p:fltVal val="0"/>
                                          </p:val>
                                        </p:tav>
                                        <p:tav tm="100000">
                                          <p:val>
                                            <p:strVal val="#ppt_h"/>
                                          </p:val>
                                        </p:tav>
                                      </p:tavLst>
                                    </p:anim>
                                    <p:animEffect transition="in" filter="fade">
                                      <p:cBhvr>
                                        <p:cTn id="38" dur="2000"/>
                                        <p:tgtEl>
                                          <p:spTgt spid="9235">
                                            <p:txEl>
                                              <p:pRg st="0" end="0"/>
                                            </p:txEl>
                                          </p:spTgt>
                                        </p:tgtEl>
                                      </p:cBhvr>
                                    </p:animEffect>
                                  </p:childTnLst>
                                </p:cTn>
                              </p:par>
                            </p:childTnLst>
                          </p:cTn>
                        </p:par>
                        <p:par>
                          <p:cTn id="39" fill="hold">
                            <p:stCondLst>
                              <p:cond delay="2000"/>
                            </p:stCondLst>
                            <p:childTnLst>
                              <p:par>
                                <p:cTn id="40" presetID="18" presetClass="entr" presetSubtype="12" fill="hold" grpId="0" nodeType="afterEffect">
                                  <p:stCondLst>
                                    <p:cond delay="0"/>
                                  </p:stCondLst>
                                  <p:childTnLst>
                                    <p:set>
                                      <p:cBhvr>
                                        <p:cTn id="41" dur="1" fill="hold">
                                          <p:stCondLst>
                                            <p:cond delay="0"/>
                                          </p:stCondLst>
                                        </p:cTn>
                                        <p:tgtEl>
                                          <p:spTgt spid="9233"/>
                                        </p:tgtEl>
                                        <p:attrNameLst>
                                          <p:attrName>style.visibility</p:attrName>
                                        </p:attrNameLst>
                                      </p:cBhvr>
                                      <p:to>
                                        <p:strVal val="visible"/>
                                      </p:to>
                                    </p:set>
                                    <p:animEffect transition="in" filter="strips(downLeft)">
                                      <p:cBhvr>
                                        <p:cTn id="42" dur="2000"/>
                                        <p:tgtEl>
                                          <p:spTgt spid="9233"/>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9237"/>
                                        </p:tgtEl>
                                        <p:attrNameLst>
                                          <p:attrName>style.visibility</p:attrName>
                                        </p:attrNameLst>
                                      </p:cBhvr>
                                      <p:to>
                                        <p:strVal val="visible"/>
                                      </p:to>
                                    </p:set>
                                    <p:anim calcmode="lin" valueType="num">
                                      <p:cBhvr>
                                        <p:cTn id="46" dur="2000" fill="hold"/>
                                        <p:tgtEl>
                                          <p:spTgt spid="9237"/>
                                        </p:tgtEl>
                                        <p:attrNameLst>
                                          <p:attrName>ppt_w</p:attrName>
                                        </p:attrNameLst>
                                      </p:cBhvr>
                                      <p:tavLst>
                                        <p:tav tm="0">
                                          <p:val>
                                            <p:fltVal val="0"/>
                                          </p:val>
                                        </p:tav>
                                        <p:tav tm="100000">
                                          <p:val>
                                            <p:strVal val="#ppt_w"/>
                                          </p:val>
                                        </p:tav>
                                      </p:tavLst>
                                    </p:anim>
                                    <p:anim calcmode="lin" valueType="num">
                                      <p:cBhvr>
                                        <p:cTn id="47" dur="2000" fill="hold"/>
                                        <p:tgtEl>
                                          <p:spTgt spid="9237"/>
                                        </p:tgtEl>
                                        <p:attrNameLst>
                                          <p:attrName>ppt_h</p:attrName>
                                        </p:attrNameLst>
                                      </p:cBhvr>
                                      <p:tavLst>
                                        <p:tav tm="0">
                                          <p:val>
                                            <p:fltVal val="0"/>
                                          </p:val>
                                        </p:tav>
                                        <p:tav tm="100000">
                                          <p:val>
                                            <p:strVal val="#ppt_h"/>
                                          </p:val>
                                        </p:tav>
                                      </p:tavLst>
                                    </p:anim>
                                    <p:animEffect transition="in" filter="fade">
                                      <p:cBhvr>
                                        <p:cTn id="48" dur="2000"/>
                                        <p:tgtEl>
                                          <p:spTgt spid="9237"/>
                                        </p:tgtEl>
                                      </p:cBhvr>
                                    </p:animEffect>
                                  </p:childTnLst>
                                </p:cTn>
                              </p:par>
                            </p:childTnLst>
                          </p:cTn>
                        </p:par>
                        <p:par>
                          <p:cTn id="49" fill="hold">
                            <p:stCondLst>
                              <p:cond delay="6000"/>
                            </p:stCondLst>
                            <p:childTnLst>
                              <p:par>
                                <p:cTn id="50" presetID="18" presetClass="entr" presetSubtype="12" fill="hold" grpId="0" nodeType="afterEffect">
                                  <p:stCondLst>
                                    <p:cond delay="0"/>
                                  </p:stCondLst>
                                  <p:childTnLst>
                                    <p:set>
                                      <p:cBhvr>
                                        <p:cTn id="51" dur="1" fill="hold">
                                          <p:stCondLst>
                                            <p:cond delay="0"/>
                                          </p:stCondLst>
                                        </p:cTn>
                                        <p:tgtEl>
                                          <p:spTgt spid="9230"/>
                                        </p:tgtEl>
                                        <p:attrNameLst>
                                          <p:attrName>style.visibility</p:attrName>
                                        </p:attrNameLst>
                                      </p:cBhvr>
                                      <p:to>
                                        <p:strVal val="visible"/>
                                      </p:to>
                                    </p:set>
                                    <p:animEffect transition="in" filter="strips(downLeft)">
                                      <p:cBhvr>
                                        <p:cTn id="52" dur="2000"/>
                                        <p:tgtEl>
                                          <p:spTgt spid="9230"/>
                                        </p:tgtEl>
                                      </p:cBhvr>
                                    </p:animEffect>
                                  </p:childTnLst>
                                </p:cTn>
                              </p:par>
                            </p:childTnLst>
                          </p:cTn>
                        </p:par>
                        <p:par>
                          <p:cTn id="53" fill="hold">
                            <p:stCondLst>
                              <p:cond delay="8000"/>
                            </p:stCondLst>
                            <p:childTnLst>
                              <p:par>
                                <p:cTn id="54" presetID="53" presetClass="entr" presetSubtype="0" fill="hold" grpId="0" nodeType="afterEffect">
                                  <p:stCondLst>
                                    <p:cond delay="0"/>
                                  </p:stCondLst>
                                  <p:childTnLst>
                                    <p:set>
                                      <p:cBhvr>
                                        <p:cTn id="55" dur="1" fill="hold">
                                          <p:stCondLst>
                                            <p:cond delay="0"/>
                                          </p:stCondLst>
                                        </p:cTn>
                                        <p:tgtEl>
                                          <p:spTgt spid="9239"/>
                                        </p:tgtEl>
                                        <p:attrNameLst>
                                          <p:attrName>style.visibility</p:attrName>
                                        </p:attrNameLst>
                                      </p:cBhvr>
                                      <p:to>
                                        <p:strVal val="visible"/>
                                      </p:to>
                                    </p:set>
                                    <p:anim calcmode="lin" valueType="num">
                                      <p:cBhvr>
                                        <p:cTn id="56" dur="2000" fill="hold"/>
                                        <p:tgtEl>
                                          <p:spTgt spid="9239"/>
                                        </p:tgtEl>
                                        <p:attrNameLst>
                                          <p:attrName>ppt_w</p:attrName>
                                        </p:attrNameLst>
                                      </p:cBhvr>
                                      <p:tavLst>
                                        <p:tav tm="0">
                                          <p:val>
                                            <p:fltVal val="0"/>
                                          </p:val>
                                        </p:tav>
                                        <p:tav tm="100000">
                                          <p:val>
                                            <p:strVal val="#ppt_w"/>
                                          </p:val>
                                        </p:tav>
                                      </p:tavLst>
                                    </p:anim>
                                    <p:anim calcmode="lin" valueType="num">
                                      <p:cBhvr>
                                        <p:cTn id="57" dur="2000" fill="hold"/>
                                        <p:tgtEl>
                                          <p:spTgt spid="9239"/>
                                        </p:tgtEl>
                                        <p:attrNameLst>
                                          <p:attrName>ppt_h</p:attrName>
                                        </p:attrNameLst>
                                      </p:cBhvr>
                                      <p:tavLst>
                                        <p:tav tm="0">
                                          <p:val>
                                            <p:fltVal val="0"/>
                                          </p:val>
                                        </p:tav>
                                        <p:tav tm="100000">
                                          <p:val>
                                            <p:strVal val="#ppt_h"/>
                                          </p:val>
                                        </p:tav>
                                      </p:tavLst>
                                    </p:anim>
                                    <p:animEffect transition="in" filter="fade">
                                      <p:cBhvr>
                                        <p:cTn id="58" dur="2000"/>
                                        <p:tgtEl>
                                          <p:spTgt spid="9239"/>
                                        </p:tgtEl>
                                      </p:cBhvr>
                                    </p:animEffect>
                                  </p:childTnLst>
                                </p:cTn>
                              </p:par>
                            </p:childTnLst>
                          </p:cTn>
                        </p:par>
                        <p:par>
                          <p:cTn id="59" fill="hold">
                            <p:stCondLst>
                              <p:cond delay="10000"/>
                            </p:stCondLst>
                            <p:childTnLst>
                              <p:par>
                                <p:cTn id="60" presetID="18" presetClass="entr" presetSubtype="12" fill="hold" grpId="0" nodeType="afterEffect">
                                  <p:stCondLst>
                                    <p:cond delay="0"/>
                                  </p:stCondLst>
                                  <p:childTnLst>
                                    <p:set>
                                      <p:cBhvr>
                                        <p:cTn id="61" dur="1" fill="hold">
                                          <p:stCondLst>
                                            <p:cond delay="0"/>
                                          </p:stCondLst>
                                        </p:cTn>
                                        <p:tgtEl>
                                          <p:spTgt spid="9227"/>
                                        </p:tgtEl>
                                        <p:attrNameLst>
                                          <p:attrName>style.visibility</p:attrName>
                                        </p:attrNameLst>
                                      </p:cBhvr>
                                      <p:to>
                                        <p:strVal val="visible"/>
                                      </p:to>
                                    </p:set>
                                    <p:animEffect transition="in" filter="strips(downLeft)">
                                      <p:cBhvr>
                                        <p:cTn id="62" dur="2000"/>
                                        <p:tgtEl>
                                          <p:spTgt spid="9227"/>
                                        </p:tgtEl>
                                      </p:cBhvr>
                                    </p:animEffect>
                                  </p:childTnLst>
                                </p:cTn>
                              </p:par>
                            </p:childTnLst>
                          </p:cTn>
                        </p:par>
                        <p:par>
                          <p:cTn id="63" fill="hold">
                            <p:stCondLst>
                              <p:cond delay="12000"/>
                            </p:stCondLst>
                            <p:childTnLst>
                              <p:par>
                                <p:cTn id="64" presetID="53" presetClass="entr" presetSubtype="0" fill="hold" grpId="0" nodeType="afterEffect">
                                  <p:stCondLst>
                                    <p:cond delay="0"/>
                                  </p:stCondLst>
                                  <p:childTnLst>
                                    <p:set>
                                      <p:cBhvr>
                                        <p:cTn id="65" dur="1" fill="hold">
                                          <p:stCondLst>
                                            <p:cond delay="0"/>
                                          </p:stCondLst>
                                        </p:cTn>
                                        <p:tgtEl>
                                          <p:spTgt spid="9240"/>
                                        </p:tgtEl>
                                        <p:attrNameLst>
                                          <p:attrName>style.visibility</p:attrName>
                                        </p:attrNameLst>
                                      </p:cBhvr>
                                      <p:to>
                                        <p:strVal val="visible"/>
                                      </p:to>
                                    </p:set>
                                    <p:anim calcmode="lin" valueType="num">
                                      <p:cBhvr>
                                        <p:cTn id="66" dur="3000" fill="hold"/>
                                        <p:tgtEl>
                                          <p:spTgt spid="9240"/>
                                        </p:tgtEl>
                                        <p:attrNameLst>
                                          <p:attrName>ppt_w</p:attrName>
                                        </p:attrNameLst>
                                      </p:cBhvr>
                                      <p:tavLst>
                                        <p:tav tm="0">
                                          <p:val>
                                            <p:fltVal val="0"/>
                                          </p:val>
                                        </p:tav>
                                        <p:tav tm="100000">
                                          <p:val>
                                            <p:strVal val="#ppt_w"/>
                                          </p:val>
                                        </p:tav>
                                      </p:tavLst>
                                    </p:anim>
                                    <p:anim calcmode="lin" valueType="num">
                                      <p:cBhvr>
                                        <p:cTn id="67" dur="3000" fill="hold"/>
                                        <p:tgtEl>
                                          <p:spTgt spid="9240"/>
                                        </p:tgtEl>
                                        <p:attrNameLst>
                                          <p:attrName>ppt_h</p:attrName>
                                        </p:attrNameLst>
                                      </p:cBhvr>
                                      <p:tavLst>
                                        <p:tav tm="0">
                                          <p:val>
                                            <p:fltVal val="0"/>
                                          </p:val>
                                        </p:tav>
                                        <p:tav tm="100000">
                                          <p:val>
                                            <p:strVal val="#ppt_h"/>
                                          </p:val>
                                        </p:tav>
                                      </p:tavLst>
                                    </p:anim>
                                    <p:animEffect transition="in" filter="fade">
                                      <p:cBhvr>
                                        <p:cTn id="68" dur="3000"/>
                                        <p:tgtEl>
                                          <p:spTgt spid="9240"/>
                                        </p:tgtEl>
                                      </p:cBhvr>
                                    </p:animEffect>
                                  </p:childTnLst>
                                </p:cTn>
                              </p:par>
                            </p:childTnLst>
                          </p:cTn>
                        </p:par>
                        <p:par>
                          <p:cTn id="69" fill="hold">
                            <p:stCondLst>
                              <p:cond delay="15000"/>
                            </p:stCondLst>
                            <p:childTnLst>
                              <p:par>
                                <p:cTn id="70" presetID="18" presetClass="entr" presetSubtype="12" fill="hold" grpId="0" nodeType="afterEffect">
                                  <p:stCondLst>
                                    <p:cond delay="0"/>
                                  </p:stCondLst>
                                  <p:childTnLst>
                                    <p:set>
                                      <p:cBhvr>
                                        <p:cTn id="71" dur="1" fill="hold">
                                          <p:stCondLst>
                                            <p:cond delay="0"/>
                                          </p:stCondLst>
                                        </p:cTn>
                                        <p:tgtEl>
                                          <p:spTgt spid="9231"/>
                                        </p:tgtEl>
                                        <p:attrNameLst>
                                          <p:attrName>style.visibility</p:attrName>
                                        </p:attrNameLst>
                                      </p:cBhvr>
                                      <p:to>
                                        <p:strVal val="visible"/>
                                      </p:to>
                                    </p:set>
                                    <p:animEffect transition="in" filter="strips(downLeft)">
                                      <p:cBhvr>
                                        <p:cTn id="72" dur="2000"/>
                                        <p:tgtEl>
                                          <p:spTgt spid="9231"/>
                                        </p:tgtEl>
                                      </p:cBhvr>
                                    </p:animEffect>
                                  </p:childTnLst>
                                </p:cTn>
                              </p:par>
                            </p:childTnLst>
                          </p:cTn>
                        </p:par>
                        <p:par>
                          <p:cTn id="73" fill="hold">
                            <p:stCondLst>
                              <p:cond delay="17000"/>
                            </p:stCondLst>
                            <p:childTnLst>
                              <p:par>
                                <p:cTn id="74" presetID="53" presetClass="entr" presetSubtype="0" fill="hold" nodeType="afterEffect">
                                  <p:stCondLst>
                                    <p:cond delay="0"/>
                                  </p:stCondLst>
                                  <p:childTnLst>
                                    <p:set>
                                      <p:cBhvr>
                                        <p:cTn id="75" dur="1" fill="hold">
                                          <p:stCondLst>
                                            <p:cond delay="0"/>
                                          </p:stCondLst>
                                        </p:cTn>
                                        <p:tgtEl>
                                          <p:spTgt spid="9238">
                                            <p:txEl>
                                              <p:pRg st="1" end="1"/>
                                            </p:txEl>
                                          </p:spTgt>
                                        </p:tgtEl>
                                        <p:attrNameLst>
                                          <p:attrName>style.visibility</p:attrName>
                                        </p:attrNameLst>
                                      </p:cBhvr>
                                      <p:to>
                                        <p:strVal val="visible"/>
                                      </p:to>
                                    </p:set>
                                    <p:anim calcmode="lin" valueType="num">
                                      <p:cBhvr>
                                        <p:cTn id="76" dur="3000" fill="hold"/>
                                        <p:tgtEl>
                                          <p:spTgt spid="9238">
                                            <p:txEl>
                                              <p:pRg st="1" end="1"/>
                                            </p:txEl>
                                          </p:spTgt>
                                        </p:tgtEl>
                                        <p:attrNameLst>
                                          <p:attrName>ppt_w</p:attrName>
                                        </p:attrNameLst>
                                      </p:cBhvr>
                                      <p:tavLst>
                                        <p:tav tm="0">
                                          <p:val>
                                            <p:fltVal val="0"/>
                                          </p:val>
                                        </p:tav>
                                        <p:tav tm="100000">
                                          <p:val>
                                            <p:strVal val="#ppt_w"/>
                                          </p:val>
                                        </p:tav>
                                      </p:tavLst>
                                    </p:anim>
                                    <p:anim calcmode="lin" valueType="num">
                                      <p:cBhvr>
                                        <p:cTn id="77" dur="3000" fill="hold"/>
                                        <p:tgtEl>
                                          <p:spTgt spid="9238">
                                            <p:txEl>
                                              <p:pRg st="1" end="1"/>
                                            </p:txEl>
                                          </p:spTgt>
                                        </p:tgtEl>
                                        <p:attrNameLst>
                                          <p:attrName>ppt_h</p:attrName>
                                        </p:attrNameLst>
                                      </p:cBhvr>
                                      <p:tavLst>
                                        <p:tav tm="0">
                                          <p:val>
                                            <p:fltVal val="0"/>
                                          </p:val>
                                        </p:tav>
                                        <p:tav tm="100000">
                                          <p:val>
                                            <p:strVal val="#ppt_h"/>
                                          </p:val>
                                        </p:tav>
                                      </p:tavLst>
                                    </p:anim>
                                    <p:animEffect transition="in" filter="fade">
                                      <p:cBhvr>
                                        <p:cTn id="78" dur="3000"/>
                                        <p:tgtEl>
                                          <p:spTgt spid="92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6" grpId="0" animBg="1"/>
      <p:bldP spid="9227" grpId="0" animBg="1"/>
      <p:bldP spid="9228" grpId="0" animBg="1"/>
      <p:bldP spid="9229" grpId="0" animBg="1"/>
      <p:bldP spid="9230" grpId="0" animBg="1"/>
      <p:bldP spid="9231" grpId="0" animBg="1"/>
      <p:bldP spid="9233" grpId="0" animBg="1"/>
      <p:bldP spid="9236" grpId="0"/>
      <p:bldP spid="9237" grpId="0"/>
      <p:bldP spid="9239" grpId="0"/>
      <p:bldP spid="92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313" y="142875"/>
            <a:ext cx="4500563" cy="6309420"/>
          </a:xfrm>
          <a:prstGeom prst="rect">
            <a:avLst/>
          </a:prstGeom>
        </p:spPr>
        <p:txBody>
          <a:bodyPr wrap="square">
            <a:spAutoFit/>
          </a:bodyPr>
          <a:lstStyle/>
          <a:p>
            <a:pPr fontAlgn="auto">
              <a:spcBef>
                <a:spcPts val="0"/>
              </a:spcBef>
              <a:spcAft>
                <a:spcPts val="0"/>
              </a:spcAft>
              <a:defRPr/>
            </a:pPr>
            <a:r>
              <a:rPr lang="ru-RU" sz="2400" dirty="0" smtClean="0">
                <a:solidFill>
                  <a:schemeClr val="tx2">
                    <a:lumMod val="75000"/>
                  </a:schemeClr>
                </a:solidFill>
                <a:latin typeface="Comic Sans MS" pitchFamily="66" charset="0"/>
                <a:cs typeface="Times New Roman" pitchFamily="18" charset="0"/>
              </a:rPr>
              <a:t>   </a:t>
            </a:r>
          </a:p>
          <a:p>
            <a:pPr fontAlgn="auto">
              <a:spcBef>
                <a:spcPts val="0"/>
              </a:spcBef>
              <a:spcAft>
                <a:spcPts val="0"/>
              </a:spcAft>
              <a:defRPr/>
            </a:pPr>
            <a:r>
              <a:rPr lang="ru-RU" sz="2400" dirty="0" smtClean="0">
                <a:solidFill>
                  <a:schemeClr val="tx2">
                    <a:lumMod val="75000"/>
                  </a:schemeClr>
                </a:solidFill>
                <a:latin typeface="Comic Sans MS" pitchFamily="66" charset="0"/>
                <a:cs typeface="Times New Roman" pitchFamily="18" charset="0"/>
              </a:rPr>
              <a:t>   Мало </a:t>
            </a:r>
            <a:r>
              <a:rPr lang="ru-RU" sz="2400" dirty="0">
                <a:solidFill>
                  <a:schemeClr val="tx2">
                    <a:lumMod val="75000"/>
                  </a:schemeClr>
                </a:solidFill>
                <a:latin typeface="Comic Sans MS" pitchFamily="66" charset="0"/>
                <a:cs typeface="Times New Roman" pitchFamily="18" charset="0"/>
              </a:rPr>
              <a:t>кто из нас в суматохе дней, в бешеном потоке нынешнего времени думает о </a:t>
            </a:r>
            <a:r>
              <a:rPr lang="ru-RU" sz="2400" dirty="0" smtClean="0">
                <a:solidFill>
                  <a:schemeClr val="tx2">
                    <a:lumMod val="75000"/>
                  </a:schemeClr>
                </a:solidFill>
                <a:latin typeface="Comic Sans MS" pitchFamily="66" charset="0"/>
                <a:cs typeface="Times New Roman" pitchFamily="18" charset="0"/>
              </a:rPr>
              <a:t>своём </a:t>
            </a:r>
            <a:r>
              <a:rPr lang="ru-RU" sz="2400" dirty="0">
                <a:solidFill>
                  <a:schemeClr val="tx2">
                    <a:lumMod val="75000"/>
                  </a:schemeClr>
                </a:solidFill>
                <a:latin typeface="Comic Sans MS" pitchFamily="66" charset="0"/>
                <a:cs typeface="Times New Roman" pitchFamily="18" charset="0"/>
              </a:rPr>
              <a:t>здоровье. Лишь когда валит с ног </a:t>
            </a:r>
            <a:r>
              <a:rPr lang="ru-RU" sz="2400" dirty="0" smtClean="0">
                <a:solidFill>
                  <a:schemeClr val="tx2">
                    <a:lumMod val="75000"/>
                  </a:schemeClr>
                </a:solidFill>
                <a:latin typeface="Comic Sans MS" pitchFamily="66" charset="0"/>
                <a:cs typeface="Times New Roman" pitchFamily="18" charset="0"/>
              </a:rPr>
              <a:t>болезнь, </a:t>
            </a:r>
            <a:r>
              <a:rPr lang="ru-RU" sz="2400" dirty="0">
                <a:solidFill>
                  <a:schemeClr val="tx2">
                    <a:lumMod val="75000"/>
                  </a:schemeClr>
                </a:solidFill>
                <a:latin typeface="Comic Sans MS" pitchFamily="66" charset="0"/>
                <a:cs typeface="Times New Roman" pitchFamily="18" charset="0"/>
              </a:rPr>
              <a:t>мы начинаем думать о </a:t>
            </a:r>
            <a:r>
              <a:rPr lang="ru-RU" sz="2400" dirty="0" smtClean="0">
                <a:solidFill>
                  <a:schemeClr val="tx2">
                    <a:lumMod val="75000"/>
                  </a:schemeClr>
                </a:solidFill>
                <a:latin typeface="Comic Sans MS" pitchFamily="66" charset="0"/>
                <a:cs typeface="Times New Roman" pitchFamily="18" charset="0"/>
              </a:rPr>
              <a:t>своём здоровье.</a:t>
            </a:r>
            <a:endParaRPr lang="ru-RU" sz="2400" dirty="0">
              <a:solidFill>
                <a:schemeClr val="tx2">
                  <a:lumMod val="75000"/>
                </a:schemeClr>
              </a:solidFill>
              <a:latin typeface="Comic Sans MS" pitchFamily="66" charset="0"/>
              <a:cs typeface="Times New Roman" pitchFamily="18" charset="0"/>
            </a:endParaRPr>
          </a:p>
          <a:p>
            <a:pPr fontAlgn="auto">
              <a:spcBef>
                <a:spcPts val="0"/>
              </a:spcBef>
              <a:spcAft>
                <a:spcPts val="0"/>
              </a:spcAft>
              <a:defRPr/>
            </a:pPr>
            <a:r>
              <a:rPr lang="ru-RU" sz="2400" dirty="0">
                <a:solidFill>
                  <a:schemeClr val="tx2">
                    <a:lumMod val="75000"/>
                  </a:schemeClr>
                </a:solidFill>
                <a:latin typeface="Comic Sans MS" pitchFamily="66" charset="0"/>
                <a:cs typeface="+mn-cs"/>
              </a:rPr>
              <a:t>Что же такое здоровый образ жизни?</a:t>
            </a:r>
          </a:p>
          <a:p>
            <a:pPr fontAlgn="auto">
              <a:spcBef>
                <a:spcPts val="0"/>
              </a:spcBef>
              <a:spcAft>
                <a:spcPts val="0"/>
              </a:spcAft>
              <a:defRPr/>
            </a:pPr>
            <a:r>
              <a:rPr lang="ru-RU" sz="2400" b="1" i="1" dirty="0">
                <a:solidFill>
                  <a:schemeClr val="tx2">
                    <a:lumMod val="75000"/>
                  </a:schemeClr>
                </a:solidFill>
                <a:latin typeface="Comic Sans MS" pitchFamily="66" charset="0"/>
                <a:cs typeface="+mn-cs"/>
              </a:rPr>
              <a:t>Здоровый образ </a:t>
            </a:r>
            <a:r>
              <a:rPr lang="ru-RU" sz="2400" b="1" i="1" dirty="0" smtClean="0">
                <a:solidFill>
                  <a:schemeClr val="tx2">
                    <a:lumMod val="75000"/>
                  </a:schemeClr>
                </a:solidFill>
                <a:latin typeface="Comic Sans MS" pitchFamily="66" charset="0"/>
                <a:cs typeface="+mn-cs"/>
              </a:rPr>
              <a:t>жизни</a:t>
            </a:r>
          </a:p>
          <a:p>
            <a:pPr fontAlgn="auto">
              <a:spcBef>
                <a:spcPts val="0"/>
              </a:spcBef>
              <a:spcAft>
                <a:spcPts val="0"/>
              </a:spcAft>
              <a:defRPr/>
            </a:pPr>
            <a:r>
              <a:rPr lang="ru-RU" sz="2400" dirty="0" smtClean="0">
                <a:solidFill>
                  <a:schemeClr val="tx2">
                    <a:lumMod val="75000"/>
                  </a:schemeClr>
                </a:solidFill>
                <a:latin typeface="Comic Sans MS" pitchFamily="66" charset="0"/>
                <a:cs typeface="+mn-cs"/>
              </a:rPr>
              <a:t>— это образ </a:t>
            </a:r>
            <a:r>
              <a:rPr lang="ru-RU" sz="2400" dirty="0">
                <a:solidFill>
                  <a:schemeClr val="tx2">
                    <a:lumMod val="75000"/>
                  </a:schemeClr>
                </a:solidFill>
                <a:latin typeface="Comic Sans MS" pitchFamily="66" charset="0"/>
                <a:cs typeface="+mn-cs"/>
              </a:rPr>
              <a:t>жизни отдельного человека с целью профилактики болезней и укрепления </a:t>
            </a:r>
            <a:r>
              <a:rPr lang="ru-RU" sz="2400" dirty="0" smtClean="0">
                <a:solidFill>
                  <a:schemeClr val="tx2">
                    <a:lumMod val="75000"/>
                  </a:schemeClr>
                </a:solidFill>
                <a:latin typeface="Comic Sans MS" pitchFamily="66" charset="0"/>
                <a:cs typeface="+mn-cs"/>
              </a:rPr>
              <a:t>собственного здоровья</a:t>
            </a:r>
            <a:r>
              <a:rPr lang="ru-RU" sz="2400" dirty="0">
                <a:solidFill>
                  <a:schemeClr val="tx2">
                    <a:lumMod val="75000"/>
                  </a:schemeClr>
                </a:solidFill>
                <a:latin typeface="Comic Sans MS" pitchFamily="66" charset="0"/>
                <a:cs typeface="+mn-cs"/>
              </a:rPr>
              <a:t>.</a:t>
            </a:r>
          </a:p>
          <a:p>
            <a:pPr fontAlgn="auto">
              <a:spcBef>
                <a:spcPts val="0"/>
              </a:spcBef>
              <a:spcAft>
                <a:spcPts val="0"/>
              </a:spcAft>
              <a:defRPr/>
            </a:pPr>
            <a:r>
              <a:rPr lang="ru-RU" sz="2000" dirty="0">
                <a:solidFill>
                  <a:schemeClr val="tx2">
                    <a:lumMod val="75000"/>
                  </a:schemeClr>
                </a:solidFill>
                <a:latin typeface="Comic Sans MS" pitchFamily="66" charset="0"/>
                <a:cs typeface="Times New Roman" pitchFamily="18" charset="0"/>
              </a:rPr>
              <a:t> </a:t>
            </a:r>
          </a:p>
        </p:txBody>
      </p:sp>
      <p:pic>
        <p:nvPicPr>
          <p:cNvPr id="4098" name="Picture 2"/>
          <p:cNvPicPr>
            <a:picLocks noChangeAspect="1" noChangeArrowheads="1"/>
          </p:cNvPicPr>
          <p:nvPr/>
        </p:nvPicPr>
        <p:blipFill>
          <a:blip r:embed="rId2" cstate="print"/>
          <a:srcRect/>
          <a:stretch>
            <a:fillRect/>
          </a:stretch>
        </p:blipFill>
        <p:spPr bwMode="auto">
          <a:xfrm>
            <a:off x="4572000" y="785794"/>
            <a:ext cx="4156288" cy="5910346"/>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685800" y="620713"/>
            <a:ext cx="7772400" cy="1800225"/>
          </a:xfrm>
          <a:solidFill>
            <a:srgbClr val="00B0F0"/>
          </a:solidFill>
        </p:spPr>
        <p:txBody>
          <a:bodyPr/>
          <a:lstStyle/>
          <a:p>
            <a:pPr algn="ctr" eaLnBrk="1" hangingPunct="1">
              <a:defRPr/>
            </a:pPr>
            <a:r>
              <a:rPr lang="ru-RU" sz="4800" b="1" dirty="0" smtClean="0">
                <a:solidFill>
                  <a:srgbClr val="FF0000"/>
                </a:solidFill>
                <a:effectLst>
                  <a:outerShdw blurRad="38100" dist="38100" dir="2700000" algn="tl">
                    <a:srgbClr val="C0C0C0"/>
                  </a:outerShdw>
                </a:effectLst>
                <a:latin typeface="Monotype Corsiva" pitchFamily="66" charset="0"/>
              </a:rPr>
              <a:t>Создавайте условия для иммунитета</a:t>
            </a:r>
            <a:r>
              <a:rPr lang="ru-RU" dirty="0" smtClean="0">
                <a:solidFill>
                  <a:srgbClr val="FF0000"/>
                </a:solidFill>
              </a:rPr>
              <a:t> </a:t>
            </a:r>
          </a:p>
        </p:txBody>
      </p:sp>
      <p:sp>
        <p:nvSpPr>
          <p:cNvPr id="3077" name="Rectangle 5"/>
          <p:cNvSpPr>
            <a:spLocks noGrp="1" noChangeArrowheads="1"/>
          </p:cNvSpPr>
          <p:nvPr>
            <p:ph type="subTitle" idx="1"/>
          </p:nvPr>
        </p:nvSpPr>
        <p:spPr>
          <a:xfrm>
            <a:off x="755650" y="2636838"/>
            <a:ext cx="7488238" cy="3384550"/>
          </a:xfrm>
          <a:solidFill>
            <a:schemeClr val="accent5">
              <a:lumMod val="75000"/>
            </a:schemeClr>
          </a:solidFill>
        </p:spPr>
        <p:txBody>
          <a:bodyPr/>
          <a:lstStyle/>
          <a:p>
            <a:pPr algn="ctr" eaLnBrk="1" hangingPunct="1">
              <a:defRPr/>
            </a:pPr>
            <a:r>
              <a:rPr lang="ru-RU" sz="4800" b="1" i="1" dirty="0" smtClean="0">
                <a:effectLst>
                  <a:outerShdw blurRad="38100" dist="38100" dir="2700000" algn="tl">
                    <a:srgbClr val="C0C0C0"/>
                  </a:outerShdw>
                </a:effectLst>
                <a:latin typeface="Monotype Corsiva" pitchFamily="66" charset="0"/>
              </a:rPr>
              <a:t>Займитесь собой, своей жизнью, своими эмоциями и питанием. </a:t>
            </a:r>
            <a:br>
              <a:rPr lang="ru-RU" sz="4800" b="1" i="1" dirty="0" smtClean="0">
                <a:effectLst>
                  <a:outerShdw blurRad="38100" dist="38100" dir="2700000" algn="tl">
                    <a:srgbClr val="C0C0C0"/>
                  </a:outerShdw>
                </a:effectLst>
                <a:latin typeface="Monotype Corsiva" pitchFamily="66" charset="0"/>
              </a:rPr>
            </a:br>
            <a:r>
              <a:rPr lang="ru-RU" sz="4800" b="1" i="1" dirty="0" smtClean="0">
                <a:effectLst>
                  <a:outerShdw blurRad="38100" dist="38100" dir="2700000" algn="tl">
                    <a:srgbClr val="C0C0C0"/>
                  </a:outerShdw>
                </a:effectLst>
                <a:latin typeface="Monotype Corsiva" pitchFamily="66" charset="0"/>
              </a:rPr>
              <a:t>Некогда будете болеть!</a:t>
            </a:r>
          </a:p>
        </p:txBody>
      </p:sp>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785937"/>
          </a:xfrm>
          <a:gradFill rotWithShape="0">
            <a:gsLst>
              <a:gs pos="0">
                <a:srgbClr val="CCCCFF"/>
              </a:gs>
              <a:gs pos="17999">
                <a:srgbClr val="99CCFF"/>
              </a:gs>
              <a:gs pos="36000">
                <a:srgbClr val="9966FF"/>
              </a:gs>
              <a:gs pos="61000">
                <a:srgbClr val="CC99FF"/>
              </a:gs>
              <a:gs pos="82001">
                <a:srgbClr val="99CCFF"/>
              </a:gs>
              <a:gs pos="100000">
                <a:srgbClr val="CCCCFF"/>
              </a:gs>
            </a:gsLst>
            <a:lin ang="5400000"/>
          </a:gradFill>
        </p:spPr>
        <p:txBody>
          <a:bodyPr/>
          <a:lstStyle/>
          <a:p>
            <a:pPr algn="ctr" eaLnBrk="1" hangingPunct="1"/>
            <a:r>
              <a:rPr lang="ru-RU" b="1" dirty="0" smtClean="0"/>
              <a:t>Советы, которыми стоит воспользоваться</a:t>
            </a:r>
            <a:r>
              <a:rPr lang="ru-RU" dirty="0" smtClean="0"/>
              <a:t> </a:t>
            </a:r>
          </a:p>
        </p:txBody>
      </p:sp>
      <p:sp>
        <p:nvSpPr>
          <p:cNvPr id="4099" name="Rectangle 3"/>
          <p:cNvSpPr>
            <a:spLocks noGrp="1" noChangeArrowheads="1"/>
          </p:cNvSpPr>
          <p:nvPr>
            <p:ph type="body" idx="1"/>
          </p:nvPr>
        </p:nvSpPr>
        <p:spPr>
          <a:xfrm>
            <a:off x="428596" y="2205038"/>
            <a:ext cx="8258204" cy="4438672"/>
          </a:xfrm>
          <a:solidFill>
            <a:schemeClr val="accent1"/>
          </a:solidFill>
        </p:spPr>
        <p:txBody>
          <a:bodyPr>
            <a:normAutofit fontScale="92500" lnSpcReduction="10000"/>
          </a:bodyPr>
          <a:lstStyle/>
          <a:p>
            <a:pPr algn="ctr" eaLnBrk="1" hangingPunct="1">
              <a:lnSpc>
                <a:spcPct val="90000"/>
              </a:lnSpc>
              <a:buNone/>
            </a:pPr>
            <a:r>
              <a:rPr lang="ru-RU" sz="3900" b="1" dirty="0" smtClean="0">
                <a:solidFill>
                  <a:srgbClr val="FF0000"/>
                </a:solidFill>
              </a:rPr>
              <a:t>Чаще встречайтесь и общайтесь с друзьями</a:t>
            </a:r>
            <a:r>
              <a:rPr lang="ru-RU" sz="3900" dirty="0" smtClean="0">
                <a:solidFill>
                  <a:srgbClr val="FF0000"/>
                </a:solidFill>
              </a:rPr>
              <a:t> </a:t>
            </a:r>
          </a:p>
          <a:p>
            <a:pPr eaLnBrk="1" hangingPunct="1">
              <a:lnSpc>
                <a:spcPct val="90000"/>
              </a:lnSpc>
            </a:pPr>
            <a:r>
              <a:rPr lang="ru-RU" sz="2800" dirty="0" smtClean="0">
                <a:solidFill>
                  <a:srgbClr val="FF0000"/>
                </a:solidFill>
              </a:rPr>
              <a:t>   </a:t>
            </a:r>
            <a:r>
              <a:rPr lang="ru-RU" sz="2800" dirty="0" smtClean="0">
                <a:solidFill>
                  <a:schemeClr val="bg1"/>
                </a:solidFill>
              </a:rPr>
              <a:t>Нейрофизиологи доказали, что внимание и поддержка окружающих благотворно влияют на иммунитет человека. После ряда экспериментов выяснилось, что у общительных и оптимистически настроенных людей вероятность заболеть значительно ниже. По мнению специалистов, для хорошего самочувствия очень важны объятия, рукопожатия, даже просто прикосновения. Так что чаще бывайте на людях, не валяйтесь на диване перед телевизором, а сходите лучше «в люди»</a:t>
            </a:r>
          </a:p>
        </p:txBody>
      </p:sp>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7772400" cy="1143000"/>
          </a:xfrm>
        </p:spPr>
        <p:txBody>
          <a:bodyPr>
            <a:normAutofit fontScale="90000"/>
          </a:bodyPr>
          <a:lstStyle/>
          <a:p>
            <a:pPr algn="ctr"/>
            <a:r>
              <a:rPr lang="ru-RU" dirty="0" smtClean="0">
                <a:solidFill>
                  <a:schemeClr val="bg2">
                    <a:lumMod val="25000"/>
                  </a:schemeClr>
                </a:solidFill>
              </a:rPr>
              <a:t>Мы говорим </a:t>
            </a:r>
            <a:r>
              <a:rPr lang="ru-RU" sz="6700" b="1" u="sng" dirty="0" smtClean="0">
                <a:solidFill>
                  <a:srgbClr val="FF0000"/>
                </a:solidFill>
              </a:rPr>
              <a:t>НЕТ</a:t>
            </a:r>
            <a:r>
              <a:rPr lang="ru-RU" b="1" dirty="0" smtClean="0">
                <a:solidFill>
                  <a:srgbClr val="FF0000"/>
                </a:solidFill>
              </a:rPr>
              <a:t> </a:t>
            </a:r>
            <a:r>
              <a:rPr lang="ru-RU" dirty="0" smtClean="0"/>
              <a:t>вредным привычкам!</a:t>
            </a:r>
          </a:p>
        </p:txBody>
      </p:sp>
      <p:pic>
        <p:nvPicPr>
          <p:cNvPr id="5" name="Содержимое 4" descr="66827075_1290263183_a_davayte_vse_podelim_820949.jpg"/>
          <p:cNvPicPr>
            <a:picLocks noGrp="1" noChangeAspect="1"/>
          </p:cNvPicPr>
          <p:nvPr>
            <p:ph sz="half" idx="1"/>
          </p:nvPr>
        </p:nvPicPr>
        <p:blipFill>
          <a:blip r:embed="rId2"/>
          <a:srcRect/>
          <a:stretch>
            <a:fillRect/>
          </a:stretch>
        </p:blipFill>
        <p:spPr>
          <a:xfrm>
            <a:off x="357158" y="2000240"/>
            <a:ext cx="3498850" cy="2952750"/>
          </a:xfrm>
        </p:spPr>
      </p:pic>
      <p:pic>
        <p:nvPicPr>
          <p:cNvPr id="6" name="Рисунок 5" descr="gallery_188_11_30913.jpg"/>
          <p:cNvPicPr>
            <a:picLocks noChangeAspect="1"/>
          </p:cNvPicPr>
          <p:nvPr/>
        </p:nvPicPr>
        <p:blipFill>
          <a:blip r:embed="rId3"/>
          <a:srcRect/>
          <a:stretch>
            <a:fillRect/>
          </a:stretch>
        </p:blipFill>
        <p:spPr bwMode="auto">
          <a:xfrm>
            <a:off x="5000628" y="1643050"/>
            <a:ext cx="3598863" cy="2700338"/>
          </a:xfrm>
          <a:prstGeom prst="rect">
            <a:avLst/>
          </a:prstGeom>
          <a:noFill/>
          <a:ln w="9525">
            <a:noFill/>
            <a:miter lim="800000"/>
            <a:headEnd/>
            <a:tailEnd/>
          </a:ln>
        </p:spPr>
      </p:pic>
      <p:pic>
        <p:nvPicPr>
          <p:cNvPr id="7" name="Рисунок 6" descr="1304944744_narkotiki_poroshok_7.jpg"/>
          <p:cNvPicPr>
            <a:picLocks noChangeAspect="1"/>
          </p:cNvPicPr>
          <p:nvPr/>
        </p:nvPicPr>
        <p:blipFill>
          <a:blip r:embed="rId4"/>
          <a:srcRect/>
          <a:stretch>
            <a:fillRect/>
          </a:stretch>
        </p:blipFill>
        <p:spPr bwMode="auto">
          <a:xfrm>
            <a:off x="4071934" y="4500570"/>
            <a:ext cx="3313112" cy="2225675"/>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333375"/>
            <a:ext cx="8353425" cy="1343025"/>
          </a:xfrm>
        </p:spPr>
        <p:txBody>
          <a:bodyPr>
            <a:normAutofit fontScale="90000"/>
          </a:bodyPr>
          <a:lstStyle/>
          <a:p>
            <a:pPr algn="ctr" eaLnBrk="1" hangingPunct="1"/>
            <a:r>
              <a:rPr lang="ru-RU" smtClean="0"/>
              <a:t>Анкета самооценки состояния здоровья (ответы: да/нет)</a:t>
            </a:r>
          </a:p>
        </p:txBody>
      </p:sp>
      <p:sp>
        <p:nvSpPr>
          <p:cNvPr id="30723" name="Rectangle 3"/>
          <p:cNvSpPr>
            <a:spLocks noGrp="1" noChangeArrowheads="1"/>
          </p:cNvSpPr>
          <p:nvPr>
            <p:ph type="body" idx="1"/>
          </p:nvPr>
        </p:nvSpPr>
        <p:spPr>
          <a:xfrm>
            <a:off x="323850" y="1905000"/>
            <a:ext cx="8496300" cy="4332288"/>
          </a:xfrm>
        </p:spPr>
        <p:txBody>
          <a:bodyPr/>
          <a:lstStyle/>
          <a:p>
            <a:pPr eaLnBrk="1" hangingPunct="1">
              <a:lnSpc>
                <a:spcPct val="90000"/>
              </a:lnSpc>
            </a:pPr>
            <a:endParaRPr lang="ru-RU" sz="2200" dirty="0" smtClean="0"/>
          </a:p>
          <a:p>
            <a:pPr eaLnBrk="1" hangingPunct="1">
              <a:lnSpc>
                <a:spcPct val="90000"/>
              </a:lnSpc>
            </a:pPr>
            <a:r>
              <a:rPr lang="ru-RU" sz="2400" b="1" dirty="0" smtClean="0"/>
              <a:t>1. Беспокоит ли Вас головная боль?</a:t>
            </a:r>
          </a:p>
          <a:p>
            <a:pPr eaLnBrk="1" hangingPunct="1">
              <a:lnSpc>
                <a:spcPct val="90000"/>
              </a:lnSpc>
            </a:pPr>
            <a:r>
              <a:rPr lang="ru-RU" sz="2400" b="1" dirty="0" smtClean="0"/>
              <a:t>2. Можно ли сказать, что Вам бывает трудно      дышать?</a:t>
            </a:r>
          </a:p>
          <a:p>
            <a:pPr eaLnBrk="1" hangingPunct="1">
              <a:lnSpc>
                <a:spcPct val="90000"/>
              </a:lnSpc>
            </a:pPr>
            <a:r>
              <a:rPr lang="ru-RU" sz="2400" b="1" dirty="0" smtClean="0"/>
              <a:t>3. Беспокоят ли Вас боли в области сердца?</a:t>
            </a:r>
          </a:p>
          <a:p>
            <a:pPr eaLnBrk="1" hangingPunct="1">
              <a:lnSpc>
                <a:spcPct val="90000"/>
              </a:lnSpc>
            </a:pPr>
            <a:r>
              <a:rPr lang="ru-RU" sz="2400" b="1" dirty="0" smtClean="0"/>
              <a:t>4. Считаете ли Вы, что у Вас ухудшилось зрение?</a:t>
            </a:r>
          </a:p>
          <a:p>
            <a:pPr eaLnBrk="1" hangingPunct="1">
              <a:lnSpc>
                <a:spcPct val="90000"/>
              </a:lnSpc>
            </a:pPr>
            <a:r>
              <a:rPr lang="ru-RU" sz="2400" b="1" dirty="0" smtClean="0"/>
              <a:t>5. Считаете ли Вы, что у Вас ухудшился слух?</a:t>
            </a:r>
          </a:p>
          <a:p>
            <a:pPr eaLnBrk="1" hangingPunct="1">
              <a:lnSpc>
                <a:spcPct val="90000"/>
              </a:lnSpc>
            </a:pPr>
            <a:r>
              <a:rPr lang="ru-RU" sz="2400" b="1" dirty="0" smtClean="0"/>
              <a:t>6. Бывают ли у Вас приступы тошноты?</a:t>
            </a:r>
          </a:p>
          <a:p>
            <a:pPr eaLnBrk="1" hangingPunct="1">
              <a:lnSpc>
                <a:spcPct val="90000"/>
              </a:lnSpc>
            </a:pPr>
            <a:r>
              <a:rPr lang="ru-RU" sz="2400" b="1" dirty="0" smtClean="0"/>
              <a:t>7. Беспокоят ли Вас боли в области живота?</a:t>
            </a:r>
          </a:p>
          <a:p>
            <a:pPr eaLnBrk="1" hangingPunct="1">
              <a:lnSpc>
                <a:spcPct val="90000"/>
              </a:lnSpc>
            </a:pPr>
            <a:r>
              <a:rPr lang="ru-RU" sz="2400" b="1" dirty="0" smtClean="0"/>
              <a:t>8. Ощущаете ли Вы онемение в каких-либо местах?</a:t>
            </a:r>
          </a:p>
          <a:p>
            <a:pPr eaLnBrk="1" hangingPunct="1">
              <a:lnSpc>
                <a:spcPct val="90000"/>
              </a:lnSpc>
            </a:pPr>
            <a:endParaRPr lang="ru-RU" sz="2400" b="1" dirty="0" smtClean="0"/>
          </a:p>
        </p:txBody>
      </p:sp>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57158" y="1357298"/>
            <a:ext cx="8158162" cy="642942"/>
          </a:xfrm>
        </p:spPr>
        <p:txBody>
          <a:bodyPr>
            <a:normAutofit fontScale="90000"/>
          </a:bodyPr>
          <a:lstStyle/>
          <a:p>
            <a:pPr algn="ctr"/>
            <a:r>
              <a:rPr lang="ru-RU" b="1" dirty="0" smtClean="0">
                <a:solidFill>
                  <a:schemeClr val="accent3">
                    <a:lumMod val="75000"/>
                  </a:schemeClr>
                </a:solidFill>
              </a:rPr>
              <a:t/>
            </a:r>
            <a:br>
              <a:rPr lang="ru-RU" b="1" dirty="0" smtClean="0">
                <a:solidFill>
                  <a:schemeClr val="accent3">
                    <a:lumMod val="75000"/>
                  </a:schemeClr>
                </a:solidFill>
              </a:rPr>
            </a:br>
            <a:r>
              <a:rPr lang="ru-RU" sz="5600" b="1" dirty="0" smtClean="0">
                <a:solidFill>
                  <a:schemeClr val="accent3">
                    <a:lumMod val="75000"/>
                  </a:schemeClr>
                </a:solidFill>
              </a:rPr>
              <a:t>ФИЛОСОФИЯ ЗДОРОВЬЯ</a:t>
            </a:r>
            <a:r>
              <a:rPr lang="ru-RU" dirty="0" smtClean="0">
                <a:solidFill>
                  <a:schemeClr val="accent3">
                    <a:lumMod val="75000"/>
                  </a:schemeClr>
                </a:solidFill>
              </a:rPr>
              <a:t/>
            </a:r>
            <a:br>
              <a:rPr lang="ru-RU" dirty="0" smtClean="0">
                <a:solidFill>
                  <a:schemeClr val="accent3">
                    <a:lumMod val="75000"/>
                  </a:schemeClr>
                </a:solidFill>
              </a:rPr>
            </a:br>
            <a:endParaRPr lang="ru-RU" b="1" dirty="0" smtClean="0"/>
          </a:p>
        </p:txBody>
      </p:sp>
      <p:sp>
        <p:nvSpPr>
          <p:cNvPr id="31747" name="Rectangle 3"/>
          <p:cNvSpPr>
            <a:spLocks noGrp="1" noChangeArrowheads="1"/>
          </p:cNvSpPr>
          <p:nvPr>
            <p:ph type="body" idx="1"/>
          </p:nvPr>
        </p:nvSpPr>
        <p:spPr>
          <a:xfrm>
            <a:off x="142844" y="1928802"/>
            <a:ext cx="8821769" cy="3870340"/>
          </a:xfrm>
        </p:spPr>
        <p:txBody>
          <a:bodyPr/>
          <a:lstStyle/>
          <a:p>
            <a:pPr eaLnBrk="1" hangingPunct="1">
              <a:lnSpc>
                <a:spcPct val="80000"/>
              </a:lnSpc>
            </a:pPr>
            <a:r>
              <a:rPr lang="ru-RU" sz="2400" b="1" dirty="0" smtClean="0"/>
              <a:t>9. Беспокоят ли Вас боли в суставах?</a:t>
            </a:r>
          </a:p>
          <a:p>
            <a:pPr eaLnBrk="1" hangingPunct="1">
              <a:lnSpc>
                <a:spcPct val="80000"/>
              </a:lnSpc>
            </a:pPr>
            <a:r>
              <a:rPr lang="ru-RU" sz="2400" b="1" dirty="0" smtClean="0"/>
              <a:t>10. Влияет ли на Ваше самочувствие перемена погоды?</a:t>
            </a:r>
          </a:p>
          <a:p>
            <a:pPr eaLnBrk="1" hangingPunct="1">
              <a:lnSpc>
                <a:spcPct val="80000"/>
              </a:lnSpc>
            </a:pPr>
            <a:r>
              <a:rPr lang="ru-RU" sz="2400" b="1" dirty="0" smtClean="0"/>
              <a:t>11. Знакомы ли Вы с изжогой, вздутием живота?</a:t>
            </a:r>
          </a:p>
          <a:p>
            <a:pPr eaLnBrk="1" hangingPunct="1">
              <a:lnSpc>
                <a:spcPct val="80000"/>
              </a:lnSpc>
            </a:pPr>
            <a:r>
              <a:rPr lang="ru-RU" sz="2400" b="1" dirty="0" smtClean="0"/>
              <a:t>12. Беспокоят ли Вас запоры или диарея (понос)? </a:t>
            </a:r>
          </a:p>
          <a:p>
            <a:pPr eaLnBrk="1" hangingPunct="1">
              <a:lnSpc>
                <a:spcPct val="80000"/>
              </a:lnSpc>
            </a:pPr>
            <a:r>
              <a:rPr lang="ru-RU" sz="2400" b="1" dirty="0" smtClean="0"/>
              <a:t>13. Беспокоит ли Вас боль в области правого подреберья?</a:t>
            </a:r>
          </a:p>
          <a:p>
            <a:pPr eaLnBrk="1" hangingPunct="1">
              <a:lnSpc>
                <a:spcPct val="80000"/>
              </a:lnSpc>
            </a:pPr>
            <a:r>
              <a:rPr lang="ru-RU" sz="2400" b="1" dirty="0" smtClean="0"/>
              <a:t>14. Бывают ли у Вас головокружения? </a:t>
            </a:r>
          </a:p>
          <a:p>
            <a:pPr eaLnBrk="1" hangingPunct="1">
              <a:lnSpc>
                <a:spcPct val="80000"/>
              </a:lnSpc>
            </a:pPr>
            <a:r>
              <a:rPr lang="ru-RU" sz="2400" b="1" dirty="0" smtClean="0"/>
              <a:t>15. Мерзнут ли у Вас руки или ноги в помещении?</a:t>
            </a:r>
          </a:p>
          <a:p>
            <a:pPr eaLnBrk="1" hangingPunct="1">
              <a:lnSpc>
                <a:spcPct val="80000"/>
              </a:lnSpc>
            </a:pPr>
            <a:r>
              <a:rPr lang="ru-RU" sz="2400" b="1" dirty="0" smtClean="0"/>
              <a:t>16. Беспокоят ли Вас ослабление памяти, забывчивость?</a:t>
            </a:r>
          </a:p>
        </p:txBody>
      </p:sp>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5720" y="1000108"/>
            <a:ext cx="8258204" cy="867524"/>
          </a:xfrm>
        </p:spPr>
        <p:txBody>
          <a:bodyPr>
            <a:normAutofit fontScale="90000"/>
          </a:bodyPr>
          <a:lstStyle/>
          <a:p>
            <a:pPr algn="ctr"/>
            <a:r>
              <a:rPr lang="ru-RU" sz="5600" b="1" dirty="0" smtClean="0">
                <a:solidFill>
                  <a:schemeClr val="accent3">
                    <a:lumMod val="75000"/>
                  </a:schemeClr>
                </a:solidFill>
              </a:rPr>
              <a:t>ФИЛОСОФИЯ ЗДОРОВЬЯ</a:t>
            </a:r>
            <a:r>
              <a:rPr lang="ru-RU" sz="3600" dirty="0" smtClean="0">
                <a:solidFill>
                  <a:schemeClr val="accent3">
                    <a:lumMod val="75000"/>
                  </a:schemeClr>
                </a:solidFill>
              </a:rPr>
              <a:t/>
            </a:r>
            <a:br>
              <a:rPr lang="ru-RU" sz="3600" dirty="0" smtClean="0">
                <a:solidFill>
                  <a:schemeClr val="accent3">
                    <a:lumMod val="75000"/>
                  </a:schemeClr>
                </a:solidFill>
              </a:rPr>
            </a:br>
            <a:endParaRPr lang="ru-RU" dirty="0" smtClean="0"/>
          </a:p>
        </p:txBody>
      </p:sp>
      <p:sp>
        <p:nvSpPr>
          <p:cNvPr id="32771" name="Rectangle 3"/>
          <p:cNvSpPr>
            <a:spLocks noGrp="1" noChangeArrowheads="1"/>
          </p:cNvSpPr>
          <p:nvPr>
            <p:ph type="body" idx="1"/>
          </p:nvPr>
        </p:nvSpPr>
        <p:spPr>
          <a:xfrm>
            <a:off x="250825" y="1905000"/>
            <a:ext cx="8569325" cy="4403725"/>
          </a:xfrm>
        </p:spPr>
        <p:txBody>
          <a:bodyPr/>
          <a:lstStyle/>
          <a:p>
            <a:pPr eaLnBrk="1" hangingPunct="1">
              <a:lnSpc>
                <a:spcPct val="90000"/>
              </a:lnSpc>
            </a:pPr>
            <a:r>
              <a:rPr lang="ru-RU" sz="2700" b="1" dirty="0" smtClean="0"/>
              <a:t>17. Беспокоит ли Вас шум или звон в ушах?</a:t>
            </a:r>
          </a:p>
          <a:p>
            <a:pPr eaLnBrk="1" hangingPunct="1">
              <a:lnSpc>
                <a:spcPct val="90000"/>
              </a:lnSpc>
            </a:pPr>
            <a:r>
              <a:rPr lang="ru-RU" sz="2700" b="1" dirty="0" smtClean="0"/>
              <a:t>18. Есть ли у Вас какие-либо пятна, высыпания на коже?</a:t>
            </a:r>
          </a:p>
          <a:p>
            <a:pPr eaLnBrk="1" hangingPunct="1">
              <a:lnSpc>
                <a:spcPct val="90000"/>
              </a:lnSpc>
            </a:pPr>
            <a:r>
              <a:rPr lang="ru-RU" sz="2700" b="1" dirty="0" smtClean="0"/>
              <a:t>19. Бывают ли у Вас отеки (на ногах, на лице)?</a:t>
            </a:r>
          </a:p>
          <a:p>
            <a:pPr eaLnBrk="1" hangingPunct="1">
              <a:lnSpc>
                <a:spcPct val="90000"/>
              </a:lnSpc>
            </a:pPr>
            <a:r>
              <a:rPr lang="ru-RU" sz="2700" b="1" dirty="0" smtClean="0"/>
              <a:t>20. Приходится ли Вам отказываться от некоторых любимых блюд?</a:t>
            </a:r>
          </a:p>
          <a:p>
            <a:pPr eaLnBrk="1" hangingPunct="1">
              <a:lnSpc>
                <a:spcPct val="90000"/>
              </a:lnSpc>
            </a:pPr>
            <a:r>
              <a:rPr lang="ru-RU" sz="2700" b="1" dirty="0" smtClean="0"/>
              <a:t>21. Бывает ли у Вас одышка при быстрой ходьбе?</a:t>
            </a:r>
          </a:p>
          <a:p>
            <a:pPr eaLnBrk="1" hangingPunct="1">
              <a:lnSpc>
                <a:spcPct val="90000"/>
              </a:lnSpc>
            </a:pPr>
            <a:r>
              <a:rPr lang="ru-RU" sz="2700" b="1" dirty="0" smtClean="0"/>
              <a:t>22. Беспокоит ли Вас боль в области поясницы?</a:t>
            </a:r>
          </a:p>
        </p:txBody>
      </p:sp>
    </p:spTree>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596" y="1142984"/>
            <a:ext cx="8186766" cy="724648"/>
          </a:xfrm>
        </p:spPr>
        <p:txBody>
          <a:bodyPr>
            <a:normAutofit fontScale="90000"/>
          </a:bodyPr>
          <a:lstStyle/>
          <a:p>
            <a:pPr algn="ctr"/>
            <a:r>
              <a:rPr lang="ru-RU" sz="5600" b="1" dirty="0" smtClean="0">
                <a:solidFill>
                  <a:schemeClr val="accent3">
                    <a:lumMod val="75000"/>
                  </a:schemeClr>
                </a:solidFill>
              </a:rPr>
              <a:t>ФИЛОСОФИЯ ЗДОРОВЬЯ</a:t>
            </a:r>
            <a:r>
              <a:rPr lang="ru-RU" dirty="0" smtClean="0">
                <a:solidFill>
                  <a:schemeClr val="accent3">
                    <a:lumMod val="75000"/>
                  </a:schemeClr>
                </a:solidFill>
              </a:rPr>
              <a:t/>
            </a:r>
            <a:br>
              <a:rPr lang="ru-RU" dirty="0" smtClean="0">
                <a:solidFill>
                  <a:schemeClr val="accent3">
                    <a:lumMod val="75000"/>
                  </a:schemeClr>
                </a:solidFill>
              </a:rPr>
            </a:br>
            <a:endParaRPr lang="ru-RU" dirty="0" smtClean="0"/>
          </a:p>
        </p:txBody>
      </p:sp>
      <p:sp>
        <p:nvSpPr>
          <p:cNvPr id="33795" name="Rectangle 3"/>
          <p:cNvSpPr>
            <a:spLocks noGrp="1" noChangeArrowheads="1"/>
          </p:cNvSpPr>
          <p:nvPr>
            <p:ph type="body" idx="1"/>
          </p:nvPr>
        </p:nvSpPr>
        <p:spPr>
          <a:xfrm>
            <a:off x="323850" y="1905000"/>
            <a:ext cx="8496300" cy="4332288"/>
          </a:xfrm>
        </p:spPr>
        <p:txBody>
          <a:bodyPr/>
          <a:lstStyle/>
          <a:p>
            <a:pPr eaLnBrk="1" hangingPunct="1">
              <a:lnSpc>
                <a:spcPct val="90000"/>
              </a:lnSpc>
            </a:pPr>
            <a:r>
              <a:rPr lang="ru-RU" sz="2400" b="1" dirty="0" smtClean="0"/>
              <a:t>23. Есть ли у Вас какое-либо хроническое заболевание?</a:t>
            </a:r>
          </a:p>
          <a:p>
            <a:pPr eaLnBrk="1" hangingPunct="1">
              <a:lnSpc>
                <a:spcPct val="90000"/>
              </a:lnSpc>
            </a:pPr>
            <a:r>
              <a:rPr lang="ru-RU" sz="2400" b="1" dirty="0" smtClean="0"/>
              <a:t>24. Можно ли сказать, что Вы часто болеете простудными заболеваниями?</a:t>
            </a:r>
          </a:p>
          <a:p>
            <a:pPr eaLnBrk="1" hangingPunct="1">
              <a:lnSpc>
                <a:spcPct val="90000"/>
              </a:lnSpc>
            </a:pPr>
            <a:r>
              <a:rPr lang="ru-RU" sz="2400" b="1" dirty="0" smtClean="0"/>
              <a:t>25. Употребляете ли Вы спиртные напитки?</a:t>
            </a:r>
          </a:p>
          <a:p>
            <a:pPr eaLnBrk="1" hangingPunct="1">
              <a:lnSpc>
                <a:spcPct val="90000"/>
              </a:lnSpc>
            </a:pPr>
            <a:r>
              <a:rPr lang="ru-RU" sz="2400" b="1" dirty="0" smtClean="0"/>
              <a:t>26. Считаете ли Вы, что стали менее работоспособны, чем прежде?</a:t>
            </a:r>
          </a:p>
          <a:p>
            <a:pPr eaLnBrk="1" hangingPunct="1">
              <a:lnSpc>
                <a:spcPct val="90000"/>
              </a:lnSpc>
            </a:pPr>
            <a:r>
              <a:rPr lang="ru-RU" sz="2400" b="1" dirty="0" smtClean="0"/>
              <a:t>27. Бывают ли у Вас такие периоды, когда Вы чувствуете себя несчастливыми?</a:t>
            </a:r>
          </a:p>
          <a:p>
            <a:pPr eaLnBrk="1" hangingPunct="1">
              <a:lnSpc>
                <a:spcPct val="90000"/>
              </a:lnSpc>
            </a:pPr>
            <a:r>
              <a:rPr lang="ru-RU" sz="2400" b="1" dirty="0" smtClean="0"/>
              <a:t>28. Вы курите?</a:t>
            </a:r>
          </a:p>
          <a:p>
            <a:pPr eaLnBrk="1" hangingPunct="1">
              <a:lnSpc>
                <a:spcPct val="90000"/>
              </a:lnSpc>
            </a:pPr>
            <a:r>
              <a:rPr lang="ru-RU" sz="2400" b="1" dirty="0" smtClean="0"/>
              <a:t>29. Оцениваете ли Вы свое здоровье как плохое? </a:t>
            </a:r>
          </a:p>
          <a:p>
            <a:pPr eaLnBrk="1" hangingPunct="1">
              <a:lnSpc>
                <a:spcPct val="90000"/>
              </a:lnSpc>
            </a:pPr>
            <a:endParaRPr lang="ru-RU" sz="2400" b="1" dirty="0" smtClean="0"/>
          </a:p>
          <a:p>
            <a:pPr eaLnBrk="1" hangingPunct="1">
              <a:lnSpc>
                <a:spcPct val="90000"/>
              </a:lnSpc>
            </a:pPr>
            <a:endParaRPr lang="ru-RU" sz="2200" dirty="0" smtClean="0"/>
          </a:p>
        </p:txBody>
      </p:sp>
    </p:spTree>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ru-RU" b="1" dirty="0" smtClean="0">
                <a:solidFill>
                  <a:schemeClr val="accent3">
                    <a:lumMod val="75000"/>
                  </a:schemeClr>
                </a:solidFill>
              </a:rPr>
              <a:t>ФИЛОСОФИЯ ЗДОРОВЬЯ</a:t>
            </a:r>
            <a:endParaRPr lang="ru-RU" dirty="0">
              <a:solidFill>
                <a:schemeClr val="accent3">
                  <a:lumMod val="75000"/>
                </a:schemeClr>
              </a:solidFill>
            </a:endParaRPr>
          </a:p>
        </p:txBody>
      </p:sp>
      <p:sp>
        <p:nvSpPr>
          <p:cNvPr id="34819" name="Rectangle 3"/>
          <p:cNvSpPr>
            <a:spLocks noGrp="1" noChangeArrowheads="1"/>
          </p:cNvSpPr>
          <p:nvPr>
            <p:ph type="body" idx="1"/>
          </p:nvPr>
        </p:nvSpPr>
        <p:spPr/>
        <p:txBody>
          <a:bodyPr/>
          <a:lstStyle/>
          <a:p>
            <a:pPr eaLnBrk="1" hangingPunct="1"/>
            <a:r>
              <a:rPr lang="ru-RU" dirty="0" smtClean="0"/>
              <a:t>Подсчитайте количество отрицательных ответов, оно определит </a:t>
            </a:r>
            <a:r>
              <a:rPr lang="ru-RU" u="sng" dirty="0" smtClean="0"/>
              <a:t>уровень</a:t>
            </a:r>
            <a:r>
              <a:rPr lang="ru-RU" dirty="0" smtClean="0"/>
              <a:t> Вашего здоровья:</a:t>
            </a:r>
          </a:p>
          <a:p>
            <a:pPr eaLnBrk="1" hangingPunct="1"/>
            <a:endParaRPr lang="ru-RU" dirty="0" smtClean="0"/>
          </a:p>
          <a:p>
            <a:pPr algn="ctr" eaLnBrk="1" hangingPunct="1">
              <a:buFont typeface="Wingdings" pitchFamily="2" charset="2"/>
              <a:buNone/>
            </a:pPr>
            <a:r>
              <a:rPr lang="ru-RU" dirty="0" smtClean="0"/>
              <a:t>    </a:t>
            </a:r>
            <a:r>
              <a:rPr lang="ru-RU" b="1" dirty="0" smtClean="0"/>
              <a:t>0 -  9 - слабое здоровье</a:t>
            </a:r>
          </a:p>
          <a:p>
            <a:pPr algn="ctr" eaLnBrk="1" hangingPunct="1">
              <a:buFont typeface="Wingdings" pitchFamily="2" charset="2"/>
              <a:buNone/>
            </a:pPr>
            <a:r>
              <a:rPr lang="ru-RU" b="1" dirty="0" smtClean="0"/>
              <a:t>  10 – 19 – склонен к заболеваниям </a:t>
            </a:r>
          </a:p>
          <a:p>
            <a:pPr algn="ctr" eaLnBrk="1" hangingPunct="1">
              <a:buFont typeface="Wingdings" pitchFamily="2" charset="2"/>
              <a:buNone/>
            </a:pPr>
            <a:r>
              <a:rPr lang="ru-RU" b="1" dirty="0" smtClean="0"/>
              <a:t>  20 – 29 – отличается крепким здоровьем</a:t>
            </a:r>
            <a:endParaRPr lang="ru-RU" dirty="0" smtClean="0"/>
          </a:p>
        </p:txBody>
      </p:sp>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ru-RU" b="1" dirty="0" smtClean="0">
                <a:solidFill>
                  <a:schemeClr val="accent3">
                    <a:lumMod val="75000"/>
                  </a:schemeClr>
                </a:solidFill>
              </a:rPr>
              <a:t>ФИЛОСОФИЯ ЗДОРОВЬЯ</a:t>
            </a:r>
            <a:endParaRPr lang="ru-RU" dirty="0">
              <a:solidFill>
                <a:schemeClr val="accent3">
                  <a:lumMod val="75000"/>
                </a:schemeClr>
              </a:solidFill>
            </a:endParaRPr>
          </a:p>
        </p:txBody>
      </p:sp>
      <p:sp>
        <p:nvSpPr>
          <p:cNvPr id="34819" name="Rectangle 3"/>
          <p:cNvSpPr>
            <a:spLocks noGrp="1" noChangeArrowheads="1"/>
          </p:cNvSpPr>
          <p:nvPr>
            <p:ph type="body" idx="1"/>
          </p:nvPr>
        </p:nvSpPr>
        <p:spPr>
          <a:xfrm>
            <a:off x="428596" y="2143116"/>
            <a:ext cx="8229600" cy="4389120"/>
          </a:xfrm>
        </p:spPr>
        <p:txBody>
          <a:bodyPr>
            <a:normAutofit fontScale="92500"/>
          </a:bodyPr>
          <a:lstStyle/>
          <a:p>
            <a:pPr algn="ctr" eaLnBrk="1" hangingPunct="1">
              <a:buNone/>
            </a:pPr>
            <a:r>
              <a:rPr lang="ru-RU" sz="3000" b="1" dirty="0" smtClean="0">
                <a:solidFill>
                  <a:srgbClr val="FF0000"/>
                </a:solidFill>
              </a:rPr>
              <a:t>    </a:t>
            </a:r>
            <a:r>
              <a:rPr lang="ru-RU" sz="3800" b="1" u="sng" dirty="0" smtClean="0">
                <a:solidFill>
                  <a:srgbClr val="FF0000"/>
                </a:solidFill>
              </a:rPr>
              <a:t>В результате подсчёта отрицательных ответов учащиеся класса поделились надвое: </a:t>
            </a:r>
          </a:p>
          <a:p>
            <a:pPr algn="ctr" eaLnBrk="1" hangingPunct="1">
              <a:buNone/>
            </a:pPr>
            <a:endParaRPr lang="ru-RU" sz="1800" b="1" dirty="0" smtClean="0">
              <a:solidFill>
                <a:srgbClr val="FF0000"/>
              </a:solidFill>
            </a:endParaRPr>
          </a:p>
          <a:p>
            <a:r>
              <a:rPr lang="ru-RU" sz="4300" b="1" dirty="0" smtClean="0"/>
              <a:t> 50% - </a:t>
            </a:r>
            <a:r>
              <a:rPr lang="ru-RU" sz="3600" b="1" dirty="0" smtClean="0"/>
              <a:t>склонны к заболеваниям </a:t>
            </a:r>
          </a:p>
          <a:p>
            <a:pPr eaLnBrk="1" hangingPunct="1"/>
            <a:endParaRPr lang="ru-RU" sz="1200" b="1" dirty="0" smtClean="0"/>
          </a:p>
          <a:p>
            <a:r>
              <a:rPr lang="ru-RU" sz="4300" b="1" dirty="0" smtClean="0"/>
              <a:t> 50% - </a:t>
            </a:r>
            <a:r>
              <a:rPr lang="ru-RU" sz="3600" b="1" dirty="0" smtClean="0"/>
              <a:t>отличаются крепким</a:t>
            </a:r>
          </a:p>
          <a:p>
            <a:pPr>
              <a:buNone/>
            </a:pPr>
            <a:r>
              <a:rPr lang="ru-RU" sz="3600" b="1" dirty="0" smtClean="0"/>
              <a:t>                 здоровьем</a:t>
            </a:r>
            <a:endParaRPr lang="ru-RU" sz="3600" dirty="0" smtClean="0"/>
          </a:p>
        </p:txBody>
      </p:sp>
    </p:spTree>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500" b="1" dirty="0" smtClean="0"/>
              <a:t>Несколько советов тем, кто хочет попасть во вторую половину протестированных учеников или выйти из неё</a:t>
            </a:r>
            <a:endParaRPr lang="ru-RU" sz="3500" b="1" dirty="0"/>
          </a:p>
        </p:txBody>
      </p:sp>
      <p:sp>
        <p:nvSpPr>
          <p:cNvPr id="3" name="Содержимое 2"/>
          <p:cNvSpPr>
            <a:spLocks noGrp="1"/>
          </p:cNvSpPr>
          <p:nvPr>
            <p:ph idx="1"/>
          </p:nvPr>
        </p:nvSpPr>
        <p:spPr/>
        <p:txBody>
          <a:bodyPr>
            <a:normAutofit fontScale="77500" lnSpcReduction="20000"/>
          </a:bodyPr>
          <a:lstStyle/>
          <a:p>
            <a:pPr algn="ctr">
              <a:buNone/>
            </a:pPr>
            <a:r>
              <a:rPr lang="ru-RU" dirty="0" smtClean="0"/>
              <a:t>     </a:t>
            </a:r>
            <a:r>
              <a:rPr lang="ru-RU" sz="4800" b="1" u="sng" dirty="0" smtClean="0">
                <a:solidFill>
                  <a:srgbClr val="FF0000"/>
                </a:solidFill>
              </a:rPr>
              <a:t>Чтобы не заболеть нужно:</a:t>
            </a:r>
          </a:p>
          <a:p>
            <a:pPr algn="ctr">
              <a:buNone/>
            </a:pPr>
            <a:endParaRPr lang="ru-RU" sz="1800" b="1" u="sng" dirty="0" smtClean="0">
              <a:solidFill>
                <a:srgbClr val="FF0000"/>
              </a:solidFill>
            </a:endParaRPr>
          </a:p>
          <a:p>
            <a:pPr lvl="0"/>
            <a:r>
              <a:rPr lang="ru-RU" sz="2900" dirty="0" smtClean="0"/>
              <a:t>Больше заниматься спортом</a:t>
            </a:r>
          </a:p>
          <a:p>
            <a:pPr lvl="0"/>
            <a:r>
              <a:rPr lang="ru-RU" sz="2900" dirty="0" smtClean="0"/>
              <a:t>Делать зарядку по утрам</a:t>
            </a:r>
          </a:p>
          <a:p>
            <a:pPr lvl="0"/>
            <a:r>
              <a:rPr lang="ru-RU" sz="2900" dirty="0" smtClean="0"/>
              <a:t>Гулять и дышать свежим воздухом ежедневно</a:t>
            </a:r>
          </a:p>
          <a:p>
            <a:pPr lvl="0"/>
            <a:r>
              <a:rPr lang="ru-RU" sz="2900" dirty="0" smtClean="0"/>
              <a:t>Есть небольшими порциями и пить холодную воду</a:t>
            </a:r>
          </a:p>
          <a:p>
            <a:pPr lvl="0"/>
            <a:r>
              <a:rPr lang="ru-RU" sz="2900" dirty="0" smtClean="0"/>
              <a:t>Употреблять полезные продукты: фрукты, овощи, в том числе  лук и чеснок</a:t>
            </a:r>
          </a:p>
          <a:p>
            <a:r>
              <a:rPr lang="ru-RU" sz="2900" dirty="0" smtClean="0"/>
              <a:t>Спать столько часов, сколько положено в данном возрасте</a:t>
            </a:r>
          </a:p>
          <a:p>
            <a:r>
              <a:rPr lang="ru-RU" sz="2900" dirty="0" smtClean="0"/>
              <a:t>Одеваться по погоде</a:t>
            </a:r>
          </a:p>
          <a:p>
            <a:r>
              <a:rPr lang="ru-RU" sz="2900" dirty="0" smtClean="0"/>
              <a:t>Следить за личной гигиеной</a:t>
            </a:r>
          </a:p>
          <a:p>
            <a:r>
              <a:rPr lang="ru-RU" sz="2900" dirty="0" smtClean="0"/>
              <a:t>Принимать витамины</a:t>
            </a:r>
          </a:p>
        </p:txBody>
      </p:sp>
      <p:pic>
        <p:nvPicPr>
          <p:cNvPr id="4" name="Содержимое 3" descr="для биологии 2.jpg"/>
          <p:cNvPicPr>
            <a:picLocks noChangeAspect="1"/>
          </p:cNvPicPr>
          <p:nvPr/>
        </p:nvPicPr>
        <p:blipFill>
          <a:blip r:embed="rId2" cstate="print"/>
          <a:stretch>
            <a:fillRect/>
          </a:stretch>
        </p:blipFill>
        <p:spPr>
          <a:xfrm>
            <a:off x="5857884" y="4931178"/>
            <a:ext cx="3071834" cy="1883032"/>
          </a:xfrm>
          <a:prstGeom prst="rect">
            <a:avLst/>
          </a:prstGeo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lstStyle/>
          <a:p>
            <a:pPr algn="ctr"/>
            <a:r>
              <a:rPr lang="ru-RU" b="1" dirty="0" smtClean="0"/>
              <a:t>ФИЛОСОФИЯ ЗДОРОВЬЯ</a:t>
            </a:r>
            <a:endParaRPr lang="ru-RU" dirty="0"/>
          </a:p>
        </p:txBody>
      </p:sp>
      <p:sp>
        <p:nvSpPr>
          <p:cNvPr id="3" name="Содержимое 2"/>
          <p:cNvSpPr>
            <a:spLocks noGrp="1"/>
          </p:cNvSpPr>
          <p:nvPr>
            <p:ph idx="1"/>
          </p:nvPr>
        </p:nvSpPr>
        <p:spPr>
          <a:xfrm>
            <a:off x="500034" y="1643050"/>
            <a:ext cx="8229600" cy="5000660"/>
          </a:xfrm>
        </p:spPr>
        <p:txBody>
          <a:bodyPr>
            <a:normAutofit fontScale="70000" lnSpcReduction="20000"/>
          </a:bodyPr>
          <a:lstStyle/>
          <a:p>
            <a:r>
              <a:rPr lang="ru-RU" dirty="0" smtClean="0"/>
              <a:t> </a:t>
            </a:r>
            <a:r>
              <a:rPr lang="ru-RU" sz="3200" dirty="0" smtClean="0"/>
              <a:t>В молодости редко кто задумывается над своим здоровьем, лишь с возрастом люди всё больше начинают ценить Жизнь, осознавать важность отношений в семье, с друзьями, переживать состояние болезни. </a:t>
            </a:r>
          </a:p>
          <a:p>
            <a:pPr>
              <a:buNone/>
            </a:pPr>
            <a:endParaRPr lang="ru-RU" sz="3200" dirty="0" smtClean="0"/>
          </a:p>
          <a:p>
            <a:pPr lvl="0"/>
            <a:r>
              <a:rPr lang="ru-RU" sz="3200" dirty="0" smtClean="0"/>
              <a:t>Режим дня (чередование работы и отдыха) </a:t>
            </a:r>
          </a:p>
          <a:p>
            <a:pPr lvl="0"/>
            <a:r>
              <a:rPr lang="ru-RU" sz="3200" dirty="0" smtClean="0"/>
              <a:t>Спорт, гимнастика, в том числе и дыхательная</a:t>
            </a:r>
          </a:p>
          <a:p>
            <a:pPr lvl="0"/>
            <a:r>
              <a:rPr lang="ru-RU" sz="3200" dirty="0" smtClean="0"/>
              <a:t>Правильное питание</a:t>
            </a:r>
          </a:p>
          <a:p>
            <a:pPr lvl="0"/>
            <a:r>
              <a:rPr lang="ru-RU" sz="3200" dirty="0" smtClean="0"/>
              <a:t>Применение натуральных препаратов: лекарственных трав, масел</a:t>
            </a:r>
          </a:p>
          <a:p>
            <a:pPr lvl="0"/>
            <a:r>
              <a:rPr lang="ru-RU" sz="3200" dirty="0" smtClean="0"/>
              <a:t>Массаж</a:t>
            </a:r>
          </a:p>
          <a:p>
            <a:pPr lvl="0"/>
            <a:r>
              <a:rPr lang="ru-RU" sz="3200" dirty="0" err="1" smtClean="0"/>
              <a:t>Ароматерапия</a:t>
            </a:r>
            <a:endParaRPr lang="ru-RU" sz="3200" dirty="0" smtClean="0"/>
          </a:p>
          <a:p>
            <a:pPr lvl="0"/>
            <a:r>
              <a:rPr lang="ru-RU" sz="3200" dirty="0" smtClean="0"/>
              <a:t>Терапия музыкой и многое многое другое, что помогает нам справляться с недугами нашего организма и стараться постоянно поддерживать его в тонусе.</a:t>
            </a:r>
          </a:p>
          <a:p>
            <a:endParaRPr lang="ru-RU" dirty="0"/>
          </a:p>
        </p:txBody>
      </p:sp>
    </p:spTree>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700" b="1" u="sng" dirty="0" smtClean="0">
                <a:solidFill>
                  <a:srgbClr val="FF0000"/>
                </a:solidFill>
                <a:latin typeface="+mn-lt"/>
              </a:rPr>
              <a:t>В случае болезни:</a:t>
            </a:r>
            <a:endParaRPr lang="ru-RU" sz="3700" b="1" u="sng" dirty="0">
              <a:solidFill>
                <a:srgbClr val="FF0000"/>
              </a:solidFill>
              <a:latin typeface="+mn-lt"/>
            </a:endParaRPr>
          </a:p>
        </p:txBody>
      </p:sp>
      <p:sp>
        <p:nvSpPr>
          <p:cNvPr id="3" name="Содержимое 2"/>
          <p:cNvSpPr>
            <a:spLocks noGrp="1"/>
          </p:cNvSpPr>
          <p:nvPr>
            <p:ph idx="1"/>
          </p:nvPr>
        </p:nvSpPr>
        <p:spPr>
          <a:xfrm>
            <a:off x="357158" y="2214554"/>
            <a:ext cx="8229600" cy="4389120"/>
          </a:xfrm>
        </p:spPr>
        <p:txBody>
          <a:bodyPr>
            <a:normAutofit/>
          </a:bodyPr>
          <a:lstStyle/>
          <a:p>
            <a:pPr marL="514350" indent="-514350">
              <a:buFont typeface="Arial" pitchFamily="34" charset="0"/>
              <a:buChar char="•"/>
            </a:pPr>
            <a:r>
              <a:rPr lang="ru-RU" dirty="0" smtClean="0"/>
              <a:t>Принимать таблетки и естественные лекарства (например: тёплое молоко с маслом и мёдом, чай с малиной и мёдом, настойки шиповника и всевозможных лекарственных трав)</a:t>
            </a:r>
          </a:p>
          <a:p>
            <a:pPr marL="514350" indent="-514350">
              <a:buFont typeface="Arial" pitchFamily="34" charset="0"/>
              <a:buChar char="•"/>
            </a:pPr>
            <a:r>
              <a:rPr lang="ru-RU" dirty="0" smtClean="0"/>
              <a:t>Соблюдать строгий режим дня</a:t>
            </a:r>
          </a:p>
          <a:p>
            <a:pPr marL="514350" indent="-514350">
              <a:buFont typeface="Arial" pitchFamily="34" charset="0"/>
              <a:buChar char="•"/>
            </a:pPr>
            <a:r>
              <a:rPr lang="ru-RU" dirty="0" smtClean="0"/>
              <a:t>Обязательно консультироваться </a:t>
            </a:r>
          </a:p>
          <a:p>
            <a:pPr marL="514350" indent="-514350">
              <a:buNone/>
            </a:pPr>
            <a:r>
              <a:rPr lang="ru-RU" dirty="0" smtClean="0"/>
              <a:t>       с врачом и выполнять все его </a:t>
            </a:r>
          </a:p>
          <a:p>
            <a:pPr marL="514350" indent="-514350">
              <a:buNone/>
            </a:pPr>
            <a:r>
              <a:rPr lang="ru-RU" dirty="0" smtClean="0"/>
              <a:t>       предписания</a:t>
            </a:r>
            <a:endParaRPr lang="ru-RU" dirty="0"/>
          </a:p>
        </p:txBody>
      </p:sp>
      <p:pic>
        <p:nvPicPr>
          <p:cNvPr id="4" name="Рисунок 3" descr="для биологии.jpg"/>
          <p:cNvPicPr>
            <a:picLocks noChangeAspect="1"/>
          </p:cNvPicPr>
          <p:nvPr/>
        </p:nvPicPr>
        <p:blipFill>
          <a:blip r:embed="rId2" cstate="print"/>
          <a:stretch>
            <a:fillRect/>
          </a:stretch>
        </p:blipFill>
        <p:spPr>
          <a:xfrm>
            <a:off x="5929322" y="4786322"/>
            <a:ext cx="2476517" cy="1803810"/>
          </a:xfrm>
          <a:prstGeom prst="rect">
            <a:avLst/>
          </a:prstGeom>
        </p:spPr>
      </p:pic>
      <p:sp>
        <p:nvSpPr>
          <p:cNvPr id="7" name="Прямоугольник 6"/>
          <p:cNvSpPr/>
          <p:nvPr/>
        </p:nvSpPr>
        <p:spPr>
          <a:xfrm>
            <a:off x="785786" y="285728"/>
            <a:ext cx="7085786" cy="861774"/>
          </a:xfrm>
          <a:prstGeom prst="rect">
            <a:avLst/>
          </a:prstGeom>
        </p:spPr>
        <p:txBody>
          <a:bodyPr wrap="none">
            <a:spAutoFit/>
          </a:bodyPr>
          <a:lstStyle/>
          <a:p>
            <a:r>
              <a:rPr lang="ru-RU" sz="5000" b="1" dirty="0" smtClean="0">
                <a:solidFill>
                  <a:schemeClr val="accent3">
                    <a:lumMod val="75000"/>
                  </a:schemeClr>
                </a:solidFill>
                <a:latin typeface="+mj-lt"/>
              </a:rPr>
              <a:t>ФИЛОСОФИЯ ЗДОРОВЬЯ</a:t>
            </a:r>
            <a:endParaRPr lang="ru-RU" sz="5000" dirty="0">
              <a:latin typeface="+mj-lt"/>
            </a:endParaRPr>
          </a:p>
        </p:txBody>
      </p:sp>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0" y="4500570"/>
            <a:ext cx="8763000" cy="1143000"/>
          </a:xfrm>
        </p:spPr>
        <p:txBody>
          <a:bodyPr>
            <a:normAutofit fontScale="90000"/>
          </a:bodyPr>
          <a:lstStyle/>
          <a:p>
            <a:pPr algn="l" eaLnBrk="1" hangingPunct="1"/>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r>
            <a:br>
              <a:rPr lang="ru-RU" dirty="0" smtClean="0"/>
            </a:br>
            <a:r>
              <a:rPr lang="ru-RU" dirty="0" smtClean="0"/>
              <a:t>	</a:t>
            </a:r>
            <a:br>
              <a:rPr lang="ru-RU" dirty="0" smtClean="0"/>
            </a:br>
            <a:r>
              <a:rPr lang="ru-RU" dirty="0" smtClean="0"/>
              <a:t>	</a:t>
            </a:r>
            <a:r>
              <a:rPr lang="ru-RU" dirty="0" smtClean="0">
                <a:solidFill>
                  <a:srgbClr val="0066FF"/>
                </a:solidFill>
              </a:rPr>
              <a:t/>
            </a:r>
            <a:br>
              <a:rPr lang="ru-RU" dirty="0" smtClean="0">
                <a:solidFill>
                  <a:srgbClr val="0066FF"/>
                </a:solidFill>
              </a:rPr>
            </a:br>
            <a:r>
              <a:rPr lang="ru-RU" dirty="0" smtClean="0">
                <a:solidFill>
                  <a:srgbClr val="0066FF"/>
                </a:solidFill>
              </a:rPr>
              <a:t>	</a:t>
            </a:r>
            <a:r>
              <a:rPr lang="ru-RU" sz="4000" b="1" dirty="0" smtClean="0">
                <a:solidFill>
                  <a:srgbClr val="FF0000"/>
                </a:solidFill>
              </a:rPr>
              <a:t>Человек рождается на свет</a:t>
            </a:r>
            <a:br>
              <a:rPr lang="ru-RU" sz="4000" b="1" dirty="0" smtClean="0">
                <a:solidFill>
                  <a:srgbClr val="FF0000"/>
                </a:solidFill>
              </a:rPr>
            </a:br>
            <a:r>
              <a:rPr lang="ru-RU" sz="4000" b="1" dirty="0" smtClean="0">
                <a:solidFill>
                  <a:srgbClr val="FF0000"/>
                </a:solidFill>
              </a:rPr>
              <a:t>	Чтоб творить, дерзать – и не иначе</a:t>
            </a:r>
            <a:br>
              <a:rPr lang="ru-RU" sz="4000" b="1" dirty="0" smtClean="0">
                <a:solidFill>
                  <a:srgbClr val="FF0000"/>
                </a:solidFill>
              </a:rPr>
            </a:br>
            <a:r>
              <a:rPr lang="ru-RU" sz="4000" b="1" dirty="0" smtClean="0">
                <a:solidFill>
                  <a:srgbClr val="FF0000"/>
                </a:solidFill>
              </a:rPr>
              <a:t>	Чтоб оставить в жизни добрый след</a:t>
            </a:r>
            <a:br>
              <a:rPr lang="ru-RU" sz="4000" b="1" dirty="0" smtClean="0">
                <a:solidFill>
                  <a:srgbClr val="FF0000"/>
                </a:solidFill>
              </a:rPr>
            </a:br>
            <a:r>
              <a:rPr lang="ru-RU" sz="4000" b="1" dirty="0" smtClean="0">
                <a:solidFill>
                  <a:srgbClr val="FF0000"/>
                </a:solidFill>
              </a:rPr>
              <a:t>	И решить все трудные задачи.</a:t>
            </a:r>
            <a:br>
              <a:rPr lang="ru-RU" sz="4000" b="1" dirty="0" smtClean="0">
                <a:solidFill>
                  <a:srgbClr val="FF0000"/>
                </a:solidFill>
              </a:rPr>
            </a:br>
            <a:r>
              <a:rPr lang="ru-RU" sz="4000" b="1" dirty="0" smtClean="0">
                <a:solidFill>
                  <a:srgbClr val="FF0000"/>
                </a:solidFill>
              </a:rPr>
              <a:t>	Человек рождается на свет</a:t>
            </a:r>
            <a:br>
              <a:rPr lang="ru-RU" sz="4000" b="1" dirty="0" smtClean="0">
                <a:solidFill>
                  <a:srgbClr val="FF0000"/>
                </a:solidFill>
              </a:rPr>
            </a:br>
            <a:r>
              <a:rPr lang="ru-RU" sz="4000" b="1" dirty="0" smtClean="0">
                <a:solidFill>
                  <a:srgbClr val="FF0000"/>
                </a:solidFill>
              </a:rPr>
              <a:t>	Для чего? Ищите свой ответ.</a:t>
            </a:r>
            <a:r>
              <a:rPr lang="ru-RU" sz="3600" dirty="0" smtClean="0">
                <a:solidFill>
                  <a:srgbClr val="FFFF00"/>
                </a:solidFill>
              </a:rPr>
              <a:t/>
            </a:r>
            <a:br>
              <a:rPr lang="ru-RU" sz="3600" dirty="0" smtClean="0">
                <a:solidFill>
                  <a:srgbClr val="FFFF00"/>
                </a:solidFill>
              </a:rPr>
            </a:br>
            <a:endParaRPr lang="ru-RU" sz="3600" dirty="0" smtClean="0">
              <a:solidFill>
                <a:srgbClr val="FFFF00"/>
              </a:solidFill>
            </a:endParaRPr>
          </a:p>
        </p:txBody>
      </p:sp>
      <p:sp>
        <p:nvSpPr>
          <p:cNvPr id="3" name="Прямоугольник 2"/>
          <p:cNvSpPr/>
          <p:nvPr/>
        </p:nvSpPr>
        <p:spPr>
          <a:xfrm>
            <a:off x="928662" y="428604"/>
            <a:ext cx="7085786" cy="861774"/>
          </a:xfrm>
          <a:prstGeom prst="rect">
            <a:avLst/>
          </a:prstGeom>
        </p:spPr>
        <p:txBody>
          <a:bodyPr wrap="none">
            <a:spAutoFit/>
          </a:bodyPr>
          <a:lstStyle/>
          <a:p>
            <a:r>
              <a:rPr lang="ru-RU" sz="5000" b="1" dirty="0" smtClean="0">
                <a:solidFill>
                  <a:schemeClr val="accent3">
                    <a:lumMod val="75000"/>
                  </a:schemeClr>
                </a:solidFill>
                <a:latin typeface="+mj-lt"/>
              </a:rPr>
              <a:t>ФИЛОСОФИЯ ЗДОРОВЬЯ</a:t>
            </a:r>
            <a:endParaRPr lang="ru-RU" sz="5000" dirty="0">
              <a:latin typeface="+mj-l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randombar(horizontal)">
                                      <p:cBhvr>
                                        <p:cTn id="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0034" y="4500570"/>
            <a:ext cx="7772400" cy="1563688"/>
          </a:xfrm>
        </p:spPr>
        <p:txBody>
          <a:bodyPr>
            <a:normAutofit fontScale="90000"/>
          </a:bodyPr>
          <a:lstStyle/>
          <a:p>
            <a:pPr algn="ctr" eaLnBrk="1" hangingPunct="1">
              <a:defRPr/>
            </a:pPr>
            <a:r>
              <a:rPr lang="ru-RU" sz="2800" i="1" dirty="0" smtClean="0">
                <a:solidFill>
                  <a:schemeClr val="accent6">
                    <a:lumMod val="50000"/>
                  </a:schemeClr>
                </a:solidFill>
                <a:cs typeface="Times New Roman" charset="0"/>
              </a:rPr>
              <a:t/>
            </a:r>
            <a:br>
              <a:rPr lang="ru-RU" sz="2800" i="1" dirty="0" smtClean="0">
                <a:solidFill>
                  <a:schemeClr val="accent6">
                    <a:lumMod val="50000"/>
                  </a:schemeClr>
                </a:solidFill>
                <a:cs typeface="Times New Roman" charset="0"/>
              </a:rPr>
            </a:br>
            <a:r>
              <a:rPr lang="ru-RU" sz="2800" i="1" dirty="0" smtClean="0">
                <a:solidFill>
                  <a:schemeClr val="accent6">
                    <a:lumMod val="50000"/>
                  </a:schemeClr>
                </a:solidFill>
                <a:cs typeface="Times New Roman" charset="0"/>
              </a:rPr>
              <a:t/>
            </a:r>
            <a:br>
              <a:rPr lang="ru-RU" sz="2800" i="1" dirty="0" smtClean="0">
                <a:solidFill>
                  <a:schemeClr val="accent6">
                    <a:lumMod val="50000"/>
                  </a:schemeClr>
                </a:solidFill>
                <a:cs typeface="Times New Roman" charset="0"/>
              </a:rPr>
            </a:br>
            <a:r>
              <a:rPr lang="ru-RU" sz="3600" b="1" i="1" dirty="0" smtClean="0">
                <a:solidFill>
                  <a:schemeClr val="accent6">
                    <a:lumMod val="50000"/>
                  </a:schemeClr>
                </a:solidFill>
                <a:cs typeface="Times New Roman" charset="0"/>
              </a:rPr>
              <a:t>Итак, сделай свой выбор: здоровый образ жизни, физические упражнения и правильное питание или болезни и лекарства?!</a:t>
            </a:r>
            <a:endParaRPr lang="ru-RU" sz="3600" dirty="0" smtClean="0"/>
          </a:p>
        </p:txBody>
      </p:sp>
      <p:sp>
        <p:nvSpPr>
          <p:cNvPr id="7" name="Прямоугольник 6"/>
          <p:cNvSpPr/>
          <p:nvPr/>
        </p:nvSpPr>
        <p:spPr>
          <a:xfrm>
            <a:off x="251520" y="404664"/>
            <a:ext cx="8617255" cy="3046988"/>
          </a:xfrm>
          <a:prstGeom prst="rect">
            <a:avLst/>
          </a:prstGeom>
          <a:noFill/>
        </p:spPr>
        <p:txBody>
          <a:bodyPr>
            <a:spAutoFit/>
          </a:bodyPr>
          <a:lstStyle/>
          <a:p>
            <a:pPr algn="ctr">
              <a:defRPr/>
            </a:pPr>
            <a:r>
              <a:rPr lang="ru-RU" sz="96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ТВОЙ ВЫБОР!</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lstStyle/>
          <a:p>
            <a:pPr algn="ctr"/>
            <a:r>
              <a:rPr lang="ru-RU" b="1" dirty="0" smtClean="0"/>
              <a:t>ФИЛОСОФИЯ ЗДОРОВЬЯ</a:t>
            </a:r>
            <a:endParaRPr lang="ru-RU" dirty="0"/>
          </a:p>
        </p:txBody>
      </p:sp>
      <p:sp>
        <p:nvSpPr>
          <p:cNvPr id="3" name="Содержимое 2"/>
          <p:cNvSpPr>
            <a:spLocks noGrp="1"/>
          </p:cNvSpPr>
          <p:nvPr>
            <p:ph idx="1"/>
          </p:nvPr>
        </p:nvSpPr>
        <p:spPr>
          <a:xfrm>
            <a:off x="357158" y="1643050"/>
            <a:ext cx="8301038" cy="4929222"/>
          </a:xfrm>
        </p:spPr>
        <p:txBody>
          <a:bodyPr>
            <a:noAutofit/>
          </a:bodyPr>
          <a:lstStyle/>
          <a:p>
            <a:r>
              <a:rPr lang="ru-RU" sz="1500" dirty="0" smtClean="0"/>
              <a:t>Важный компонент  здоровья это - правильное питание – минимум жареного, копчёного, солёного, большое количество фруктов и овощей, чистой воды.</a:t>
            </a:r>
          </a:p>
          <a:p>
            <a:r>
              <a:rPr lang="ru-RU" sz="1500" dirty="0" smtClean="0"/>
              <a:t> Соблюдение режима дня. Сон и приём пищи в одно и то же время помогут улучшить пищеварение.</a:t>
            </a:r>
          </a:p>
          <a:p>
            <a:r>
              <a:rPr lang="ru-RU" sz="1500" dirty="0" smtClean="0"/>
              <a:t>Регулярные физические упражнения просто необходимы для того чтобы иметь красивое, стройное тело.  Согласно исследованиям, люди, регулярно занимающиеся спортом, болеют простудой на 25% реже, чем те, кто не ведёт здоровый образ жизни.   </a:t>
            </a:r>
          </a:p>
          <a:p>
            <a:r>
              <a:rPr lang="ru-RU" sz="1500" dirty="0" smtClean="0"/>
              <a:t> По утрам делать зарядку, по возможности посещать бассейн. </a:t>
            </a:r>
          </a:p>
          <a:p>
            <a:r>
              <a:rPr lang="ru-RU" sz="1500" dirty="0" smtClean="0"/>
              <a:t>Наверно каждый из нас любит пить чай, но не каждый знает, что всего 5 чашек горячего чая в день значительно укрепляют наш организм. Из обыкновенного чёрного чая выделяется </a:t>
            </a:r>
            <a:r>
              <a:rPr lang="ru-RU" sz="1500" dirty="0" err="1" smtClean="0"/>
              <a:t>L-теанин</a:t>
            </a:r>
            <a:r>
              <a:rPr lang="ru-RU" sz="1500" dirty="0" smtClean="0"/>
              <a:t>, который расщепляется печенью до вещества, повышающего активность кровяных клеток, ответственных за иммунитет  нашего организма.</a:t>
            </a:r>
          </a:p>
          <a:p>
            <a:r>
              <a:rPr lang="ru-RU" sz="1500" dirty="0" smtClean="0"/>
              <a:t>Нельзя нервничать,  длительный стресс  наносит мощнейший удар по иммунитету.  Нужно стараться как можно спокойнее относиться к некоторым вещам и не волноваться по пустякам. </a:t>
            </a:r>
          </a:p>
          <a:p>
            <a:r>
              <a:rPr lang="ru-RU" sz="1500" dirty="0" smtClean="0"/>
              <a:t>Наше здоровье подрывают вредные привычки, такие как алкоголь и курение. Согласно многочисленным исследованиям, алкоголь приостанавливает работу лейкоцитов, определяющих и уничтожающих инфекционные клетки и сами вирусы. Помните, что алкоголь и здоровый образ жизни несовместимы.</a:t>
            </a:r>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533400"/>
            <a:ext cx="7986713" cy="1143000"/>
          </a:xfrm>
        </p:spPr>
        <p:txBody>
          <a:bodyPr>
            <a:normAutofit fontScale="90000"/>
          </a:bodyPr>
          <a:lstStyle/>
          <a:p>
            <a:pPr algn="ctr" eaLnBrk="1" hangingPunct="1"/>
            <a:r>
              <a:rPr lang="ru-RU" smtClean="0"/>
              <a:t>Факторы, влияющие на здоровье (%)</a:t>
            </a:r>
          </a:p>
        </p:txBody>
      </p:sp>
      <p:sp>
        <p:nvSpPr>
          <p:cNvPr id="15363" name="Rectangle 3"/>
          <p:cNvSpPr>
            <a:spLocks noGrp="1" noChangeArrowheads="1"/>
          </p:cNvSpPr>
          <p:nvPr>
            <p:ph type="body" idx="4294967295"/>
          </p:nvPr>
        </p:nvSpPr>
        <p:spPr>
          <a:xfrm>
            <a:off x="1447800" y="1905000"/>
            <a:ext cx="7696200" cy="4038600"/>
          </a:xfrm>
        </p:spPr>
        <p:txBody>
          <a:bodyPr/>
          <a:lstStyle/>
          <a:p>
            <a:pPr eaLnBrk="1" hangingPunct="1">
              <a:buFont typeface="Wingdings" pitchFamily="2" charset="2"/>
              <a:buNone/>
            </a:pPr>
            <a:r>
              <a:rPr lang="ru-RU" smtClean="0"/>
              <a:t> </a:t>
            </a:r>
          </a:p>
        </p:txBody>
      </p:sp>
      <p:graphicFrame>
        <p:nvGraphicFramePr>
          <p:cNvPr id="58372" name="Group 4"/>
          <p:cNvGraphicFramePr>
            <a:graphicFrameLocks noGrp="1"/>
          </p:cNvGraphicFramePr>
          <p:nvPr>
            <p:ph idx="1"/>
          </p:nvPr>
        </p:nvGraphicFramePr>
        <p:xfrm>
          <a:off x="250825" y="1905000"/>
          <a:ext cx="8642350" cy="3684588"/>
        </p:xfrm>
        <a:graphic>
          <a:graphicData uri="http://schemas.openxmlformats.org/drawingml/2006/table">
            <a:tbl>
              <a:tblPr/>
              <a:tblGrid>
                <a:gridCol w="1474788"/>
                <a:gridCol w="2195512"/>
                <a:gridCol w="2443163"/>
                <a:gridCol w="2528887"/>
              </a:tblGrid>
              <a:tr h="18494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Образ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жизни</a:t>
                      </a:r>
                      <a:endParaRPr kumimoji="0" lang="ru-RU" sz="2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Times New Roman" pitchFamily="18" charset="0"/>
                          <a:cs typeface="Times New Roman" pitchFamily="18" charset="0"/>
                        </a:rPr>
                        <a:t>Внешняя</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Times New Roman" pitchFamily="18" charset="0"/>
                          <a:cs typeface="Times New Roman" pitchFamily="18" charset="0"/>
                        </a:rPr>
                        <a:t>среда</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Times New Roman" pitchFamily="18" charset="0"/>
                          <a:cs typeface="Times New Roman" pitchFamily="18" charset="0"/>
                        </a:rPr>
                        <a:t>Генетический</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Times New Roman" pitchFamily="18" charset="0"/>
                          <a:cs typeface="Times New Roman" pitchFamily="18" charset="0"/>
                        </a:rPr>
                        <a:t>риск</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Times New Roman" pitchFamily="18" charset="0"/>
                          <a:cs typeface="Times New Roman" pitchFamily="18" charset="0"/>
                        </a:rPr>
                        <a:t>Здравоохране-ние</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3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50 </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55</a:t>
                      </a:r>
                      <a:endParaRPr kumimoji="0" lang="ru-RU" sz="2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 </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ru-RU" sz="2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15 </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20</a:t>
                      </a:r>
                      <a:endParaRPr kumimoji="0" lang="ru-RU" sz="2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8 </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2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8596" y="2500306"/>
            <a:ext cx="8229600" cy="1143000"/>
          </a:xfrm>
        </p:spPr>
        <p:txBody>
          <a:bodyPr>
            <a:normAutofit fontScale="90000"/>
          </a:bodyPr>
          <a:lstStyle/>
          <a:p>
            <a:pPr algn="ctr"/>
            <a:r>
              <a:rPr lang="ru-RU" b="1" dirty="0" smtClean="0"/>
              <a:t/>
            </a:r>
            <a:br>
              <a:rPr lang="ru-RU" b="1" dirty="0" smtClean="0"/>
            </a:br>
            <a:r>
              <a:rPr lang="ru-RU" b="1" dirty="0" smtClean="0"/>
              <a:t>ФИЛОСОФИЯ ЗДОРОВЬЯ</a:t>
            </a:r>
            <a:br>
              <a:rPr lang="ru-RU" b="1" dirty="0" smtClean="0"/>
            </a:br>
            <a:r>
              <a:rPr lang="ru-RU" b="1" dirty="0" smtClean="0"/>
              <a:t/>
            </a:r>
            <a:br>
              <a:rPr lang="ru-RU" b="1" dirty="0" smtClean="0"/>
            </a:br>
            <a:r>
              <a:rPr lang="ru-RU" sz="4000" b="1" dirty="0" smtClean="0">
                <a:solidFill>
                  <a:srgbClr val="000000"/>
                </a:solidFill>
                <a:cs typeface="Times New Roman" charset="0"/>
              </a:rPr>
              <a:t>Хорошее здоровье - основа долгой, счастливой и полноценной жизни.</a:t>
            </a:r>
            <a:endParaRPr lang="ru-RU" b="1" dirty="0" smtClean="0"/>
          </a:p>
        </p:txBody>
      </p:sp>
      <p:sp>
        <p:nvSpPr>
          <p:cNvPr id="7171" name="Rectangle 3"/>
          <p:cNvSpPr>
            <a:spLocks noGrp="1" noChangeArrowheads="1"/>
          </p:cNvSpPr>
          <p:nvPr>
            <p:ph type="body" idx="1"/>
          </p:nvPr>
        </p:nvSpPr>
        <p:spPr>
          <a:xfrm>
            <a:off x="428596" y="3929066"/>
            <a:ext cx="8186766" cy="2286016"/>
          </a:xfrm>
        </p:spPr>
        <p:txBody>
          <a:bodyPr/>
          <a:lstStyle/>
          <a:p>
            <a:pPr eaLnBrk="1" hangingPunct="1"/>
            <a:r>
              <a:rPr lang="ru-RU" sz="3200" dirty="0" smtClean="0"/>
              <a:t>Пока соблюдаются условия сохранения здоровья, организм заболеть не сможет.</a:t>
            </a:r>
          </a:p>
          <a:p>
            <a:pPr eaLnBrk="1" hangingPunct="1"/>
            <a:r>
              <a:rPr lang="ru-RU" sz="3200" dirty="0" smtClean="0"/>
              <a:t> Беда в том, что человек часто не соблюдает эти условия. </a:t>
            </a: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533400"/>
            <a:ext cx="7696200" cy="950913"/>
          </a:xfrm>
        </p:spPr>
        <p:txBody>
          <a:bodyPr>
            <a:normAutofit fontScale="90000"/>
          </a:bodyPr>
          <a:lstStyle/>
          <a:p>
            <a:pPr algn="ctr" eaLnBrk="1" hangingPunct="1"/>
            <a:r>
              <a:rPr lang="ru-RU" dirty="0" smtClean="0"/>
              <a:t>В </a:t>
            </a:r>
            <a:r>
              <a:rPr lang="ru-RU" dirty="0" err="1" smtClean="0"/>
              <a:t>древне-китайском</a:t>
            </a:r>
            <a:r>
              <a:rPr lang="ru-RU" dirty="0" smtClean="0"/>
              <a:t> трактате гласит:</a:t>
            </a:r>
          </a:p>
        </p:txBody>
      </p:sp>
      <p:sp>
        <p:nvSpPr>
          <p:cNvPr id="8195" name="Rectangle 3"/>
          <p:cNvSpPr>
            <a:spLocks noGrp="1" noChangeArrowheads="1"/>
          </p:cNvSpPr>
          <p:nvPr>
            <p:ph type="body" idx="1"/>
          </p:nvPr>
        </p:nvSpPr>
        <p:spPr/>
        <p:txBody>
          <a:bodyPr/>
          <a:lstStyle/>
          <a:p>
            <a:pPr eaLnBrk="1" hangingPunct="1"/>
            <a:r>
              <a:rPr lang="ru-RU" dirty="0" smtClean="0"/>
              <a:t>«</a:t>
            </a:r>
            <a:r>
              <a:rPr lang="ru-RU" i="1" dirty="0" smtClean="0"/>
              <a:t>Мудрый лечит ту болезнь, которой ещё нет в теле человека, потому что применять лекарства, когда болезнь уже началась, это всё равно, что начинать копать колодец, когда человека уже мучит жажда, или ковать оружие, когда противник уже начал бой»</a:t>
            </a:r>
            <a:endParaRPr lang="ru-RU" dirty="0" smtClean="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714356"/>
            <a:ext cx="8715375" cy="1570038"/>
          </a:xfrm>
          <a:prstGeom prst="rect">
            <a:avLst/>
          </a:prstGeom>
          <a:noFill/>
        </p:spPr>
        <p:txBody>
          <a:bodyPr>
            <a:spAutoFit/>
          </a:bodyPr>
          <a:lstStyle/>
          <a:p>
            <a:pPr algn="ctr" fontAlgn="auto">
              <a:spcBef>
                <a:spcPts val="0"/>
              </a:spcBef>
              <a:spcAft>
                <a:spcPts val="0"/>
              </a:spcAft>
              <a:defRPr/>
            </a:pPr>
            <a:r>
              <a:rPr lang="ru-RU" sz="2400" dirty="0">
                <a:solidFill>
                  <a:schemeClr val="tx2">
                    <a:lumMod val="75000"/>
                  </a:schemeClr>
                </a:solidFill>
                <a:latin typeface="Comic Sans MS" pitchFamily="66" charset="0"/>
                <a:cs typeface="+mn-cs"/>
              </a:rPr>
              <a:t>Чтобы сохранить здоровый образ жизни нужно укреплять своё здоровье!</a:t>
            </a:r>
            <a:r>
              <a:rPr lang="ru-RU" sz="2400" b="1" dirty="0">
                <a:solidFill>
                  <a:schemeClr val="tx2">
                    <a:lumMod val="75000"/>
                  </a:schemeClr>
                </a:solidFill>
                <a:latin typeface="Comic Sans MS" pitchFamily="66" charset="0"/>
                <a:cs typeface="Times New Roman" pitchFamily="18" charset="0"/>
              </a:rPr>
              <a:t> </a:t>
            </a:r>
            <a:r>
              <a:rPr lang="ru-RU" sz="2400" dirty="0">
                <a:solidFill>
                  <a:schemeClr val="tx2">
                    <a:lumMod val="75000"/>
                  </a:schemeClr>
                </a:solidFill>
                <a:latin typeface="Comic Sans MS" pitchFamily="66" charset="0"/>
                <a:cs typeface="Times New Roman" pitchFamily="18" charset="0"/>
              </a:rPr>
              <a:t>Хорошее здоровье - основа долгой, счастливой и полноценной жизни.</a:t>
            </a:r>
            <a:r>
              <a:rPr lang="ru-RU" sz="2400" dirty="0">
                <a:solidFill>
                  <a:schemeClr val="tx2">
                    <a:lumMod val="75000"/>
                  </a:schemeClr>
                </a:solidFill>
                <a:latin typeface="Comic Sans MS" pitchFamily="66" charset="0"/>
                <a:cs typeface="+mn-cs"/>
              </a:rPr>
              <a:t> </a:t>
            </a:r>
          </a:p>
          <a:p>
            <a:pPr algn="ctr" fontAlgn="auto">
              <a:spcBef>
                <a:spcPts val="0"/>
              </a:spcBef>
              <a:spcAft>
                <a:spcPts val="0"/>
              </a:spcAft>
              <a:defRPr/>
            </a:pPr>
            <a:endParaRPr lang="ru-RU" sz="2400" dirty="0">
              <a:latin typeface="Comic Sans MS" pitchFamily="66" charset="0"/>
              <a:cs typeface="+mn-cs"/>
            </a:endParaRPr>
          </a:p>
        </p:txBody>
      </p:sp>
      <p:graphicFrame>
        <p:nvGraphicFramePr>
          <p:cNvPr id="3" name="Схема 2"/>
          <p:cNvGraphicFramePr/>
          <p:nvPr/>
        </p:nvGraphicFramePr>
        <p:xfrm>
          <a:off x="357158" y="1214422"/>
          <a:ext cx="828680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TotalTime>
  <Words>1873</Words>
  <PresentationFormat>Экран (4:3)</PresentationFormat>
  <Paragraphs>224</Paragraphs>
  <Slides>42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Поток</vt:lpstr>
      <vt:lpstr>Индивидуальная программа оздоровления учащихся 8 класса</vt:lpstr>
      <vt:lpstr>ФИЛОСОФИЯ ЗДОРОВЬЯ</vt:lpstr>
      <vt:lpstr>Слайд 3</vt:lpstr>
      <vt:lpstr>ФИЛОСОФИЯ ЗДОРОВЬЯ</vt:lpstr>
      <vt:lpstr>ФИЛОСОФИЯ ЗДОРОВЬЯ</vt:lpstr>
      <vt:lpstr>Факторы, влияющие на здоровье (%)</vt:lpstr>
      <vt:lpstr> ФИЛОСОФИЯ ЗДОРОВЬЯ  Хорошее здоровье - основа долгой, счастливой и полноценной жизни.</vt:lpstr>
      <vt:lpstr>В древне-китайском трактате гласит:</vt:lpstr>
      <vt:lpstr>Слайд 9</vt:lpstr>
      <vt:lpstr>Слайд 10</vt:lpstr>
      <vt:lpstr>Слайд 11</vt:lpstr>
      <vt:lpstr>Слайд 12</vt:lpstr>
      <vt:lpstr>Движение </vt:lpstr>
      <vt:lpstr>Влияние физических упражнений на организм </vt:lpstr>
      <vt:lpstr>Роль спорта в жизни человека.</vt:lpstr>
      <vt:lpstr>Слайд 16</vt:lpstr>
      <vt:lpstr>Спортивные упражнения:</vt:lpstr>
      <vt:lpstr>Оздоровительная ходьба</vt:lpstr>
      <vt:lpstr>Зарядка </vt:lpstr>
      <vt:lpstr>Рекомендации по двигательному режиму школьника</vt:lpstr>
      <vt:lpstr>Научитесь избавляться от стресса и снимать напряжение </vt:lpstr>
      <vt:lpstr>Слайд 22</vt:lpstr>
      <vt:lpstr>Овощи </vt:lpstr>
      <vt:lpstr>Слайд 24</vt:lpstr>
      <vt:lpstr>Сладкие блюда </vt:lpstr>
      <vt:lpstr>Слайд 26</vt:lpstr>
      <vt:lpstr>Слайд 27</vt:lpstr>
      <vt:lpstr>Слайд 28</vt:lpstr>
      <vt:lpstr>Слайд 29</vt:lpstr>
      <vt:lpstr>Создавайте условия для иммунитета </vt:lpstr>
      <vt:lpstr>Советы, которыми стоит воспользоваться </vt:lpstr>
      <vt:lpstr>Мы говорим НЕТ вредным привычкам!</vt:lpstr>
      <vt:lpstr>Анкета самооценки состояния здоровья (ответы: да/нет)</vt:lpstr>
      <vt:lpstr> ФИЛОСОФИЯ ЗДОРОВЬЯ </vt:lpstr>
      <vt:lpstr>ФИЛОСОФИЯ ЗДОРОВЬЯ </vt:lpstr>
      <vt:lpstr>ФИЛОСОФИЯ ЗДОРОВЬЯ </vt:lpstr>
      <vt:lpstr>ФИЛОСОФИЯ ЗДОРОВЬЯ</vt:lpstr>
      <vt:lpstr>ФИЛОСОФИЯ ЗДОРОВЬЯ</vt:lpstr>
      <vt:lpstr>Несколько советов тем, кто хочет попасть во вторую половину протестированных учеников или выйти из неё</vt:lpstr>
      <vt:lpstr>В случае болезни:</vt:lpstr>
      <vt:lpstr>           Человек рождается на свет  Чтоб творить, дерзать – и не иначе  Чтоб оставить в жизни добрый след  И решить все трудные задачи.  Человек рождается на свет  Для чего? Ищите свой ответ. </vt:lpstr>
      <vt:lpstr>  Итак, сделай свой выбор: здоровый образ жизни, физические упражнения и правильное питание или болезни и лекарства?!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Индивидуальная программы оздоровления учащихся 8 класса</dc:title>
  <dc:creator>1</dc:creator>
  <cp:lastModifiedBy>1</cp:lastModifiedBy>
  <cp:revision>32</cp:revision>
  <dcterms:created xsi:type="dcterms:W3CDTF">2014-05-21T05:12:33Z</dcterms:created>
  <dcterms:modified xsi:type="dcterms:W3CDTF">2014-08-20T16:50:01Z</dcterms:modified>
</cp:coreProperties>
</file>