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rawings/legacyDiagramText4.bin" ContentType="application/vnd.ms-office.legacyDiagramText"/>
  <Override PartName="/ppt/drawings/legacyDiagramText5.bin" ContentType="application/vnd.ms-office.legacyDiagramTex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80" r:id="rId3"/>
    <p:sldId id="282" r:id="rId4"/>
    <p:sldId id="277" r:id="rId5"/>
    <p:sldId id="258" r:id="rId6"/>
    <p:sldId id="259" r:id="rId7"/>
    <p:sldId id="289" r:id="rId8"/>
    <p:sldId id="260" r:id="rId9"/>
    <p:sldId id="278" r:id="rId10"/>
    <p:sldId id="279" r:id="rId11"/>
    <p:sldId id="262" r:id="rId12"/>
    <p:sldId id="276" r:id="rId13"/>
    <p:sldId id="265" r:id="rId14"/>
    <p:sldId id="264" r:id="rId15"/>
    <p:sldId id="263" r:id="rId16"/>
    <p:sldId id="283" r:id="rId17"/>
    <p:sldId id="266" r:id="rId18"/>
    <p:sldId id="291" r:id="rId19"/>
    <p:sldId id="284" r:id="rId20"/>
    <p:sldId id="268" r:id="rId21"/>
    <p:sldId id="285" r:id="rId22"/>
    <p:sldId id="286" r:id="rId23"/>
    <p:sldId id="287" r:id="rId24"/>
    <p:sldId id="288" r:id="rId25"/>
    <p:sldId id="29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90DB7"/>
    <a:srgbClr val="BDDEFF"/>
    <a:srgbClr val="99CCFF"/>
    <a:srgbClr val="FF0000"/>
    <a:srgbClr val="9AE8E6"/>
    <a:srgbClr val="9999FF"/>
    <a:srgbClr val="CCECFF"/>
    <a:srgbClr val="C0F9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>
      <p:cViewPr>
        <p:scale>
          <a:sx n="66" d="100"/>
          <a:sy n="66" d="100"/>
        </p:scale>
        <p:origin x="-75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cs typeface="+mn-cs"/>
              </a:defRPr>
            </a:lvl1pPr>
          </a:lstStyle>
          <a:p>
            <a:pPr>
              <a:defRPr/>
            </a:pPr>
            <a:fld id="{2455274C-24CB-494B-8E0F-50E10AF9B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B322-C757-4EA1-B775-99547B17141C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FCA3-2A89-49DD-A895-4AA53DB0A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79BA6-45D6-490B-95A5-D58B41048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B81D-A18B-4FE5-A9CA-883B87B31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4E810-3EC2-4E7A-9763-0715858E2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F059D-21E6-4F8A-B826-83BE9F011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E5FBA-9A35-4BA6-AA3F-6C5A4CFE2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377A-BFA2-44D7-AD90-2EA2BC25B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11908-06F8-45D2-B174-4DF182205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57E5C-88AA-4E8E-90DE-2935EF2FB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1584F-184F-4778-85E8-E4DA90037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7C541-00AE-4688-A475-1E5649BDE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336A-D44F-441C-B52D-EA8A36B23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01838-D532-4E43-BB7F-F045E1CD5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36ACDBF-AF7F-4DAD-9588-5C9363608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gif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hyperlink" Target="http://www.lenagold.ru/fon/eda/citr/13.html" TargetMode="External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11" Type="http://schemas.openxmlformats.org/officeDocument/2006/relationships/image" Target="../media/image28.jpeg"/><Relationship Id="rId5" Type="http://schemas.openxmlformats.org/officeDocument/2006/relationships/slide" Target="slide4.xml"/><Relationship Id="rId10" Type="http://schemas.openxmlformats.org/officeDocument/2006/relationships/image" Target="../media/image27.jpeg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slide" Target="slide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0;&#1083;&#1083;&#1077;&#1088;&#1075;&#1080;&#1103;%201\BBC.Gorizont.Planeta.allergii.2008.XviD.SATRip_Kinozal.TV_chunk_1.avi" TargetMode="Externa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tor-al.ru/article_list.php?part=115" TargetMode="External"/><Relationship Id="rId2" Type="http://schemas.openxmlformats.org/officeDocument/2006/relationships/hyperlink" Target="http://comp-doctor.ru/all/all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://www.rusmedserver.ru/med/alergy/4.html" TargetMode="External"/><Relationship Id="rId4" Type="http://schemas.openxmlformats.org/officeDocument/2006/relationships/hyperlink" Target="http://www.diagnos.ru/diseases/cutis/allerg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8.xml"/><Relationship Id="rId3" Type="http://schemas.openxmlformats.org/officeDocument/2006/relationships/slide" Target="slide6.xml"/><Relationship Id="rId7" Type="http://schemas.openxmlformats.org/officeDocument/2006/relationships/slide" Target="slide15.xml"/><Relationship Id="rId12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0.xml"/><Relationship Id="rId5" Type="http://schemas.openxmlformats.org/officeDocument/2006/relationships/slide" Target="slide9.xml"/><Relationship Id="rId10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99;%20&#1091;&#1085;&#1080;&#1095;&#1090;&#1086;&#1078;&#1077;&#1085;&#1080;&#1103;%20&#1080;&#1085;&#1092;&#1077;&#1082;&#1094;&#1080;&#1080;.sw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2348880"/>
            <a:ext cx="503189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+mn-cs"/>
              </a:rPr>
              <a:t>Болезнь цивилизации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675" y="5445224"/>
            <a:ext cx="8355813" cy="10464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Автор презентации: 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Лебедева Ирина Александровна, 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учитель биологии ГОУ Гимназии №155 Центрального района 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г. Санкт - Петербурга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вал 1"/>
          <p:cNvSpPr>
            <a:spLocks noChangeAspect="1"/>
          </p:cNvSpPr>
          <p:nvPr/>
        </p:nvSpPr>
        <p:spPr bwMode="auto">
          <a:xfrm>
            <a:off x="3733800" y="2871788"/>
            <a:ext cx="323850" cy="32385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 rot="-780000">
            <a:off x="5072063" y="2449513"/>
            <a:ext cx="1143000" cy="428625"/>
            <a:chOff x="3214678" y="1857364"/>
            <a:chExt cx="1143008" cy="428628"/>
          </a:xfrm>
        </p:grpSpPr>
        <p:grpSp>
          <p:nvGrpSpPr>
            <p:cNvPr id="26658" name="Группа 5"/>
            <p:cNvGrpSpPr>
              <a:grpSpLocks/>
            </p:cNvGrpSpPr>
            <p:nvPr/>
          </p:nvGrpSpPr>
          <p:grpSpPr bwMode="auto">
            <a:xfrm>
              <a:off x="3214678" y="1857364"/>
              <a:ext cx="642942" cy="428628"/>
              <a:chOff x="3214678" y="1857364"/>
              <a:chExt cx="642942" cy="428628"/>
            </a:xfrm>
          </p:grpSpPr>
          <p:sp>
            <p:nvSpPr>
              <p:cNvPr id="5" name="Дуга 4"/>
              <p:cNvSpPr/>
              <p:nvPr/>
            </p:nvSpPr>
            <p:spPr bwMode="auto">
              <a:xfrm flipV="1">
                <a:off x="3214775" y="1856685"/>
                <a:ext cx="642941" cy="42862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3" name="Дуга 2"/>
              <p:cNvSpPr/>
              <p:nvPr/>
            </p:nvSpPr>
            <p:spPr bwMode="auto">
              <a:xfrm>
                <a:off x="3214775" y="1856685"/>
                <a:ext cx="642941" cy="42862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cxnSp>
          <p:nvCxnSpPr>
            <p:cNvPr id="26659" name="Прямая соединительная линия 7"/>
            <p:cNvCxnSpPr>
              <a:cxnSpLocks noChangeShapeType="1"/>
            </p:cNvCxnSpPr>
            <p:nvPr/>
          </p:nvCxnSpPr>
          <p:spPr bwMode="auto">
            <a:xfrm>
              <a:off x="3857620" y="2070884"/>
              <a:ext cx="500066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8" name="Овал 1"/>
          <p:cNvSpPr>
            <a:spLocks noChangeAspect="1"/>
          </p:cNvSpPr>
          <p:nvPr/>
        </p:nvSpPr>
        <p:spPr bwMode="auto">
          <a:xfrm>
            <a:off x="2643188" y="3176588"/>
            <a:ext cx="323850" cy="32385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9" name="Овал 1"/>
          <p:cNvSpPr>
            <a:spLocks noChangeAspect="1"/>
          </p:cNvSpPr>
          <p:nvPr/>
        </p:nvSpPr>
        <p:spPr bwMode="auto">
          <a:xfrm>
            <a:off x="3319463" y="3605213"/>
            <a:ext cx="323850" cy="32385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" name="Овал 1"/>
          <p:cNvSpPr>
            <a:spLocks noChangeAspect="1"/>
          </p:cNvSpPr>
          <p:nvPr/>
        </p:nvSpPr>
        <p:spPr bwMode="auto">
          <a:xfrm>
            <a:off x="2428875" y="4105275"/>
            <a:ext cx="323850" cy="32385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943051"/>
            <a:ext cx="205056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Антигены:</a:t>
            </a:r>
          </a:p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Микробы</a:t>
            </a:r>
          </a:p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Вирусы</a:t>
            </a:r>
          </a:p>
        </p:txBody>
      </p:sp>
      <p:grpSp>
        <p:nvGrpSpPr>
          <p:cNvPr id="6" name="Группа 8"/>
          <p:cNvGrpSpPr>
            <a:grpSpLocks/>
          </p:cNvGrpSpPr>
          <p:nvPr/>
        </p:nvGrpSpPr>
        <p:grpSpPr bwMode="auto">
          <a:xfrm rot="720000">
            <a:off x="5357813" y="3952875"/>
            <a:ext cx="1143000" cy="428625"/>
            <a:chOff x="3214678" y="1857364"/>
            <a:chExt cx="1143008" cy="428628"/>
          </a:xfrm>
        </p:grpSpPr>
        <p:grpSp>
          <p:nvGrpSpPr>
            <p:cNvPr id="26654" name="Группа 5"/>
            <p:cNvGrpSpPr>
              <a:grpSpLocks/>
            </p:cNvGrpSpPr>
            <p:nvPr/>
          </p:nvGrpSpPr>
          <p:grpSpPr bwMode="auto">
            <a:xfrm>
              <a:off x="3214678" y="1857364"/>
              <a:ext cx="642941" cy="428628"/>
              <a:chOff x="3214678" y="1857364"/>
              <a:chExt cx="642941" cy="428628"/>
            </a:xfrm>
          </p:grpSpPr>
          <p:sp>
            <p:nvSpPr>
              <p:cNvPr id="17" name="Дуга 16"/>
              <p:cNvSpPr/>
              <p:nvPr/>
            </p:nvSpPr>
            <p:spPr bwMode="auto">
              <a:xfrm flipV="1">
                <a:off x="3213908" y="1857117"/>
                <a:ext cx="642942" cy="42862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8" name="Дуга 2"/>
              <p:cNvSpPr/>
              <p:nvPr/>
            </p:nvSpPr>
            <p:spPr bwMode="auto">
              <a:xfrm>
                <a:off x="3213908" y="1857117"/>
                <a:ext cx="642942" cy="42862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cxnSp>
          <p:nvCxnSpPr>
            <p:cNvPr id="26655" name="Прямая соединительная линия 7"/>
            <p:cNvCxnSpPr>
              <a:cxnSpLocks noChangeShapeType="1"/>
            </p:cNvCxnSpPr>
            <p:nvPr/>
          </p:nvCxnSpPr>
          <p:spPr bwMode="auto">
            <a:xfrm>
              <a:off x="3857620" y="2070884"/>
              <a:ext cx="500066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4" name="Группа 8"/>
          <p:cNvGrpSpPr>
            <a:grpSpLocks/>
          </p:cNvGrpSpPr>
          <p:nvPr/>
        </p:nvGrpSpPr>
        <p:grpSpPr bwMode="auto">
          <a:xfrm rot="720000">
            <a:off x="4443413" y="4641850"/>
            <a:ext cx="1143000" cy="428625"/>
            <a:chOff x="3214678" y="1857364"/>
            <a:chExt cx="1143008" cy="428628"/>
          </a:xfrm>
        </p:grpSpPr>
        <p:grpSp>
          <p:nvGrpSpPr>
            <p:cNvPr id="26650" name="Группа 5"/>
            <p:cNvGrpSpPr>
              <a:grpSpLocks/>
            </p:cNvGrpSpPr>
            <p:nvPr/>
          </p:nvGrpSpPr>
          <p:grpSpPr bwMode="auto">
            <a:xfrm>
              <a:off x="3214678" y="1857364"/>
              <a:ext cx="642941" cy="428628"/>
              <a:chOff x="3214678" y="1857364"/>
              <a:chExt cx="642941" cy="428628"/>
            </a:xfrm>
          </p:grpSpPr>
          <p:sp>
            <p:nvSpPr>
              <p:cNvPr id="22" name="Дуга 21"/>
              <p:cNvSpPr/>
              <p:nvPr/>
            </p:nvSpPr>
            <p:spPr bwMode="auto">
              <a:xfrm flipV="1">
                <a:off x="3213908" y="1857117"/>
                <a:ext cx="642942" cy="42862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23" name="Дуга 2"/>
              <p:cNvSpPr/>
              <p:nvPr/>
            </p:nvSpPr>
            <p:spPr bwMode="auto">
              <a:xfrm>
                <a:off x="3213908" y="1857117"/>
                <a:ext cx="642942" cy="42862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cxnSp>
          <p:nvCxnSpPr>
            <p:cNvPr id="26651" name="Прямая соединительная линия 7"/>
            <p:cNvCxnSpPr>
              <a:cxnSpLocks noChangeShapeType="1"/>
            </p:cNvCxnSpPr>
            <p:nvPr/>
          </p:nvCxnSpPr>
          <p:spPr bwMode="auto">
            <a:xfrm>
              <a:off x="3857620" y="2070884"/>
              <a:ext cx="500066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6" name="Группа 8"/>
          <p:cNvGrpSpPr>
            <a:grpSpLocks/>
          </p:cNvGrpSpPr>
          <p:nvPr/>
        </p:nvGrpSpPr>
        <p:grpSpPr bwMode="auto">
          <a:xfrm>
            <a:off x="4429125" y="3286125"/>
            <a:ext cx="1143000" cy="428625"/>
            <a:chOff x="3214678" y="1857364"/>
            <a:chExt cx="1143008" cy="428628"/>
          </a:xfrm>
        </p:grpSpPr>
        <p:grpSp>
          <p:nvGrpSpPr>
            <p:cNvPr id="26646" name="Группа 5"/>
            <p:cNvGrpSpPr>
              <a:grpSpLocks/>
            </p:cNvGrpSpPr>
            <p:nvPr/>
          </p:nvGrpSpPr>
          <p:grpSpPr bwMode="auto">
            <a:xfrm>
              <a:off x="3214678" y="1857364"/>
              <a:ext cx="642941" cy="428628"/>
              <a:chOff x="3214678" y="1857364"/>
              <a:chExt cx="642941" cy="428628"/>
            </a:xfrm>
          </p:grpSpPr>
          <p:sp>
            <p:nvSpPr>
              <p:cNvPr id="27" name="Дуга 26"/>
              <p:cNvSpPr/>
              <p:nvPr/>
            </p:nvSpPr>
            <p:spPr bwMode="auto">
              <a:xfrm flipV="1">
                <a:off x="3214678" y="1857364"/>
                <a:ext cx="642942" cy="42862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28" name="Дуга 2"/>
              <p:cNvSpPr/>
              <p:nvPr/>
            </p:nvSpPr>
            <p:spPr bwMode="auto">
              <a:xfrm>
                <a:off x="3214678" y="1857364"/>
                <a:ext cx="642942" cy="42862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cxnSp>
          <p:nvCxnSpPr>
            <p:cNvPr id="26647" name="Прямая соединительная линия 7"/>
            <p:cNvCxnSpPr>
              <a:cxnSpLocks noChangeShapeType="1"/>
            </p:cNvCxnSpPr>
            <p:nvPr/>
          </p:nvCxnSpPr>
          <p:spPr bwMode="auto">
            <a:xfrm>
              <a:off x="3857620" y="2070884"/>
              <a:ext cx="500066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9" name="Прямоугольник 28"/>
          <p:cNvSpPr/>
          <p:nvPr/>
        </p:nvSpPr>
        <p:spPr>
          <a:xfrm>
            <a:off x="6572264" y="3312383"/>
            <a:ext cx="17145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Антитела</a:t>
            </a: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3054350" y="3081338"/>
            <a:ext cx="588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5197475" y="3081338"/>
            <a:ext cx="588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86446" y="3000372"/>
            <a:ext cx="2772169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Выделение БАВ.</a:t>
            </a:r>
          </a:p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Развитие </a:t>
            </a:r>
          </a:p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воспаления,</a:t>
            </a:r>
          </a:p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аллергических</a:t>
            </a:r>
          </a:p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реакций и</a:t>
            </a:r>
          </a:p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заболеваний</a:t>
            </a: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3160713" y="2825750"/>
            <a:ext cx="839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БАВ</a:t>
            </a: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2160588" y="3097213"/>
            <a:ext cx="839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БАВ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2857500" y="3554413"/>
            <a:ext cx="839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БАВ</a:t>
            </a: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2000250" y="4038600"/>
            <a:ext cx="839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БАВ</a:t>
            </a:r>
          </a:p>
        </p:txBody>
      </p:sp>
      <p:pic>
        <p:nvPicPr>
          <p:cNvPr id="26642" name="Picture 26" descr="ar27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885113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26" descr="ar27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1361101" y="105297"/>
            <a:ext cx="6648358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Механизм аллергической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реакции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56277" y="1428736"/>
            <a:ext cx="725801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Аллергическая реакция организма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1000" autoRev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4B8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autoRev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4B8"/>
                                      </p:to>
                                    </p:animClr>
                                    <p:set>
                                      <p:cBhvr>
                                        <p:cTn id="35" dur="1000" autoRev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autoRev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4B8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4B8"/>
                                      </p:to>
                                    </p:animClr>
                                    <p:set>
                                      <p:cBhvr>
                                        <p:cTn id="40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4B8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4B8"/>
                                      </p:to>
                                    </p:animClr>
                                    <p:set>
                                      <p:cBhvr>
                                        <p:cTn id="45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mph" presetSubtype="0" repeatCount="3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4B8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4B8"/>
                                      </p:to>
                                    </p:animClr>
                                    <p:set>
                                      <p:cBhvr>
                                        <p:cTn id="50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4.07407E-6 L -0.1724 0.0486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2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33333E-6 L -0.22014 -0.0208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5087 -0.0550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2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1.85185E-6 L -0.24531 -0.0821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4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2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-0.02106 L -0.03507 -0.05069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15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-0.0169 L -0.02622 -0.0588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21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3 -0.00995 L 0.02361 -0.06227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6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-0.01736 L -0.02448 -0.0488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1125 0.00439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625 L -0.31997 -0.00625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2" grpId="1" animBg="1"/>
      <p:bldP spid="10242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30" grpId="0"/>
      <p:bldP spid="31" grpId="0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2447925"/>
          </a:xfrm>
        </p:spPr>
        <p:txBody>
          <a:bodyPr/>
          <a:lstStyle/>
          <a:p>
            <a:pPr algn="l"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2800" b="1" i="1" smtClean="0">
                <a:latin typeface="Book Antiqua" pitchFamily="18" charset="0"/>
              </a:rPr>
              <a:t>Возникает на домашнюю пыль, на строительные материалы (клей, краску, обои) </a:t>
            </a:r>
            <a:br>
              <a:rPr lang="ru-RU" sz="2800" b="1" i="1" smtClean="0">
                <a:latin typeface="Book Antiqua" pitchFamily="18" charset="0"/>
              </a:rPr>
            </a:br>
            <a:r>
              <a:rPr lang="ru-RU" sz="2400" b="1" i="1" u="sng" smtClean="0">
                <a:latin typeface="Book Antiqua" pitchFamily="18" charset="0"/>
              </a:rPr>
              <a:t>Признаки:</a:t>
            </a:r>
            <a:r>
              <a:rPr lang="ru-RU" sz="2400" b="1" i="1" smtClean="0">
                <a:latin typeface="Book Antiqua" pitchFamily="18" charset="0"/>
              </a:rPr>
              <a:t> водянистые выделения из носа, затруднение носового дыхания, чихание, зуд в области носа, снижение обоняния.</a:t>
            </a:r>
            <a:r>
              <a:rPr lang="ru-RU" sz="4000" smtClean="0"/>
              <a:t> </a:t>
            </a:r>
          </a:p>
        </p:txBody>
      </p:sp>
      <p:pic>
        <p:nvPicPr>
          <p:cNvPr id="8196" name="Picture 4" descr="nos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429000"/>
            <a:ext cx="35290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i?id=223937132-56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429000"/>
            <a:ext cx="3671887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6" descr="ar27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885113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6" descr="ar27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9788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63054" y="0"/>
            <a:ext cx="68178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+mn-cs"/>
              </a:rPr>
              <a:t>Внесезонный ринит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 eaLnBrk="1" hangingPunct="1"/>
            <a:r>
              <a:rPr lang="ru-RU" sz="4000" b="1" i="1" smtClean="0"/>
              <a:t/>
            </a:r>
            <a:br>
              <a:rPr lang="ru-RU" sz="4000" b="1" i="1" smtClean="0"/>
            </a:br>
            <a:r>
              <a:rPr lang="ru-RU" b="1" i="1" smtClean="0"/>
              <a:t>Контактный дерматит-</a:t>
            </a:r>
            <a:br>
              <a:rPr lang="ru-RU" b="1" i="1" smtClean="0"/>
            </a:br>
            <a:r>
              <a:rPr lang="ru-RU" sz="2800" i="1" smtClean="0"/>
              <a:t>возникает на участках тела, подвергшихся воздействию некоторых веществ, средств и одежды.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50825" y="1989138"/>
            <a:ext cx="3384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tx2"/>
                </a:solidFill>
                <a:latin typeface="Book Antiqua" pitchFamily="18" charset="0"/>
                <a:sym typeface="Bookshelf Symbol 7" pitchFamily="2" charset="2"/>
              </a:rPr>
              <a:t>мази с антибиотиками</a:t>
            </a:r>
            <a:r>
              <a:rPr lang="ru-RU" sz="1800"/>
              <a:t> 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076825" y="1916113"/>
            <a:ext cx="32400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tx2"/>
                </a:solidFill>
                <a:latin typeface="Book Antiqua" pitchFamily="18" charset="0"/>
                <a:sym typeface="Bookshelf Symbol 7" pitchFamily="2" charset="2"/>
              </a:rPr>
              <a:t>мыла, шампуни</a:t>
            </a:r>
            <a:endParaRPr lang="ru-RU" sz="180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79388" y="4508500"/>
            <a:ext cx="3240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tx2"/>
                </a:solidFill>
                <a:latin typeface="Book Antiqua" pitchFamily="18" charset="0"/>
                <a:sym typeface="Bookshelf Symbol 7" pitchFamily="2" charset="2"/>
              </a:rPr>
              <a:t>косметика</a:t>
            </a:r>
            <a:endParaRPr lang="ru-RU" sz="1800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427538" y="4437063"/>
            <a:ext cx="32400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tx2"/>
                </a:solidFill>
                <a:latin typeface="Book Antiqua" pitchFamily="18" charset="0"/>
                <a:sym typeface="Bookshelf Symbol 7" pitchFamily="2" charset="2"/>
              </a:rPr>
              <a:t>краски, чернила, клеи, пластинки</a:t>
            </a:r>
            <a:endParaRPr lang="ru-RU" sz="1800"/>
          </a:p>
        </p:txBody>
      </p:sp>
      <p:pic>
        <p:nvPicPr>
          <p:cNvPr id="28678" name="Picture 26" descr="ar27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4" descr="i?id=4576315-59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924175"/>
            <a:ext cx="1584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6" descr="i?id=721805278-18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068638"/>
            <a:ext cx="1584325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8" descr="i?id=84721638-27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2292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20" descr="i?id=128823375-25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5373688"/>
            <a:ext cx="14414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8" grpId="0"/>
      <p:bldP spid="337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863600"/>
          </a:xfrm>
        </p:spPr>
        <p:txBody>
          <a:bodyPr/>
          <a:lstStyle/>
          <a:p>
            <a:pPr eaLnBrk="1" hangingPunct="1"/>
            <a:r>
              <a:rPr lang="ru-RU" sz="5400" b="1" i="1" smtClean="0">
                <a:latin typeface="Book Antiqua" pitchFamily="18" charset="0"/>
              </a:rPr>
              <a:t>Крапивница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4818" name="Picture 26" descr="ar27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885113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6" descr="ar27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250825" y="1052513"/>
            <a:ext cx="84248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tx2"/>
                </a:solidFill>
                <a:latin typeface="Book Antiqua" pitchFamily="18" charset="0"/>
              </a:rPr>
              <a:t>- это  признак дерматита, сопровождающийся сильным зудом и появлением на коже волдырей, похожих на высыпания после ожога крапивой.</a:t>
            </a:r>
          </a:p>
        </p:txBody>
      </p:sp>
      <p:pic>
        <p:nvPicPr>
          <p:cNvPr id="34821" name="Picture 9" descr="i?id=490835801-55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2565400"/>
            <a:ext cx="359886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964613" cy="890587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Book Antiqua" pitchFamily="18" charset="0"/>
              </a:rPr>
              <a:t>Поллиноз</a:t>
            </a:r>
            <a:r>
              <a:rPr lang="ru-RU" smtClean="0"/>
              <a:t> </a:t>
            </a:r>
            <a:br>
              <a:rPr lang="ru-RU" smtClean="0"/>
            </a:br>
            <a:endParaRPr lang="ru-RU" smtClean="0"/>
          </a:p>
        </p:txBody>
      </p:sp>
      <p:pic>
        <p:nvPicPr>
          <p:cNvPr id="30722" name="Picture 8" descr="72979131_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20510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9" descr="i?id=322558680-38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572000"/>
            <a:ext cx="2051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1" descr="i?id=392722487-68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2205038"/>
            <a:ext cx="20510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6" descr="ar27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9788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323850" y="1052513"/>
            <a:ext cx="66960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tx2"/>
                </a:solidFill>
              </a:rPr>
              <a:t>Аллергия на пыльцу растений. </a:t>
            </a:r>
          </a:p>
          <a:p>
            <a:endParaRPr lang="ru-RU" sz="2800" b="1" i="1">
              <a:solidFill>
                <a:schemeClr val="tx2"/>
              </a:solidFill>
            </a:endParaRPr>
          </a:p>
          <a:p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Древесный поллиноз: ольха, орешник, береза</a:t>
            </a:r>
            <a:br>
              <a:rPr lang="ru-RU" sz="2400" i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i="1" u="sng">
                <a:solidFill>
                  <a:schemeClr val="tx2"/>
                </a:solidFill>
                <a:latin typeface="Times New Roman" pitchFamily="18" charset="0"/>
              </a:rPr>
              <a:t>Июнь</a:t>
            </a: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: злаки – тимофеевка, ежа, овсянница, </a:t>
            </a:r>
          </a:p>
          <a:p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рейграс</a:t>
            </a:r>
            <a:br>
              <a:rPr lang="ru-RU" sz="2400" i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i="1" u="sng">
                <a:solidFill>
                  <a:schemeClr val="tx2"/>
                </a:solidFill>
                <a:latin typeface="Times New Roman" pitchFamily="18" charset="0"/>
              </a:rPr>
              <a:t>Июль</a:t>
            </a: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: сложноцветные – амброзия, полынь, </a:t>
            </a:r>
          </a:p>
          <a:p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лебеда</a:t>
            </a:r>
          </a:p>
          <a:p>
            <a:endParaRPr lang="ru-RU" sz="2400" i="1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ru-RU" sz="2400" i="1" u="sng">
                <a:solidFill>
                  <a:schemeClr val="tx2"/>
                </a:solidFill>
              </a:rPr>
              <a:t>Признаки:</a:t>
            </a:r>
            <a:r>
              <a:rPr lang="ru-RU" sz="2400" i="1">
                <a:solidFill>
                  <a:schemeClr val="tx2"/>
                </a:solidFill>
              </a:rPr>
              <a:t> заложенность носа, насморк, </a:t>
            </a:r>
          </a:p>
          <a:p>
            <a:r>
              <a:rPr lang="ru-RU" sz="2400" i="1">
                <a:solidFill>
                  <a:schemeClr val="tx2"/>
                </a:solidFill>
              </a:rPr>
              <a:t>кашель, коньюктивит, бронхиальная астма.</a:t>
            </a:r>
            <a:br>
              <a:rPr lang="ru-RU" sz="2400" i="1">
                <a:solidFill>
                  <a:schemeClr val="tx2"/>
                </a:solidFill>
              </a:rPr>
            </a:br>
            <a:endParaRPr lang="ru-RU" sz="2400" i="1">
              <a:solidFill>
                <a:schemeClr val="tx2"/>
              </a:solidFill>
            </a:endParaRPr>
          </a:p>
        </p:txBody>
      </p:sp>
      <p:pic>
        <p:nvPicPr>
          <p:cNvPr id="30727" name="Picture 26" descr="ar27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9788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Book Antiqua" pitchFamily="18" charset="0"/>
              </a:rPr>
              <a:t>Конъюнктивит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31746" name="Picture 26" descr="ar27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885113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6" descr="ar27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500063" y="1052513"/>
            <a:ext cx="8143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tx2"/>
                </a:solidFill>
                <a:latin typeface="Book Antiqua" pitchFamily="18" charset="0"/>
              </a:rPr>
              <a:t>- Это  признак поллиноза, сопровождающийся зудом в области глаз, ощущением «песка» в глазах, слезотечением, светобоязнью, жжением глаз, </a:t>
            </a:r>
            <a:br>
              <a:rPr lang="ru-RU" sz="2400" i="1">
                <a:solidFill>
                  <a:schemeClr val="tx2"/>
                </a:solidFill>
                <a:latin typeface="Book Antiqua" pitchFamily="18" charset="0"/>
              </a:rPr>
            </a:br>
            <a:r>
              <a:rPr lang="ru-RU" sz="2400" i="1">
                <a:solidFill>
                  <a:schemeClr val="tx2"/>
                </a:solidFill>
                <a:latin typeface="Book Antiqua" pitchFamily="18" charset="0"/>
              </a:rPr>
              <a:t>покраснением и отеком век.</a:t>
            </a:r>
          </a:p>
        </p:txBody>
      </p:sp>
      <p:pic>
        <p:nvPicPr>
          <p:cNvPr id="31749" name="Picture 8" descr="i?id=355057472-42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2708275"/>
            <a:ext cx="410368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latin typeface="Times New Roman" pitchFamily="18" charset="0"/>
              </a:rPr>
              <a:t>Аллергия на домашнюю пыль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800" b="1" smtClean="0"/>
              <a:t>1 грамм пыли содержит:</a:t>
            </a:r>
          </a:p>
          <a:p>
            <a:r>
              <a:rPr lang="ru-RU" sz="2800" smtClean="0"/>
              <a:t>до 100 млн. спор плесневых грибов</a:t>
            </a:r>
          </a:p>
          <a:p>
            <a:pPr>
              <a:buFontTx/>
              <a:buNone/>
            </a:pPr>
            <a:endParaRPr lang="ru-RU" sz="2800" smtClean="0"/>
          </a:p>
          <a:p>
            <a:pPr>
              <a:buFontTx/>
              <a:buNone/>
            </a:pPr>
            <a:endParaRPr lang="ru-RU" sz="2800" smtClean="0"/>
          </a:p>
          <a:p>
            <a:r>
              <a:rPr lang="ru-RU" sz="2800" smtClean="0"/>
              <a:t> от 200 до 15000 пастельных клещей </a:t>
            </a:r>
          </a:p>
          <a:p>
            <a:endParaRPr lang="ru-RU" sz="2800" smtClean="0"/>
          </a:p>
        </p:txBody>
      </p:sp>
      <p:pic>
        <p:nvPicPr>
          <p:cNvPr id="32771" name="Picture 9" descr="i?id=53488118-24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05263"/>
            <a:ext cx="2735262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i-main-pic" descr="Картинка 157 из 34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84313"/>
            <a:ext cx="2592388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6" descr="ar27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885113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6" descr="ar27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9788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Book Antiqua" pitchFamily="18" charset="0"/>
              </a:rPr>
              <a:t>Пищевая аллергия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9709" name="Picture 26" descr="ar27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Rectangle 6"/>
          <p:cNvSpPr>
            <a:spLocks noChangeArrowheads="1"/>
          </p:cNvSpPr>
          <p:nvPr/>
        </p:nvSpPr>
        <p:spPr bwMode="auto">
          <a:xfrm>
            <a:off x="323850" y="1052513"/>
            <a:ext cx="8208963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2"/>
                </a:solidFill>
                <a:latin typeface="Book Antiqua" pitchFamily="18" charset="0"/>
              </a:rPr>
              <a:t>Возникает на определенные вещества, содержащиеся в пище. </a:t>
            </a:r>
          </a:p>
          <a:p>
            <a:endParaRPr lang="ru-RU" sz="2400" b="1" i="1">
              <a:solidFill>
                <a:schemeClr val="tx2"/>
              </a:solidFill>
              <a:latin typeface="Book Antiqua" pitchFamily="18" charset="0"/>
            </a:endParaRPr>
          </a:p>
          <a:p>
            <a:r>
              <a:rPr lang="ru-RU" sz="2000" b="1" u="sng">
                <a:solidFill>
                  <a:schemeClr val="tx2"/>
                </a:solidFill>
                <a:latin typeface="Times New Roman" pitchFamily="18" charset="0"/>
              </a:rPr>
              <a:t>ДАННЫЕ СТАТИСТИКИ:</a:t>
            </a:r>
          </a:p>
        </p:txBody>
      </p:sp>
      <p:graphicFrame>
        <p:nvGraphicFramePr>
          <p:cNvPr id="29707" name="Object 11"/>
          <p:cNvGraphicFramePr>
            <a:graphicFrameLocks noChangeAspect="1"/>
          </p:cNvGraphicFramePr>
          <p:nvPr>
            <p:ph idx="4294967295"/>
          </p:nvPr>
        </p:nvGraphicFramePr>
        <p:xfrm>
          <a:off x="2339975" y="2492375"/>
          <a:ext cx="5111750" cy="4398963"/>
        </p:xfrm>
        <a:graphic>
          <a:graphicData uri="http://schemas.openxmlformats.org/presentationml/2006/ole">
            <p:oleObj spid="_x0000_s29707" name="Диаграмма" r:id="rId4" imgW="6096000" imgH="4067175" progId="MSGraph.Chart.8">
              <p:embed followColorScheme="full"/>
            </p:oleObj>
          </a:graphicData>
        </a:graphic>
      </p:graphicFrame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4572000" y="3284538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2"/>
                </a:solidFill>
                <a:latin typeface="Book Antiqua" pitchFamily="18" charset="0"/>
              </a:rPr>
              <a:t>60%</a:t>
            </a:r>
          </a:p>
        </p:txBody>
      </p:sp>
      <p:sp>
        <p:nvSpPr>
          <p:cNvPr id="29712" name="Rectangle 14"/>
          <p:cNvSpPr>
            <a:spLocks noChangeArrowheads="1"/>
          </p:cNvSpPr>
          <p:nvPr/>
        </p:nvSpPr>
        <p:spPr bwMode="auto">
          <a:xfrm>
            <a:off x="3492500" y="3284538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2"/>
                </a:solidFill>
                <a:latin typeface="Book Antiqua" pitchFamily="18" charset="0"/>
              </a:rPr>
              <a:t>6,4%</a:t>
            </a:r>
          </a:p>
        </p:txBody>
      </p:sp>
      <p:sp>
        <p:nvSpPr>
          <p:cNvPr id="29713" name="Rectangle 15"/>
          <p:cNvSpPr>
            <a:spLocks noChangeArrowheads="1"/>
          </p:cNvSpPr>
          <p:nvPr/>
        </p:nvSpPr>
        <p:spPr bwMode="auto">
          <a:xfrm>
            <a:off x="2484438" y="3357563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2"/>
                </a:solidFill>
                <a:latin typeface="Book Antiqua" pitchFamily="18" charset="0"/>
              </a:rPr>
              <a:t>12%</a:t>
            </a:r>
          </a:p>
        </p:txBody>
      </p:sp>
      <p:sp>
        <p:nvSpPr>
          <p:cNvPr id="29714" name="Rectangle 16"/>
          <p:cNvSpPr>
            <a:spLocks noChangeArrowheads="1"/>
          </p:cNvSpPr>
          <p:nvPr/>
        </p:nvSpPr>
        <p:spPr bwMode="auto">
          <a:xfrm>
            <a:off x="1476375" y="4581525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2"/>
                </a:solidFill>
                <a:latin typeface="Book Antiqua" pitchFamily="18" charset="0"/>
              </a:rPr>
              <a:t>33,6%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Продукты, часто вызывающие аллергию</a:t>
            </a:r>
          </a:p>
        </p:txBody>
      </p:sp>
      <p:pic>
        <p:nvPicPr>
          <p:cNvPr id="47108" name="Picture 1" descr="C:\Users\Admin\Desktop\31508e00cdc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sitrus13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844675"/>
            <a:ext cx="1439863" cy="1439863"/>
          </a:xfrm>
          <a:prstGeom prst="rect">
            <a:avLst/>
          </a:prstGeom>
          <a:noFill/>
        </p:spPr>
      </p:pic>
      <p:pic>
        <p:nvPicPr>
          <p:cNvPr id="47111" name="Picture 26" descr="ar27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885113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26" descr="ar27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9788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 descr="ананас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1844675"/>
            <a:ext cx="1428750" cy="1368425"/>
          </a:xfrm>
          <a:prstGeom prst="rect">
            <a:avLst/>
          </a:prstGeom>
          <a:noFill/>
        </p:spPr>
      </p:pic>
      <p:pic>
        <p:nvPicPr>
          <p:cNvPr id="47114" name="Picture 10" descr="молок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4076700"/>
            <a:ext cx="1655763" cy="1439863"/>
          </a:xfrm>
          <a:prstGeom prst="rect">
            <a:avLst/>
          </a:prstGeom>
          <a:noFill/>
        </p:spPr>
      </p:pic>
      <p:pic>
        <p:nvPicPr>
          <p:cNvPr id="47115" name="Picture 11" descr="орех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4076700"/>
            <a:ext cx="1584325" cy="1439863"/>
          </a:xfrm>
          <a:prstGeom prst="rect">
            <a:avLst/>
          </a:prstGeom>
          <a:noFill/>
        </p:spPr>
      </p:pic>
      <p:pic>
        <p:nvPicPr>
          <p:cNvPr id="47116" name="Picture 12" descr="рыб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4300" y="4076700"/>
            <a:ext cx="1511300" cy="1439863"/>
          </a:xfrm>
          <a:prstGeom prst="rect">
            <a:avLst/>
          </a:prstGeom>
          <a:noFill/>
        </p:spPr>
      </p:pic>
      <p:pic>
        <p:nvPicPr>
          <p:cNvPr id="47117" name="Picture 13" descr="томат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77050" y="1844675"/>
            <a:ext cx="1655763" cy="1368425"/>
          </a:xfrm>
          <a:prstGeom prst="rect">
            <a:avLst/>
          </a:prstGeom>
          <a:noFill/>
        </p:spPr>
      </p:pic>
      <p:pic>
        <p:nvPicPr>
          <p:cNvPr id="47118" name="Picture 14" descr="шоколад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80063" y="4076700"/>
            <a:ext cx="1512887" cy="1439863"/>
          </a:xfrm>
          <a:prstGeom prst="rect">
            <a:avLst/>
          </a:prstGeom>
          <a:noFill/>
        </p:spPr>
      </p:pic>
      <p:pic>
        <p:nvPicPr>
          <p:cNvPr id="47119" name="Picture 15" descr="яйца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35825" y="4076700"/>
            <a:ext cx="1584325" cy="13684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latin typeface="Book Antiqua" pitchFamily="18" charset="0"/>
              </a:rPr>
              <a:t>Аллергия на домашних животных</a:t>
            </a:r>
          </a:p>
        </p:txBody>
      </p:sp>
      <p:pic>
        <p:nvPicPr>
          <p:cNvPr id="36866" name="Picture 4" descr="i?id=115494831-48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294188"/>
            <a:ext cx="341947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6" descr="i?id=394380814-19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292600"/>
            <a:ext cx="22891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i?id=398236502-38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92600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395288" y="1773238"/>
            <a:ext cx="59055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2"/>
                </a:solidFill>
                <a:latin typeface="Book Antiqua" pitchFamily="18" charset="0"/>
              </a:rPr>
              <a:t>Аллергенами являются: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Слюна 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Моча 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Сыворотка (часть крови)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Роговые чешуйки и слущенная кожа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Экскременты </a:t>
            </a:r>
          </a:p>
        </p:txBody>
      </p:sp>
      <p:pic>
        <p:nvPicPr>
          <p:cNvPr id="36870" name="Picture 26" descr="ar27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885113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6" descr="ar27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9788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BC.Gorizont.Planeta.allergii.2008.XviD.SATRip_Kinozal.TV_chunk_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6350" y="836613"/>
            <a:ext cx="9186863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6" descr="ar27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</a:rPr>
              <a:t>Лечение и профилактика аллергии</a:t>
            </a:r>
          </a:p>
        </p:txBody>
      </p:sp>
      <p:graphicFrame>
        <p:nvGraphicFramePr>
          <p:cNvPr id="17474" name="Organization Chart 66"/>
          <p:cNvGraphicFramePr>
            <a:graphicFrameLocks/>
          </p:cNvGraphicFramePr>
          <p:nvPr>
            <p:ph type="dgm" idx="1"/>
          </p:nvPr>
        </p:nvGraphicFramePr>
        <p:xfrm>
          <a:off x="611188" y="1700213"/>
          <a:ext cx="7777162" cy="4065587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pic>
        <p:nvPicPr>
          <p:cNvPr id="17490" name="Picture 82" descr="acupuncture-to-bod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141663"/>
            <a:ext cx="13684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91" name="Picture 83" descr="0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4724400"/>
            <a:ext cx="18716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92" name="Picture 84" descr="enc_entry_476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4724400"/>
            <a:ext cx="165576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7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7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7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0" grpId="1"/>
      <p:bldDgm spid="174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ТЕСТ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mtClean="0"/>
              <a:t>Вещество, выделяемое лейкоцитами в ответ на поступление чужеродных тел и веществ в организм</a:t>
            </a:r>
          </a:p>
          <a:p>
            <a:pPr marL="609600" indent="-609600">
              <a:buFontTx/>
              <a:buNone/>
            </a:pPr>
            <a:r>
              <a:rPr lang="ru-RU" smtClean="0"/>
              <a:t>А) антиген</a:t>
            </a:r>
          </a:p>
          <a:p>
            <a:pPr marL="609600" indent="-609600">
              <a:buFontTx/>
              <a:buNone/>
            </a:pPr>
            <a:r>
              <a:rPr lang="ru-RU" smtClean="0"/>
              <a:t>Б) антитело</a:t>
            </a:r>
          </a:p>
          <a:p>
            <a:pPr marL="609600" indent="-609600">
              <a:buFontTx/>
              <a:buNone/>
            </a:pPr>
            <a:r>
              <a:rPr lang="ru-RU" smtClean="0"/>
              <a:t>В) сыворотка</a:t>
            </a:r>
          </a:p>
          <a:p>
            <a:pPr marL="609600" indent="-609600">
              <a:buFontTx/>
              <a:buNone/>
            </a:pPr>
            <a:r>
              <a:rPr lang="ru-RU" smtClean="0"/>
              <a:t>Г) гормон</a:t>
            </a:r>
          </a:p>
          <a:p>
            <a:pPr marL="609600" indent="-609600">
              <a:buFontTx/>
              <a:buNone/>
            </a:pPr>
            <a:r>
              <a:rPr lang="ru-RU" smtClean="0"/>
              <a:t>Отв. Б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2. Какой процесс изображен на данном рисунке?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А) пиноцитоз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Б) фагоцитоз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В) экзоцитоз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Г) эндоцитоз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Отв. б,г</a:t>
            </a:r>
          </a:p>
        </p:txBody>
      </p:sp>
      <p:pic>
        <p:nvPicPr>
          <p:cNvPr id="40965" name="Picture 5" descr="фагоцито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708275"/>
            <a:ext cx="3671888" cy="36718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 smtClean="0"/>
              <a:t>3. Установите последовательность протекания процессов при возникновении аллергической реакции:</a:t>
            </a:r>
          </a:p>
          <a:p>
            <a:pPr>
              <a:buFontTx/>
              <a:buNone/>
            </a:pPr>
            <a:r>
              <a:rPr lang="ru-RU" sz="2800" smtClean="0"/>
              <a:t>А) выделение биологически активных веществ</a:t>
            </a:r>
          </a:p>
          <a:p>
            <a:pPr>
              <a:buFontTx/>
              <a:buNone/>
            </a:pPr>
            <a:r>
              <a:rPr lang="ru-RU" sz="2800" smtClean="0"/>
              <a:t>Б) выделение антител лейкоцитами</a:t>
            </a:r>
          </a:p>
          <a:p>
            <a:pPr>
              <a:buFontTx/>
              <a:buNone/>
            </a:pPr>
            <a:r>
              <a:rPr lang="ru-RU" sz="2800" smtClean="0"/>
              <a:t>В) разрушение антигенов</a:t>
            </a:r>
          </a:p>
          <a:p>
            <a:pPr>
              <a:buFontTx/>
              <a:buNone/>
            </a:pPr>
            <a:r>
              <a:rPr lang="ru-RU" sz="2800" smtClean="0"/>
              <a:t>Г) обнаружение и распознание антигенов лейкоцитами</a:t>
            </a:r>
          </a:p>
          <a:p>
            <a:pPr>
              <a:buFontTx/>
              <a:buNone/>
            </a:pPr>
            <a:r>
              <a:rPr lang="ru-RU" sz="2800" smtClean="0"/>
              <a:t>Отв.: гбва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Какой вид иммунитета представлен на данном рисунке?</a:t>
            </a:r>
          </a:p>
          <a:p>
            <a:r>
              <a:rPr lang="ru-RU" smtClean="0"/>
              <a:t>А) клеточный</a:t>
            </a:r>
          </a:p>
          <a:p>
            <a:r>
              <a:rPr lang="ru-RU" smtClean="0"/>
              <a:t>Б) гуморальный</a:t>
            </a:r>
          </a:p>
          <a:p>
            <a:endParaRPr lang="ru-RU" smtClean="0"/>
          </a:p>
          <a:p>
            <a:pPr>
              <a:buFontTx/>
              <a:buNone/>
            </a:pPr>
            <a:r>
              <a:rPr lang="ru-RU" smtClean="0"/>
              <a:t>Ответ : Б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43013" name="Picture 5" descr="iCA5FJRV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213100"/>
            <a:ext cx="2735263" cy="20970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mtClean="0"/>
              <a:t>Источники литературы: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Практическая экология для всех: научно-популярное пособие/Алексеев С.В., Груздева Н.В., Гущина Э.В. – СПб.: Крисмас+, 2005</a:t>
            </a:r>
          </a:p>
          <a:p>
            <a:pPr marL="609600" indent="-609600"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Абелевич, М.М. Аллергические заболевания, обусловленные реакциями немедленной гиперчувствительности: методы диагностики и лечения: учебно-методическое пособие/ М.М. Абелевич, В.А. Ревякина. –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Н.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Новгород: НГМА, 2007 . </a:t>
            </a:r>
          </a:p>
          <a:p>
            <a:pPr marL="609600" indent="-609600"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Скепьян, Н.А. Аллергические риниты/ Н.А. Скепьян, Е.Н. Скепьян. –Минск: Асобны, 2008 . </a:t>
            </a:r>
          </a:p>
          <a:p>
            <a:pPr marL="609600" indent="-609600">
              <a:buFontTx/>
              <a:buAutoNum type="arabicPeriod"/>
            </a:pPr>
            <a:r>
              <a:rPr lang="ru-RU" sz="2000" smtClean="0">
                <a:latin typeface="Times New Roman" pitchFamily="18" charset="0"/>
                <a:hlinkClick r:id="rId2"/>
              </a:rPr>
              <a:t>http://comp-doctor.ru/all/all.php</a:t>
            </a:r>
            <a:endParaRPr lang="ru-RU" sz="2000" smtClean="0">
              <a:latin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000" smtClean="0">
                <a:latin typeface="Times New Roman" pitchFamily="18" charset="0"/>
                <a:hlinkClick r:id="rId3"/>
              </a:rPr>
              <a:t>http://www.doctor-al.ru/article_list.php?part=115</a:t>
            </a:r>
            <a:endParaRPr lang="ru-RU" sz="2000" smtClean="0">
              <a:latin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000" smtClean="0">
                <a:latin typeface="Times New Roman" pitchFamily="18" charset="0"/>
                <a:hlinkClick r:id="rId4"/>
              </a:rPr>
              <a:t>http://www.diagnos.ru/diseases/cutis/allergy</a:t>
            </a:r>
            <a:endParaRPr lang="ru-RU" sz="2000" smtClean="0">
              <a:latin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000" smtClean="0">
                <a:latin typeface="Times New Roman" pitchFamily="18" charset="0"/>
                <a:hlinkClick r:id="rId5"/>
              </a:rPr>
              <a:t>http://www.rusmedserver.ru/med/alergy/4.html</a:t>
            </a:r>
            <a:endParaRPr lang="ru-RU" sz="2000" smtClean="0"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endParaRPr lang="ru-RU" sz="2000" smtClean="0">
              <a:latin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endParaRPr lang="ru-RU" sz="2000" smtClean="0">
              <a:latin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endParaRPr lang="ru-RU" sz="2400" smtClean="0"/>
          </a:p>
        </p:txBody>
      </p:sp>
      <p:pic>
        <p:nvPicPr>
          <p:cNvPr id="45060" name="Picture 4" descr="цвето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260350"/>
            <a:ext cx="1104900" cy="9874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smtClean="0">
                <a:latin typeface="Times New Roman" pitchFamily="18" charset="0"/>
              </a:rPr>
              <a:t>Цель урока</a:t>
            </a:r>
            <a:r>
              <a:rPr lang="ru-RU" sz="3200" smtClean="0">
                <a:latin typeface="Times New Roman" pitchFamily="18" charset="0"/>
              </a:rPr>
              <a:t>: установить причины, возможные последствия и меры профилактики аллергии </a:t>
            </a:r>
          </a:p>
        </p:txBody>
      </p:sp>
      <p:sp>
        <p:nvSpPr>
          <p:cNvPr id="1843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smtClean="0">
                <a:latin typeface="Times New Roman" pitchFamily="18" charset="0"/>
              </a:rPr>
              <a:t>Задачи урока:</a:t>
            </a:r>
          </a:p>
          <a:p>
            <a:r>
              <a:rPr lang="ru-RU" sz="2800" i="1" smtClean="0">
                <a:latin typeface="Times New Roman" pitchFamily="18" charset="0"/>
              </a:rPr>
              <a:t>Познакомиться с понятием аллергии и аллергенов;</a:t>
            </a:r>
          </a:p>
          <a:p>
            <a:r>
              <a:rPr lang="ru-RU" sz="2800" i="1" smtClean="0">
                <a:latin typeface="Times New Roman" pitchFamily="18" charset="0"/>
              </a:rPr>
              <a:t>Изучить механизм возникновения аллергической реакции;</a:t>
            </a:r>
          </a:p>
          <a:p>
            <a:r>
              <a:rPr lang="ru-RU" sz="2800" i="1" smtClean="0">
                <a:latin typeface="Times New Roman" pitchFamily="18" charset="0"/>
              </a:rPr>
              <a:t>Рассмотреть виды аллергии;</a:t>
            </a:r>
          </a:p>
          <a:p>
            <a:r>
              <a:rPr lang="ru-RU" sz="2800" i="1" smtClean="0">
                <a:latin typeface="Times New Roman" pitchFamily="18" charset="0"/>
              </a:rPr>
              <a:t>Установить возможные способы лечения и профилактики аллергии;</a:t>
            </a:r>
          </a:p>
          <a:p>
            <a:r>
              <a:rPr lang="ru-RU" sz="2800" i="1" smtClean="0">
                <a:latin typeface="Times New Roman" pitchFamily="18" charset="0"/>
              </a:rPr>
              <a:t>Проверить свои знания по теме.</a:t>
            </a:r>
          </a:p>
          <a:p>
            <a:endParaRPr lang="ru-RU" sz="2800" i="1" smtClean="0">
              <a:latin typeface="Times New Roman" pitchFamily="18" charset="0"/>
            </a:endParaRPr>
          </a:p>
          <a:p>
            <a:endParaRPr lang="ru-RU" smtClean="0">
              <a:latin typeface="Times New Roman" pitchFamily="18" charset="0"/>
            </a:endParaRPr>
          </a:p>
          <a:p>
            <a:endParaRPr lang="ru-RU" smtClean="0">
              <a:latin typeface="Times New Roman" pitchFamily="18" charset="0"/>
            </a:endParaRPr>
          </a:p>
        </p:txBody>
      </p:sp>
      <p:pic>
        <p:nvPicPr>
          <p:cNvPr id="18435" name="Picture 26" descr="ar27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981" y="1412329"/>
            <a:ext cx="3528000" cy="57626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Аллергия</a:t>
            </a:r>
          </a:p>
        </p:txBody>
      </p:sp>
      <p:sp>
        <p:nvSpPr>
          <p:cNvPr id="3584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981" y="2275929"/>
            <a:ext cx="3528000" cy="577850"/>
          </a:xfrm>
          <a:prstGeom prst="roundRect">
            <a:avLst/>
          </a:prstGeom>
          <a:ln>
            <a:solidFill>
              <a:srgbClr val="190DB7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/>
              <a:t>Аллергены</a:t>
            </a:r>
          </a:p>
        </p:txBody>
      </p:sp>
      <p:sp>
        <p:nvSpPr>
          <p:cNvPr id="3584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981" y="3141117"/>
            <a:ext cx="3528000" cy="576262"/>
          </a:xfrm>
          <a:prstGeom prst="roundRect">
            <a:avLst/>
          </a:prstGeom>
          <a:ln>
            <a:solidFill>
              <a:srgbClr val="190DB7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/>
              <a:t>Иммунная система</a:t>
            </a:r>
          </a:p>
        </p:txBody>
      </p:sp>
      <p:sp>
        <p:nvSpPr>
          <p:cNvPr id="35846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981" y="4004717"/>
            <a:ext cx="3528000" cy="576262"/>
          </a:xfrm>
          <a:prstGeom prst="roundRect">
            <a:avLst/>
          </a:prstGeom>
          <a:ln>
            <a:solidFill>
              <a:srgbClr val="190DB7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/>
              <a:t>Механизм аллергии</a:t>
            </a:r>
          </a:p>
        </p:txBody>
      </p:sp>
      <p:sp>
        <p:nvSpPr>
          <p:cNvPr id="3584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981" y="4868317"/>
            <a:ext cx="3528000" cy="504825"/>
          </a:xfrm>
          <a:prstGeom prst="roundRect">
            <a:avLst/>
          </a:prstGeom>
          <a:ln>
            <a:solidFill>
              <a:srgbClr val="190DB7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/>
              <a:t>Ринит</a:t>
            </a:r>
          </a:p>
        </p:txBody>
      </p:sp>
      <p:sp>
        <p:nvSpPr>
          <p:cNvPr id="35848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981" y="5660479"/>
            <a:ext cx="3528000" cy="504825"/>
          </a:xfrm>
          <a:prstGeom prst="roundRect">
            <a:avLst/>
          </a:prstGeom>
          <a:ln>
            <a:solidFill>
              <a:srgbClr val="190DB7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>
                <a:solidFill>
                  <a:srgbClr val="FFFFFF"/>
                </a:solidFill>
                <a:cs typeface="Arial" charset="0"/>
              </a:rPr>
              <a:t>Контактный дерматит</a:t>
            </a:r>
          </a:p>
        </p:txBody>
      </p:sp>
      <p:sp>
        <p:nvSpPr>
          <p:cNvPr id="35849" name="AutoShape 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12543" y="1412329"/>
            <a:ext cx="3528000" cy="576262"/>
          </a:xfrm>
          <a:prstGeom prst="roundRect">
            <a:avLst/>
          </a:prstGeom>
          <a:ln>
            <a:solidFill>
              <a:srgbClr val="190DB7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/>
              <a:t>Поллиноз</a:t>
            </a:r>
          </a:p>
        </p:txBody>
      </p:sp>
      <p:sp>
        <p:nvSpPr>
          <p:cNvPr id="35850" name="AutoShape 10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12543" y="2276246"/>
            <a:ext cx="3528000" cy="576263"/>
          </a:xfrm>
          <a:prstGeom prst="roundRect">
            <a:avLst/>
          </a:prstGeom>
          <a:ln>
            <a:solidFill>
              <a:srgbClr val="190DB7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/>
              <a:t>Аллергия на домашнюю пыль</a:t>
            </a:r>
          </a:p>
        </p:txBody>
      </p:sp>
      <p:sp>
        <p:nvSpPr>
          <p:cNvPr id="35851" name="AutoShape 11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12543" y="3140164"/>
            <a:ext cx="3528000" cy="576262"/>
          </a:xfrm>
          <a:prstGeom prst="roundRect">
            <a:avLst/>
          </a:prstGeom>
          <a:ln>
            <a:solidFill>
              <a:srgbClr val="190DB7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/>
              <a:t>Пищевая аллергия</a:t>
            </a:r>
          </a:p>
        </p:txBody>
      </p:sp>
      <p:sp>
        <p:nvSpPr>
          <p:cNvPr id="35852" name="AutoShape 12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12543" y="4867998"/>
            <a:ext cx="3528000" cy="504825"/>
          </a:xfrm>
          <a:prstGeom prst="roundRect">
            <a:avLst/>
          </a:prstGeom>
          <a:ln>
            <a:solidFill>
              <a:srgbClr val="190DB7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>
                <a:solidFill>
                  <a:srgbClr val="FFFFFF"/>
                </a:solidFill>
                <a:cs typeface="Arial" charset="0"/>
              </a:rPr>
              <a:t>Лечение и профилактика</a:t>
            </a:r>
          </a:p>
        </p:txBody>
      </p:sp>
      <p:sp>
        <p:nvSpPr>
          <p:cNvPr id="35853" name="AutoShape 13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12543" y="4004081"/>
            <a:ext cx="3528000" cy="576262"/>
          </a:xfrm>
          <a:prstGeom prst="roundRect">
            <a:avLst/>
          </a:prstGeom>
          <a:ln>
            <a:solidFill>
              <a:srgbClr val="190DB7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/>
              <a:t>Аллергия на животных</a:t>
            </a:r>
          </a:p>
        </p:txBody>
      </p:sp>
      <p:sp>
        <p:nvSpPr>
          <p:cNvPr id="35854" name="AutoShape 14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12543" y="5660479"/>
            <a:ext cx="3528000" cy="504825"/>
          </a:xfrm>
          <a:prstGeom prst="roundRect">
            <a:avLst/>
          </a:prstGeom>
          <a:ln>
            <a:solidFill>
              <a:srgbClr val="190DB7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>
                <a:solidFill>
                  <a:srgbClr val="FFFFFF"/>
                </a:solidFill>
                <a:cs typeface="Arial" charset="0"/>
              </a:rPr>
              <a:t>Тест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268538" y="188640"/>
            <a:ext cx="4608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+mn-cs"/>
              </a:rPr>
              <a:t>Содержание: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179388" y="981075"/>
            <a:ext cx="6408737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tx2"/>
                </a:solidFill>
                <a:latin typeface="Times New Roman" pitchFamily="18" charset="0"/>
              </a:rPr>
              <a:t>Аллергия</a:t>
            </a:r>
            <a:r>
              <a:rPr lang="ru-RU" sz="1800" b="1" i="1">
                <a:latin typeface="Times New Roman" pitchFamily="18" charset="0"/>
              </a:rPr>
              <a:t> (в пер. с греч. </a:t>
            </a:r>
            <a:r>
              <a:rPr lang="en-US" sz="1800" b="1" i="1">
                <a:latin typeface="Times New Roman" pitchFamily="18" charset="0"/>
              </a:rPr>
              <a:t>Allos </a:t>
            </a:r>
            <a:r>
              <a:rPr lang="ru-RU" sz="1800" b="1" i="1">
                <a:latin typeface="Times New Roman" pitchFamily="18" charset="0"/>
              </a:rPr>
              <a:t>– другой и </a:t>
            </a:r>
            <a:r>
              <a:rPr lang="en-US" sz="1800" b="1" i="1">
                <a:latin typeface="Times New Roman" pitchFamily="18" charset="0"/>
              </a:rPr>
              <a:t>ergou</a:t>
            </a:r>
            <a:r>
              <a:rPr lang="ru-RU" sz="1800" b="1" i="1">
                <a:latin typeface="Times New Roman" pitchFamily="18" charset="0"/>
              </a:rPr>
              <a:t> – действие) – </a:t>
            </a:r>
            <a:r>
              <a:rPr lang="ru-RU" sz="2800" b="1" i="1">
                <a:solidFill>
                  <a:schemeClr val="tx2"/>
                </a:solidFill>
                <a:latin typeface="Times New Roman" pitchFamily="18" charset="0"/>
              </a:rPr>
              <a:t>это повышенная чувствительность организма к различным веществам, проявляющаяся необычными реакциями при контакте с ними.</a:t>
            </a:r>
          </a:p>
        </p:txBody>
      </p:sp>
      <p:pic>
        <p:nvPicPr>
          <p:cNvPr id="20482" name="Picture 9" descr="i?id=335344597-58-7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00788" y="2133600"/>
            <a:ext cx="2592387" cy="2592388"/>
          </a:xfrm>
        </p:spPr>
      </p:pic>
      <p:sp>
        <p:nvSpPr>
          <p:cNvPr id="20483" name="Text Box 10"/>
          <p:cNvSpPr txBox="1">
            <a:spLocks noChangeArrowheads="1"/>
          </p:cNvSpPr>
          <p:nvPr/>
        </p:nvSpPr>
        <p:spPr bwMode="auto">
          <a:xfrm>
            <a:off x="323850" y="5589588"/>
            <a:ext cx="8569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tx2"/>
                </a:solidFill>
                <a:latin typeface="Book Antiqua" pitchFamily="18" charset="0"/>
              </a:rPr>
              <a:t>Понятие «аллергия» ввел в медицину в 1906 году Клеменс фон Пирке.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1075" y="44624"/>
            <a:ext cx="722185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+mn-cs"/>
              </a:rPr>
              <a:t>Что такое аллергия?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0485" name="Picture 26" descr="ar27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885113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6" descr="ar27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6"/>
          <p:cNvSpPr txBox="1">
            <a:spLocks noChangeArrowheads="1"/>
          </p:cNvSpPr>
          <p:nvPr/>
        </p:nvSpPr>
        <p:spPr bwMode="auto">
          <a:xfrm>
            <a:off x="0" y="1068388"/>
            <a:ext cx="91440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Book Antiqua" pitchFamily="18" charset="0"/>
              </a:rPr>
              <a:t>–</a:t>
            </a:r>
            <a:r>
              <a:rPr lang="ru-RU" sz="28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b="1" i="1">
                <a:latin typeface="Book Antiqua" pitchFamily="18" charset="0"/>
              </a:rPr>
              <a:t>вещества антигенной природы, поступающие в организм из вне или образуемые в самом организме, вызывающие аллергическую реакцию .</a:t>
            </a:r>
          </a:p>
        </p:txBody>
      </p:sp>
      <p:pic>
        <p:nvPicPr>
          <p:cNvPr id="21506" name="i-main-pic" descr="Картинка 1447 из 1594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3490913"/>
            <a:ext cx="3097213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9" descr="i?id=202218769-68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36838"/>
            <a:ext cx="352901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62049" y="57398"/>
            <a:ext cx="361990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+mn-cs"/>
              </a:rPr>
              <a:t>Аллергены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1509" name="Picture 26" descr="ar27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Органы - мишени</a:t>
            </a:r>
          </a:p>
        </p:txBody>
      </p:sp>
      <p:grpSp>
        <p:nvGrpSpPr>
          <p:cNvPr id="22530" name="Group 5"/>
          <p:cNvGrpSpPr>
            <a:grpSpLocks/>
          </p:cNvGrpSpPr>
          <p:nvPr/>
        </p:nvGrpSpPr>
        <p:grpSpPr bwMode="auto">
          <a:xfrm>
            <a:off x="0" y="1268413"/>
            <a:ext cx="8701088" cy="5205412"/>
            <a:chOff x="139" y="573"/>
            <a:chExt cx="5481" cy="3279"/>
          </a:xfrm>
        </p:grpSpPr>
        <p:sp>
          <p:nvSpPr>
            <p:cNvPr id="22533" name="Oval 6"/>
            <p:cNvSpPr>
              <a:spLocks noChangeArrowheads="1"/>
            </p:cNvSpPr>
            <p:nvPr/>
          </p:nvSpPr>
          <p:spPr bwMode="auto">
            <a:xfrm>
              <a:off x="139" y="1198"/>
              <a:ext cx="2163" cy="131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AE37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4" name="Oval 7"/>
            <p:cNvSpPr>
              <a:spLocks noChangeArrowheads="1"/>
            </p:cNvSpPr>
            <p:nvPr/>
          </p:nvSpPr>
          <p:spPr bwMode="auto">
            <a:xfrm>
              <a:off x="1773" y="573"/>
              <a:ext cx="2163" cy="115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B8B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  <p:sp>
          <p:nvSpPr>
            <p:cNvPr id="22535" name="Oval 8"/>
            <p:cNvSpPr>
              <a:spLocks noChangeArrowheads="1"/>
            </p:cNvSpPr>
            <p:nvPr/>
          </p:nvSpPr>
          <p:spPr bwMode="auto">
            <a:xfrm>
              <a:off x="3457" y="1198"/>
              <a:ext cx="2163" cy="120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6" name="Oval 9"/>
            <p:cNvSpPr>
              <a:spLocks noChangeArrowheads="1"/>
            </p:cNvSpPr>
            <p:nvPr/>
          </p:nvSpPr>
          <p:spPr bwMode="auto">
            <a:xfrm>
              <a:off x="3452" y="2352"/>
              <a:ext cx="2163" cy="129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7" name="Oval 10"/>
            <p:cNvSpPr>
              <a:spLocks noChangeArrowheads="1"/>
            </p:cNvSpPr>
            <p:nvPr/>
          </p:nvSpPr>
          <p:spPr bwMode="auto">
            <a:xfrm>
              <a:off x="283" y="2352"/>
              <a:ext cx="2163" cy="129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B0A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8" name="Text Box 11"/>
            <p:cNvSpPr txBox="1">
              <a:spLocks noChangeArrowheads="1"/>
            </p:cNvSpPr>
            <p:nvPr/>
          </p:nvSpPr>
          <p:spPr bwMode="auto">
            <a:xfrm>
              <a:off x="1918" y="766"/>
              <a:ext cx="18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800"/>
            </a:p>
          </p:txBody>
        </p:sp>
        <p:sp>
          <p:nvSpPr>
            <p:cNvPr id="22539" name="Text Box 12"/>
            <p:cNvSpPr txBox="1">
              <a:spLocks noChangeArrowheads="1"/>
            </p:cNvSpPr>
            <p:nvPr/>
          </p:nvSpPr>
          <p:spPr bwMode="auto">
            <a:xfrm>
              <a:off x="1918" y="910"/>
              <a:ext cx="1874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 b="1"/>
                <a:t>Легкие</a:t>
              </a:r>
              <a:endParaRPr lang="en-US" sz="1800" b="1"/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ru-RU" sz="1800" b="1"/>
                <a:t>бронхиальная астма</a:t>
              </a:r>
              <a:endParaRPr lang="en-US" sz="1800" b="1"/>
            </a:p>
          </p:txBody>
        </p:sp>
        <p:sp>
          <p:nvSpPr>
            <p:cNvPr id="22540" name="Text Box 13"/>
            <p:cNvSpPr txBox="1">
              <a:spLocks noChangeArrowheads="1"/>
            </p:cNvSpPr>
            <p:nvPr/>
          </p:nvSpPr>
          <p:spPr bwMode="auto">
            <a:xfrm>
              <a:off x="3600" y="1477"/>
              <a:ext cx="1923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ru-RU" sz="2000" b="1"/>
                <a:t>ЛОР-органы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ru-RU" sz="2000" b="1"/>
                <a:t>аллергический ринит,</a:t>
              </a:r>
              <a:r>
                <a:rPr lang="en-US" sz="2000" b="1"/>
                <a:t> </a:t>
              </a:r>
              <a:r>
                <a:rPr lang="ru-RU" sz="2000" b="1"/>
                <a:t>аллергический евстахиит</a:t>
              </a:r>
              <a:endParaRPr lang="en-US" sz="2000" b="1"/>
            </a:p>
          </p:txBody>
        </p:sp>
        <p:sp>
          <p:nvSpPr>
            <p:cNvPr id="22541" name="Text Box 14"/>
            <p:cNvSpPr txBox="1">
              <a:spLocks noChangeArrowheads="1"/>
            </p:cNvSpPr>
            <p:nvPr/>
          </p:nvSpPr>
          <p:spPr bwMode="auto">
            <a:xfrm>
              <a:off x="139" y="1343"/>
              <a:ext cx="2019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/>
                <a:t>Кожа   </a:t>
              </a:r>
            </a:p>
            <a:p>
              <a:pPr algn="ctr">
                <a:spcBef>
                  <a:spcPct val="50000"/>
                </a:spcBef>
              </a:pPr>
              <a:r>
                <a:rPr lang="ru-RU" sz="1800" b="1"/>
                <a:t>атопический дерматит, крапивница, отек Квинке</a:t>
              </a:r>
              <a:endParaRPr lang="en-US" sz="1800" b="1"/>
            </a:p>
          </p:txBody>
        </p:sp>
        <p:sp>
          <p:nvSpPr>
            <p:cNvPr id="22542" name="Text Box 15"/>
            <p:cNvSpPr txBox="1">
              <a:spLocks noChangeArrowheads="1"/>
            </p:cNvSpPr>
            <p:nvPr/>
          </p:nvSpPr>
          <p:spPr bwMode="auto">
            <a:xfrm>
              <a:off x="427" y="2691"/>
              <a:ext cx="158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/>
                <a:t>Сердечно-сосудистая система</a:t>
              </a:r>
              <a:endParaRPr lang="en-US" sz="2000" b="1"/>
            </a:p>
          </p:txBody>
        </p:sp>
        <p:sp>
          <p:nvSpPr>
            <p:cNvPr id="22543" name="Text Box 16"/>
            <p:cNvSpPr txBox="1">
              <a:spLocks noChangeArrowheads="1"/>
            </p:cNvSpPr>
            <p:nvPr/>
          </p:nvSpPr>
          <p:spPr bwMode="auto">
            <a:xfrm>
              <a:off x="2014" y="3410"/>
              <a:ext cx="158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/>
                <a:t>Желудочно-кишечный тракт</a:t>
              </a:r>
              <a:endParaRPr lang="en-US" sz="2000" b="1"/>
            </a:p>
          </p:txBody>
        </p:sp>
        <p:sp>
          <p:nvSpPr>
            <p:cNvPr id="22544" name="Text Box 17"/>
            <p:cNvSpPr txBox="1">
              <a:spLocks noChangeArrowheads="1"/>
            </p:cNvSpPr>
            <p:nvPr/>
          </p:nvSpPr>
          <p:spPr bwMode="auto">
            <a:xfrm>
              <a:off x="3792" y="2766"/>
              <a:ext cx="1443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ru-RU" sz="2000" b="1"/>
                <a:t>Глаза</a:t>
              </a:r>
              <a:endParaRPr lang="en-US" sz="2000" b="1"/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ru-RU" sz="1800" b="1"/>
                <a:t>Аллергический конъюнктивит</a:t>
              </a:r>
              <a:endParaRPr lang="en-US" sz="1800" b="1"/>
            </a:p>
          </p:txBody>
        </p:sp>
        <p:sp>
          <p:nvSpPr>
            <p:cNvPr id="44050" name="AutoShape 18"/>
            <p:cNvSpPr>
              <a:spLocks noChangeArrowheads="1"/>
            </p:cNvSpPr>
            <p:nvPr/>
          </p:nvSpPr>
          <p:spPr bwMode="auto">
            <a:xfrm>
              <a:off x="1916" y="1402"/>
              <a:ext cx="2020" cy="1923"/>
            </a:xfrm>
            <a:prstGeom prst="irregularSeal1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6" name="Text Box 19"/>
            <p:cNvSpPr txBox="1">
              <a:spLocks noChangeArrowheads="1"/>
            </p:cNvSpPr>
            <p:nvPr/>
          </p:nvSpPr>
          <p:spPr bwMode="auto">
            <a:xfrm>
              <a:off x="2734" y="2151"/>
              <a:ext cx="7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/>
                <a:t>аллергены</a:t>
              </a:r>
              <a:endParaRPr lang="en-US" sz="1400" b="1"/>
            </a:p>
          </p:txBody>
        </p:sp>
      </p:grpSp>
      <p:pic>
        <p:nvPicPr>
          <p:cNvPr id="22531" name="Picture 26" descr="ar27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885113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6" descr="ar27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936625" y="1412875"/>
            <a:ext cx="7489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tx2"/>
                </a:solidFill>
                <a:latin typeface="Book Antiqua" pitchFamily="18" charset="0"/>
                <a:sym typeface="Bookshelf Symbol 7" pitchFamily="2" charset="2"/>
              </a:rPr>
              <a:t>1. Распознает чужеродное вещество и стремится его уничтожить</a:t>
            </a:r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936625" y="2492375"/>
            <a:ext cx="68405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tx2"/>
                </a:solidFill>
                <a:latin typeface="Book Antiqua" pitchFamily="18" charset="0"/>
                <a:sym typeface="Bookshelf Symbol 7" pitchFamily="2" charset="2"/>
              </a:rPr>
              <a:t>2. Пути уничтожения чужеродных антигенов:</a:t>
            </a:r>
            <a:endParaRPr lang="ru-RU" sz="2800" b="1" i="1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539750" y="3702050"/>
            <a:ext cx="799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tx2"/>
                </a:solidFill>
                <a:latin typeface="Book Antiqua" pitchFamily="18" charset="0"/>
                <a:sym typeface="Bookshelf Symbol 7" pitchFamily="2" charset="2"/>
              </a:rPr>
              <a:t></a:t>
            </a:r>
            <a:r>
              <a:rPr lang="ru-RU" sz="2800" b="1" u="sng">
                <a:solidFill>
                  <a:schemeClr val="tx2"/>
                </a:solidFill>
                <a:latin typeface="Book Antiqua" pitchFamily="18" charset="0"/>
                <a:sym typeface="Bookshelf Symbol 7" pitchFamily="2" charset="2"/>
              </a:rPr>
              <a:t>фагоцитоз </a:t>
            </a:r>
            <a:r>
              <a:rPr lang="ru-RU" sz="2800" b="1">
                <a:solidFill>
                  <a:schemeClr val="tx2"/>
                </a:solidFill>
                <a:latin typeface="Book Antiqua" pitchFamily="18" charset="0"/>
                <a:sym typeface="Bookshelf Symbol 7" pitchFamily="2" charset="2"/>
              </a:rPr>
              <a:t>(клеточный иммунитет)</a:t>
            </a:r>
            <a:r>
              <a:rPr lang="ru-RU" sz="2800" b="1">
                <a:solidFill>
                  <a:schemeClr val="tx2"/>
                </a:solidFill>
                <a:latin typeface="Book Antiqua" pitchFamily="18" charset="0"/>
              </a:rPr>
              <a:t>;</a:t>
            </a:r>
            <a:r>
              <a:rPr lang="ru-RU" sz="1800"/>
              <a:t> 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539750" y="4437063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tx2"/>
                </a:solidFill>
                <a:latin typeface="Book Antiqua" pitchFamily="18" charset="0"/>
                <a:sym typeface="Bookshelf Symbol 7" pitchFamily="2" charset="2"/>
              </a:rPr>
              <a:t></a:t>
            </a:r>
            <a:r>
              <a:rPr lang="ru-RU" sz="1800" b="1" i="1">
                <a:solidFill>
                  <a:schemeClr val="tx2"/>
                </a:solidFill>
                <a:sym typeface="Bookshelf Symbol 7" pitchFamily="2" charset="2"/>
              </a:rPr>
              <a:t>   </a:t>
            </a:r>
            <a:r>
              <a:rPr lang="ru-RU" sz="2800" b="1" u="sng">
                <a:solidFill>
                  <a:schemeClr val="tx2"/>
                </a:solidFill>
                <a:latin typeface="Book Antiqua" pitchFamily="18" charset="0"/>
              </a:rPr>
              <a:t>выработка антител</a:t>
            </a:r>
            <a:r>
              <a:rPr lang="ru-RU" sz="2800" b="1">
                <a:solidFill>
                  <a:schemeClr val="tx2"/>
                </a:solidFill>
                <a:latin typeface="Book Antiqua" pitchFamily="18" charset="0"/>
              </a:rPr>
              <a:t> (гуморальный иммунитет);</a:t>
            </a:r>
          </a:p>
        </p:txBody>
      </p:sp>
      <p:pic>
        <p:nvPicPr>
          <p:cNvPr id="23557" name="Picture 3" descr="C:\Users\Admin\Downloads\myswffiles_8639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5373688"/>
            <a:ext cx="12969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843808" y="6053226"/>
            <a:ext cx="448635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Виды уничтожения инфекции.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swf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7287" y="116632"/>
            <a:ext cx="65694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+mn-cs"/>
              </a:rPr>
              <a:t>Иммунная система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560" name="Picture 26" descr="ar27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885113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6" descr="ar27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9788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вал 1"/>
          <p:cNvSpPr>
            <a:spLocks noChangeAspect="1"/>
          </p:cNvSpPr>
          <p:nvPr/>
        </p:nvSpPr>
        <p:spPr bwMode="auto">
          <a:xfrm>
            <a:off x="3733800" y="2871788"/>
            <a:ext cx="323850" cy="32385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 rot="-780000">
            <a:off x="5072063" y="2449513"/>
            <a:ext cx="1143000" cy="428625"/>
            <a:chOff x="3214678" y="1857364"/>
            <a:chExt cx="1143008" cy="428628"/>
          </a:xfrm>
        </p:grpSpPr>
        <p:grpSp>
          <p:nvGrpSpPr>
            <p:cNvPr id="25629" name="Группа 5"/>
            <p:cNvGrpSpPr>
              <a:grpSpLocks/>
            </p:cNvGrpSpPr>
            <p:nvPr/>
          </p:nvGrpSpPr>
          <p:grpSpPr bwMode="auto">
            <a:xfrm>
              <a:off x="3214678" y="1857364"/>
              <a:ext cx="642942" cy="428628"/>
              <a:chOff x="3214678" y="1857364"/>
              <a:chExt cx="642942" cy="428628"/>
            </a:xfrm>
          </p:grpSpPr>
          <p:sp>
            <p:nvSpPr>
              <p:cNvPr id="5" name="Дуга 4"/>
              <p:cNvSpPr/>
              <p:nvPr/>
            </p:nvSpPr>
            <p:spPr bwMode="auto">
              <a:xfrm flipV="1">
                <a:off x="3214775" y="1856685"/>
                <a:ext cx="642941" cy="42862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3" name="Дуга 2"/>
              <p:cNvSpPr/>
              <p:nvPr/>
            </p:nvSpPr>
            <p:spPr bwMode="auto">
              <a:xfrm>
                <a:off x="3214775" y="1856685"/>
                <a:ext cx="642941" cy="42862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cxnSp>
          <p:nvCxnSpPr>
            <p:cNvPr id="25630" name="Прямая соединительная линия 7"/>
            <p:cNvCxnSpPr>
              <a:cxnSpLocks noChangeShapeType="1"/>
            </p:cNvCxnSpPr>
            <p:nvPr/>
          </p:nvCxnSpPr>
          <p:spPr bwMode="auto">
            <a:xfrm>
              <a:off x="3857620" y="2070884"/>
              <a:ext cx="500066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8" name="Овал 1"/>
          <p:cNvSpPr>
            <a:spLocks noChangeAspect="1"/>
          </p:cNvSpPr>
          <p:nvPr/>
        </p:nvSpPr>
        <p:spPr bwMode="auto">
          <a:xfrm>
            <a:off x="2643188" y="3176588"/>
            <a:ext cx="323850" cy="32385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9" name="Овал 1"/>
          <p:cNvSpPr>
            <a:spLocks noChangeAspect="1"/>
          </p:cNvSpPr>
          <p:nvPr/>
        </p:nvSpPr>
        <p:spPr bwMode="auto">
          <a:xfrm>
            <a:off x="3319463" y="3605213"/>
            <a:ext cx="323850" cy="32385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" name="Овал 1"/>
          <p:cNvSpPr>
            <a:spLocks noChangeAspect="1"/>
          </p:cNvSpPr>
          <p:nvPr/>
        </p:nvSpPr>
        <p:spPr bwMode="auto">
          <a:xfrm>
            <a:off x="2428875" y="4105275"/>
            <a:ext cx="323850" cy="32385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61101" y="105297"/>
            <a:ext cx="6648358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Механизм аллергической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реакции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21571" y="1428736"/>
            <a:ext cx="67274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Нормальная реакция организма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943051"/>
            <a:ext cx="205056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Антигены:</a:t>
            </a:r>
          </a:p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Микробы</a:t>
            </a:r>
          </a:p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Вирусы</a:t>
            </a:r>
          </a:p>
        </p:txBody>
      </p:sp>
      <p:grpSp>
        <p:nvGrpSpPr>
          <p:cNvPr id="6" name="Группа 8"/>
          <p:cNvGrpSpPr>
            <a:grpSpLocks/>
          </p:cNvGrpSpPr>
          <p:nvPr/>
        </p:nvGrpSpPr>
        <p:grpSpPr bwMode="auto">
          <a:xfrm rot="720000">
            <a:off x="5357813" y="3952875"/>
            <a:ext cx="1143000" cy="428625"/>
            <a:chOff x="3214678" y="1857364"/>
            <a:chExt cx="1143008" cy="428628"/>
          </a:xfrm>
        </p:grpSpPr>
        <p:grpSp>
          <p:nvGrpSpPr>
            <p:cNvPr id="25625" name="Группа 5"/>
            <p:cNvGrpSpPr>
              <a:grpSpLocks/>
            </p:cNvGrpSpPr>
            <p:nvPr/>
          </p:nvGrpSpPr>
          <p:grpSpPr bwMode="auto">
            <a:xfrm>
              <a:off x="3214678" y="1857364"/>
              <a:ext cx="642941" cy="428628"/>
              <a:chOff x="3214678" y="1857364"/>
              <a:chExt cx="642941" cy="428628"/>
            </a:xfrm>
          </p:grpSpPr>
          <p:sp>
            <p:nvSpPr>
              <p:cNvPr id="17" name="Дуга 16"/>
              <p:cNvSpPr/>
              <p:nvPr/>
            </p:nvSpPr>
            <p:spPr bwMode="auto">
              <a:xfrm flipV="1">
                <a:off x="3213908" y="1857117"/>
                <a:ext cx="642942" cy="42862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8" name="Дуга 2"/>
              <p:cNvSpPr/>
              <p:nvPr/>
            </p:nvSpPr>
            <p:spPr bwMode="auto">
              <a:xfrm>
                <a:off x="3213908" y="1857117"/>
                <a:ext cx="642942" cy="42862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cxnSp>
          <p:nvCxnSpPr>
            <p:cNvPr id="25626" name="Прямая соединительная линия 7"/>
            <p:cNvCxnSpPr>
              <a:cxnSpLocks noChangeShapeType="1"/>
            </p:cNvCxnSpPr>
            <p:nvPr/>
          </p:nvCxnSpPr>
          <p:spPr bwMode="auto">
            <a:xfrm>
              <a:off x="3857620" y="2070884"/>
              <a:ext cx="500066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4" name="Группа 8"/>
          <p:cNvGrpSpPr>
            <a:grpSpLocks/>
          </p:cNvGrpSpPr>
          <p:nvPr/>
        </p:nvGrpSpPr>
        <p:grpSpPr bwMode="auto">
          <a:xfrm rot="720000">
            <a:off x="4443413" y="4641850"/>
            <a:ext cx="1143000" cy="428625"/>
            <a:chOff x="3214678" y="1857364"/>
            <a:chExt cx="1143008" cy="428628"/>
          </a:xfrm>
        </p:grpSpPr>
        <p:grpSp>
          <p:nvGrpSpPr>
            <p:cNvPr id="25621" name="Группа 5"/>
            <p:cNvGrpSpPr>
              <a:grpSpLocks/>
            </p:cNvGrpSpPr>
            <p:nvPr/>
          </p:nvGrpSpPr>
          <p:grpSpPr bwMode="auto">
            <a:xfrm>
              <a:off x="3214678" y="1857364"/>
              <a:ext cx="642941" cy="428628"/>
              <a:chOff x="3214678" y="1857364"/>
              <a:chExt cx="642941" cy="428628"/>
            </a:xfrm>
          </p:grpSpPr>
          <p:sp>
            <p:nvSpPr>
              <p:cNvPr id="22" name="Дуга 21"/>
              <p:cNvSpPr/>
              <p:nvPr/>
            </p:nvSpPr>
            <p:spPr bwMode="auto">
              <a:xfrm flipV="1">
                <a:off x="3213908" y="1857117"/>
                <a:ext cx="642942" cy="42862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23" name="Дуга 2"/>
              <p:cNvSpPr/>
              <p:nvPr/>
            </p:nvSpPr>
            <p:spPr bwMode="auto">
              <a:xfrm>
                <a:off x="3213908" y="1857117"/>
                <a:ext cx="642942" cy="42862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cxnSp>
          <p:nvCxnSpPr>
            <p:cNvPr id="25622" name="Прямая соединительная линия 7"/>
            <p:cNvCxnSpPr>
              <a:cxnSpLocks noChangeShapeType="1"/>
            </p:cNvCxnSpPr>
            <p:nvPr/>
          </p:nvCxnSpPr>
          <p:spPr bwMode="auto">
            <a:xfrm>
              <a:off x="3857620" y="2070884"/>
              <a:ext cx="500066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6" name="Группа 8"/>
          <p:cNvGrpSpPr>
            <a:grpSpLocks/>
          </p:cNvGrpSpPr>
          <p:nvPr/>
        </p:nvGrpSpPr>
        <p:grpSpPr bwMode="auto">
          <a:xfrm>
            <a:off x="4429125" y="3286125"/>
            <a:ext cx="1143000" cy="428625"/>
            <a:chOff x="3214678" y="1857364"/>
            <a:chExt cx="1143008" cy="428628"/>
          </a:xfrm>
        </p:grpSpPr>
        <p:grpSp>
          <p:nvGrpSpPr>
            <p:cNvPr id="25617" name="Группа 5"/>
            <p:cNvGrpSpPr>
              <a:grpSpLocks/>
            </p:cNvGrpSpPr>
            <p:nvPr/>
          </p:nvGrpSpPr>
          <p:grpSpPr bwMode="auto">
            <a:xfrm>
              <a:off x="3214678" y="1857364"/>
              <a:ext cx="642941" cy="428628"/>
              <a:chOff x="3214678" y="1857364"/>
              <a:chExt cx="642941" cy="428628"/>
            </a:xfrm>
          </p:grpSpPr>
          <p:sp>
            <p:nvSpPr>
              <p:cNvPr id="27" name="Дуга 26"/>
              <p:cNvSpPr/>
              <p:nvPr/>
            </p:nvSpPr>
            <p:spPr bwMode="auto">
              <a:xfrm flipV="1">
                <a:off x="3214678" y="1857364"/>
                <a:ext cx="642942" cy="42862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28" name="Дуга 2"/>
              <p:cNvSpPr/>
              <p:nvPr/>
            </p:nvSpPr>
            <p:spPr bwMode="auto">
              <a:xfrm>
                <a:off x="3214678" y="1857364"/>
                <a:ext cx="642942" cy="42862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cxnSp>
          <p:nvCxnSpPr>
            <p:cNvPr id="25618" name="Прямая соединительная линия 7"/>
            <p:cNvCxnSpPr>
              <a:cxnSpLocks noChangeShapeType="1"/>
            </p:cNvCxnSpPr>
            <p:nvPr/>
          </p:nvCxnSpPr>
          <p:spPr bwMode="auto">
            <a:xfrm>
              <a:off x="3857620" y="2070884"/>
              <a:ext cx="500066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9" name="Прямоугольник 28"/>
          <p:cNvSpPr/>
          <p:nvPr/>
        </p:nvSpPr>
        <p:spPr>
          <a:xfrm>
            <a:off x="6572264" y="3312383"/>
            <a:ext cx="17145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Антитела</a:t>
            </a: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3054350" y="3081338"/>
            <a:ext cx="588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5197475" y="3081338"/>
            <a:ext cx="588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86446" y="3000372"/>
            <a:ext cx="287764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Обезвреживание.</a:t>
            </a:r>
          </a:p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Выведение из </a:t>
            </a:r>
          </a:p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организма</a:t>
            </a:r>
          </a:p>
        </p:txBody>
      </p:sp>
      <p:pic>
        <p:nvPicPr>
          <p:cNvPr id="25616" name="Picture 26" descr="ar27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63087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1000" autoRev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4B8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autoRev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4B8"/>
                                      </p:to>
                                    </p:animClr>
                                    <p:set>
                                      <p:cBhvr>
                                        <p:cTn id="35" dur="1000" autoRev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autoRev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4B8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4B8"/>
                                      </p:to>
                                    </p:animClr>
                                    <p:set>
                                      <p:cBhvr>
                                        <p:cTn id="40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4B8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4B8"/>
                                      </p:to>
                                    </p:animClr>
                                    <p:set>
                                      <p:cBhvr>
                                        <p:cTn id="45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mph" presetSubtype="0" repeatCount="3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4B8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4B8"/>
                                      </p:to>
                                    </p:animClr>
                                    <p:set>
                                      <p:cBhvr>
                                        <p:cTn id="50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4.07407E-6 L -0.1724 0.0486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2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33333E-6 L -0.22014 -0.0208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5087 -0.0550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2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1.85185E-6 L -0.24531 -0.0821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4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2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1125 0.00439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2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625 L -0.31997 -0.00625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7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2" grpId="1" animBg="1"/>
      <p:bldP spid="10242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30" grpId="0"/>
      <p:bldP spid="31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alpha val="39999"/>
              </a:schemeClr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alpha val="39999"/>
              </a:schemeClr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488</Words>
  <Application>Microsoft Office PowerPoint</Application>
  <PresentationFormat>On-screen Show (4:3)</PresentationFormat>
  <Paragraphs>134</Paragraphs>
  <Slides>25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Times New Roman</vt:lpstr>
      <vt:lpstr>Book Antiqua</vt:lpstr>
      <vt:lpstr>Bookshelf Symbol 7</vt:lpstr>
      <vt:lpstr>Comic Sans MS</vt:lpstr>
      <vt:lpstr>Оформление по умолчанию</vt:lpstr>
      <vt:lpstr>Диаграмма</vt:lpstr>
      <vt:lpstr>Слайд 1</vt:lpstr>
      <vt:lpstr>Слайд 2</vt:lpstr>
      <vt:lpstr>Цель урока: установить причины, возможные последствия и меры профилактики аллергии </vt:lpstr>
      <vt:lpstr>Слайд 4</vt:lpstr>
      <vt:lpstr>Слайд 5</vt:lpstr>
      <vt:lpstr>Слайд 6</vt:lpstr>
      <vt:lpstr>Органы - мишени</vt:lpstr>
      <vt:lpstr>Слайд 8</vt:lpstr>
      <vt:lpstr>Слайд 9</vt:lpstr>
      <vt:lpstr>Слайд 10</vt:lpstr>
      <vt:lpstr> Возникает на домашнюю пыль, на строительные материалы (клей, краску, обои)  Признаки: водянистые выделения из носа, затруднение носового дыхания, чихание, зуд в области носа, снижение обоняния. </vt:lpstr>
      <vt:lpstr> Контактный дерматит- возникает на участках тела, подвергшихся воздействию некоторых веществ, средств и одежды.</vt:lpstr>
      <vt:lpstr>Крапивница </vt:lpstr>
      <vt:lpstr>Поллиноз  </vt:lpstr>
      <vt:lpstr>Конъюнктивит  </vt:lpstr>
      <vt:lpstr>Аллергия на домашнюю пыль</vt:lpstr>
      <vt:lpstr>Пищевая аллергия </vt:lpstr>
      <vt:lpstr>Продукты, часто вызывающие аллергию</vt:lpstr>
      <vt:lpstr>Аллергия на домашних животных</vt:lpstr>
      <vt:lpstr>Лечение и профилактика аллергии</vt:lpstr>
      <vt:lpstr>ТЕСТ</vt:lpstr>
      <vt:lpstr>Слайд 22</vt:lpstr>
      <vt:lpstr>Слайд 23</vt:lpstr>
      <vt:lpstr>Слайд 24</vt:lpstr>
      <vt:lpstr>Источники литературы: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Аллергология</dc:title>
  <dc:creator>User</dc:creator>
  <cp:lastModifiedBy>Ирулик</cp:lastModifiedBy>
  <cp:revision>135</cp:revision>
  <dcterms:created xsi:type="dcterms:W3CDTF">2010-05-09T13:13:13Z</dcterms:created>
  <dcterms:modified xsi:type="dcterms:W3CDTF">2012-04-29T11:06:03Z</dcterms:modified>
</cp:coreProperties>
</file>