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8" r:id="rId3"/>
    <p:sldId id="406" r:id="rId4"/>
    <p:sldId id="421" r:id="rId5"/>
    <p:sldId id="434" r:id="rId6"/>
    <p:sldId id="426" r:id="rId7"/>
    <p:sldId id="427" r:id="rId8"/>
    <p:sldId id="422" r:id="rId9"/>
    <p:sldId id="431" r:id="rId10"/>
    <p:sldId id="429" r:id="rId11"/>
    <p:sldId id="425" r:id="rId12"/>
    <p:sldId id="430" r:id="rId13"/>
    <p:sldId id="433" r:id="rId14"/>
    <p:sldId id="436" r:id="rId15"/>
    <p:sldId id="432" r:id="rId16"/>
  </p:sldIdLst>
  <p:sldSz cx="10080625" cy="7559675"/>
  <p:notesSz cx="67818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000066"/>
    <a:srgbClr val="FF0000"/>
    <a:srgbClr val="9999FF"/>
    <a:srgbClr val="FF6600"/>
    <a:srgbClr val="008000"/>
    <a:srgbClr val="009900"/>
    <a:srgbClr val="3399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6850" autoAdjust="0"/>
  </p:normalViewPr>
  <p:slideViewPr>
    <p:cSldViewPr snapToGrid="0">
      <p:cViewPr>
        <p:scale>
          <a:sx n="66" d="100"/>
          <a:sy n="66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54" y="-114"/>
      </p:cViewPr>
      <p:guideLst>
        <p:guide orient="horz" pos="2674"/>
        <p:guide pos="193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04" tIns="41852" rIns="83704" bIns="41852" numCol="1" anchor="t" anchorCtr="0" compatLnSpc="1">
            <a:prstTxWarp prst="textNoShape">
              <a:avLst/>
            </a:prstTxWarp>
          </a:bodyPr>
          <a:lstStyle>
            <a:lvl1pPr defTabSz="411163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04" tIns="41852" rIns="83704" bIns="41852" numCol="1" anchor="t" anchorCtr="0" compatLnSpc="1">
            <a:prstTxWarp prst="textNoShape">
              <a:avLst/>
            </a:prstTxWarp>
          </a:bodyPr>
          <a:lstStyle>
            <a:lvl1pPr algn="r" defTabSz="411163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0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04" tIns="41852" rIns="83704" bIns="41852" numCol="1" anchor="b" anchorCtr="0" compatLnSpc="1">
            <a:prstTxWarp prst="textNoShape">
              <a:avLst/>
            </a:prstTxWarp>
          </a:bodyPr>
          <a:lstStyle>
            <a:lvl1pPr defTabSz="411163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426575"/>
            <a:ext cx="2940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04" tIns="41852" rIns="83704" bIns="41852" numCol="1" anchor="b" anchorCtr="0" compatLnSpc="1">
            <a:prstTxWarp prst="textNoShape">
              <a:avLst/>
            </a:prstTxWarp>
          </a:bodyPr>
          <a:lstStyle>
            <a:lvl1pPr algn="r" defTabSz="411163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BDEA27F-8025-483A-994E-D76D69BCA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704" tIns="41852" rIns="83704" bIns="41852" anchor="ctr"/>
          <a:lstStyle/>
          <a:p>
            <a:pPr algn="ctr" defTabSz="411163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fld id="{1DCC60B2-DF2A-41BE-991B-FFEF37BC38A7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ctr" defTabSz="411163"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pitchFamily="2" charset="0"/>
                <a:buNone/>
                <a:defRPr/>
              </a:pPr>
              <a:t>‹#›</a:t>
            </a:fld>
            <a:endParaRPr lang="ru-RU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1225" y="755650"/>
            <a:ext cx="4959350" cy="371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29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1163" hangingPunct="0">
              <a:lnSpc>
                <a:spcPct val="90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38575" y="0"/>
            <a:ext cx="294005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1163" hangingPunct="0">
              <a:lnSpc>
                <a:spcPct val="90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163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1163" hangingPunct="0">
              <a:lnSpc>
                <a:spcPct val="90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30875" y="284163"/>
            <a:ext cx="795338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163" hangingPunct="0">
              <a:lnSpc>
                <a:spcPct val="90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6550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5113" algn="l"/>
                <a:tab pos="5756275" algn="l"/>
                <a:tab pos="6167438" algn="l"/>
                <a:tab pos="6578600" algn="l"/>
                <a:tab pos="6989763" algn="l"/>
                <a:tab pos="7400925" algn="l"/>
                <a:tab pos="7812088" algn="l"/>
                <a:tab pos="8223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7C2B071-67E1-4336-B3F6-E276283AD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C1BE8479-2561-466C-9B39-70C88A0DD6B5}" type="slidenum">
              <a:rPr lang="en-GB" smtClean="0"/>
              <a:pPr>
                <a:buFont typeface="StarSymbol"/>
                <a:buNone/>
              </a:pPr>
              <a:t>1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992188" y="755650"/>
            <a:ext cx="4795837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24487" cy="4468813"/>
          </a:xfrm>
          <a:noFill/>
          <a:ln/>
        </p:spPr>
        <p:txBody>
          <a:bodyPr wrap="none" lIns="83704" tIns="41852" rIns="83704" bIns="4185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0800" y="1612900"/>
            <a:ext cx="2266950" cy="5051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8363" y="1612900"/>
            <a:ext cx="6650037" cy="5051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1612900"/>
            <a:ext cx="9069387" cy="382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1612900"/>
            <a:ext cx="9069387" cy="382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33450" y="2339975"/>
            <a:ext cx="8207375" cy="43243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68363" y="1612900"/>
            <a:ext cx="9069387" cy="5051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3450" y="2339975"/>
            <a:ext cx="40274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2339975"/>
            <a:ext cx="40274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88" y="0"/>
            <a:ext cx="9871075" cy="740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612900"/>
            <a:ext cx="9069387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2339975"/>
            <a:ext cx="8207375" cy="432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603375" y="855663"/>
            <a:ext cx="212725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0">
              <a:lnSpc>
                <a:spcPct val="90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600" b="1">
                <a:solidFill>
                  <a:srgbClr val="000066"/>
                </a:solidFill>
                <a:latin typeface="Arial" charset="0"/>
              </a:rPr>
              <a:t>Kirov region</a:t>
            </a:r>
            <a:endParaRPr lang="en-GB" sz="26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28788" y="1343025"/>
            <a:ext cx="8280400" cy="1588"/>
          </a:xfrm>
          <a:prstGeom prst="line">
            <a:avLst/>
          </a:prstGeom>
          <a:noFill/>
          <a:ln w="108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562600" y="4572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1752600" y="1343025"/>
            <a:ext cx="832802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endParaRPr lang="ru-RU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2400" b="1">
          <a:solidFill>
            <a:srgbClr val="000000"/>
          </a:solidFill>
          <a:latin typeface="Times New Roman" pitchFamily="18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2400" b="1">
          <a:solidFill>
            <a:srgbClr val="000000"/>
          </a:solidFill>
          <a:latin typeface="Times New Roman" pitchFamily="18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2400" b="1">
          <a:solidFill>
            <a:srgbClr val="000000"/>
          </a:solidFill>
          <a:latin typeface="Times New Roman" pitchFamily="18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2400" b="1">
          <a:solidFill>
            <a:srgbClr val="000000"/>
          </a:solidFill>
          <a:latin typeface="Times New Roman" pitchFamily="18" charset="0"/>
        </a:defRPr>
      </a:lvl5pPr>
      <a:lvl6pPr marL="1536700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400" b="1">
          <a:solidFill>
            <a:srgbClr val="000000"/>
          </a:solidFill>
          <a:latin typeface="Times New Roman" pitchFamily="18" charset="0"/>
        </a:defRPr>
      </a:lvl6pPr>
      <a:lvl7pPr marL="1993900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400" b="1">
          <a:solidFill>
            <a:srgbClr val="000000"/>
          </a:solidFill>
          <a:latin typeface="Times New Roman" pitchFamily="18" charset="0"/>
        </a:defRPr>
      </a:lvl7pPr>
      <a:lvl8pPr marL="2451100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400" b="1">
          <a:solidFill>
            <a:srgbClr val="000000"/>
          </a:solidFill>
          <a:latin typeface="Times New Roman" pitchFamily="18" charset="0"/>
        </a:defRPr>
      </a:lvl8pPr>
      <a:lvl9pPr marL="2908300" indent="-215900" algn="l" defTabSz="449263" rtl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400" b="1">
          <a:solidFill>
            <a:srgbClr val="000000"/>
          </a:solidFill>
          <a:latin typeface="Times New Roman" pitchFamily="18" charset="0"/>
        </a:defRPr>
      </a:lvl9pPr>
    </p:titleStyle>
    <p:bodyStyle>
      <a:lvl1pPr marL="430213" indent="-32385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/>
        <a:buChar char="●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/>
        <a:buChar char="–"/>
        <a:defRPr sz="2400">
          <a:solidFill>
            <a:srgbClr val="000000"/>
          </a:solidFill>
          <a:latin typeface="+mn-lt"/>
        </a:defRPr>
      </a:lvl2pPr>
      <a:lvl3pPr marL="1293813" indent="-2159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</a:defRPr>
      </a:lvl3pPr>
      <a:lvl4pPr marL="1725613" indent="-214313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/>
        <a:buChar char="–"/>
        <a:defRPr sz="1600">
          <a:solidFill>
            <a:srgbClr val="000000"/>
          </a:solidFill>
          <a:latin typeface="+mn-lt"/>
        </a:defRPr>
      </a:lvl4pPr>
      <a:lvl5pPr marL="2157413" indent="-2159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/>
        <a:buChar char="●"/>
        <a:defRPr sz="1400">
          <a:solidFill>
            <a:srgbClr val="000000"/>
          </a:solidFill>
          <a:latin typeface="+mn-lt"/>
        </a:defRPr>
      </a:lvl5pPr>
      <a:lvl6pPr marL="26146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pitchFamily="2" charset="0"/>
        <a:buChar char="●"/>
        <a:defRPr sz="1400">
          <a:solidFill>
            <a:srgbClr val="000000"/>
          </a:solidFill>
          <a:latin typeface="+mn-lt"/>
        </a:defRPr>
      </a:lvl6pPr>
      <a:lvl7pPr marL="30718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pitchFamily="2" charset="0"/>
        <a:buChar char="●"/>
        <a:defRPr sz="1400">
          <a:solidFill>
            <a:srgbClr val="000000"/>
          </a:solidFill>
          <a:latin typeface="+mn-lt"/>
        </a:defRPr>
      </a:lvl7pPr>
      <a:lvl8pPr marL="35290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pitchFamily="2" charset="0"/>
        <a:buChar char="●"/>
        <a:defRPr sz="1400">
          <a:solidFill>
            <a:srgbClr val="000000"/>
          </a:solidFill>
          <a:latin typeface="+mn-lt"/>
        </a:defRPr>
      </a:lvl8pPr>
      <a:lvl9pPr marL="3986213" indent="-2159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pitchFamily="2" charset="0"/>
        <a:buChar char="●"/>
        <a:defRPr sz="14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uza.no-ip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>
            <a:spLocks/>
          </p:cNvSpPr>
          <p:nvPr/>
        </p:nvSpPr>
        <p:spPr bwMode="auto">
          <a:xfrm>
            <a:off x="2726871" y="1433513"/>
            <a:ext cx="4670425" cy="5561012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endParaRPr lang="ru-RU" sz="1800"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73088" y="2684463"/>
            <a:ext cx="9023350" cy="1993900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СЕТЕВОЙ ПРОЕКТ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«Организация дистанционного обучения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в среде </a:t>
            </a:r>
            <a:r>
              <a:rPr lang="en-US" sz="3600" dirty="0" err="1" smtClean="0">
                <a:solidFill>
                  <a:srgbClr val="002060"/>
                </a:solidFill>
              </a:rPr>
              <a:t>Moodle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в рамках Лузского школьного округа»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55663" y="5486400"/>
            <a:ext cx="82597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840163" y="6524625"/>
            <a:ext cx="10699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400" b="1">
                <a:solidFill>
                  <a:srgbClr val="006600"/>
                </a:solidFill>
              </a:rPr>
              <a:t>г.Луза</a:t>
            </a: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400" b="1">
                <a:solidFill>
                  <a:srgbClr val="006600"/>
                </a:solidFill>
              </a:rPr>
              <a:t>2012</a:t>
            </a: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612900" y="793750"/>
            <a:ext cx="2057400" cy="46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4935538" y="231775"/>
            <a:ext cx="5145087" cy="121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800" b="1">
                <a:solidFill>
                  <a:schemeClr val="tx1"/>
                </a:solidFill>
              </a:rPr>
              <a:t>Лузский </a:t>
            </a: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800" b="1">
                <a:solidFill>
                  <a:schemeClr val="tx1"/>
                </a:solidFill>
              </a:rPr>
              <a:t>муниципальный район </a:t>
            </a: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800" b="1">
                <a:solidFill>
                  <a:schemeClr val="tx1"/>
                </a:solidFill>
              </a:rPr>
              <a:t>Кировской области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54175" y="915988"/>
            <a:ext cx="8426450" cy="5064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3600" smtClean="0">
                <a:solidFill>
                  <a:srgbClr val="002060"/>
                </a:solidFill>
              </a:rPr>
              <a:t>Страница курса по биологии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5825" y="1509713"/>
            <a:ext cx="4324350" cy="4657725"/>
          </a:xfrm>
          <a:ln>
            <a:solidFill>
              <a:schemeClr val="accent1"/>
            </a:solidFill>
            <a:miter lim="800000"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2090738"/>
            <a:ext cx="4572000" cy="5137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2017713"/>
            <a:ext cx="8667750" cy="4281487"/>
          </a:xfrm>
          <a:ln>
            <a:solidFill>
              <a:srgbClr val="002060"/>
            </a:solidFill>
            <a:miter lim="800000"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54175" y="900113"/>
            <a:ext cx="7853363" cy="1055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3600" b="1">
                <a:solidFill>
                  <a:srgbClr val="002060"/>
                </a:solidFill>
              </a:rPr>
              <a:t>Мастерская дистанционных курсов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28688" y="6618288"/>
            <a:ext cx="82438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>
                <a:solidFill>
                  <a:srgbClr val="002060"/>
                </a:solidFill>
                <a:hlinkClick r:id="rId3"/>
              </a:rPr>
              <a:t>Сайт дистанционного обучения КОГОАУ СОШ г.Лузы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54175" y="873125"/>
            <a:ext cx="7446963" cy="650875"/>
          </a:xfrm>
          <a:solidFill>
            <a:schemeClr val="bg1"/>
          </a:solidFill>
        </p:spPr>
        <p:txBody>
          <a:bodyPr/>
          <a:lstStyle/>
          <a:p>
            <a:r>
              <a:rPr lang="ru-RU" sz="4000" smtClean="0">
                <a:solidFill>
                  <a:srgbClr val="002060"/>
                </a:solidFill>
              </a:rPr>
              <a:t>Дистанционная неделя химии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1200" y="1654175"/>
            <a:ext cx="4295775" cy="4094163"/>
          </a:xfrm>
          <a:ln>
            <a:solidFill>
              <a:schemeClr val="accent1"/>
            </a:solidFill>
            <a:miter lim="800000"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2090738"/>
            <a:ext cx="4425950" cy="5049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37" t="19394" r="6796" b="5759"/>
          <a:stretch>
            <a:fillRect/>
          </a:stretch>
        </p:blipFill>
        <p:spPr>
          <a:xfrm>
            <a:off x="261938" y="1349375"/>
            <a:ext cx="9394825" cy="5545138"/>
          </a:xfrm>
          <a:ln>
            <a:solidFill>
              <a:srgbClr val="002060"/>
            </a:solidFill>
            <a:miter lim="800000"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27200" y="550863"/>
            <a:ext cx="76485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66"/>
                </a:solidFill>
              </a:rPr>
              <a:t>Отслеживание процесса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654175" y="885825"/>
            <a:ext cx="7794625" cy="501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66"/>
                </a:solidFill>
              </a:rPr>
              <a:t>13.12.2012 года </a:t>
            </a:r>
          </a:p>
          <a:p>
            <a:pPr algn="ctr"/>
            <a:r>
              <a:rPr lang="ru-RU" sz="3200" b="1">
                <a:solidFill>
                  <a:srgbClr val="000066"/>
                </a:solidFill>
              </a:rPr>
              <a:t>Презентационная площадка «Развитие информационно-образовательной среды современной школы в контексте задач информатизации образования» для образовательных учреждений северо-западного образовательного округа </a:t>
            </a:r>
          </a:p>
          <a:p>
            <a:pPr algn="ctr"/>
            <a:r>
              <a:rPr lang="ru-RU" sz="3200" b="1">
                <a:solidFill>
                  <a:srgbClr val="000066"/>
                </a:solidFill>
              </a:rPr>
              <a:t>(участие дистанционное)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>
            <a:off x="2712357" y="910999"/>
            <a:ext cx="5110843" cy="6142944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endParaRPr lang="ru-RU" sz="1800">
              <a:latin typeface="Arial Black" pitchFamily="34" charset="0"/>
            </a:endParaRPr>
          </a:p>
        </p:txBody>
      </p:sp>
      <p:sp>
        <p:nvSpPr>
          <p:cNvPr id="16389" name="Содержимое 2"/>
          <p:cNvSpPr>
            <a:spLocks noGrp="1"/>
          </p:cNvSpPr>
          <p:nvPr>
            <p:ph idx="1"/>
          </p:nvPr>
        </p:nvSpPr>
        <p:spPr>
          <a:xfrm>
            <a:off x="976313" y="2876550"/>
            <a:ext cx="8207375" cy="4324350"/>
          </a:xfrm>
        </p:spPr>
        <p:txBody>
          <a:bodyPr/>
          <a:lstStyle/>
          <a:p>
            <a:pPr algn="ctr">
              <a:buFont typeface="StarSymbol"/>
              <a:buNone/>
            </a:pPr>
            <a:r>
              <a:rPr lang="ru-RU" sz="660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1597025" y="739775"/>
            <a:ext cx="2089150" cy="5381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19100" y="1582738"/>
            <a:ext cx="9661525" cy="5529262"/>
          </a:xfrm>
        </p:spPr>
        <p:txBody>
          <a:bodyPr/>
          <a:lstStyle/>
          <a:p>
            <a:r>
              <a:rPr lang="ru-RU" sz="3200" smtClean="0">
                <a:solidFill>
                  <a:srgbClr val="002060"/>
                </a:solidFill>
              </a:rPr>
              <a:t>Цель проекта: Построение модели дистанционного обучения учащихся Лузского школьного округа на основе среды программного обеспечения </a:t>
            </a:r>
            <a:r>
              <a:rPr lang="en-US" sz="3200" smtClean="0">
                <a:solidFill>
                  <a:srgbClr val="002060"/>
                </a:solidFill>
              </a:rPr>
              <a:t>Moodle</a:t>
            </a:r>
            <a:r>
              <a:rPr lang="ru-RU" sz="3200" smtClean="0">
                <a:solidFill>
                  <a:srgbClr val="002060"/>
                </a:solidFill>
              </a:rPr>
              <a:t>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2060"/>
                </a:solidFill>
              </a:rPr>
              <a:t>Задачи: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</a:t>
            </a:r>
            <a:r>
              <a:rPr lang="ru-RU" smtClean="0">
                <a:solidFill>
                  <a:srgbClr val="002060"/>
                </a:solidFill>
              </a:rPr>
              <a:t>обеспечить </a:t>
            </a:r>
            <a:r>
              <a:rPr lang="ru-RU" u="sng" smtClean="0">
                <a:solidFill>
                  <a:srgbClr val="002060"/>
                </a:solidFill>
              </a:rPr>
              <a:t>доступность качественного образования </a:t>
            </a:r>
            <a:r>
              <a:rPr lang="ru-RU" smtClean="0">
                <a:solidFill>
                  <a:srgbClr val="002060"/>
                </a:solidFill>
              </a:rPr>
              <a:t>для каждого обучающегося …;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-согласовать </a:t>
            </a:r>
            <a:r>
              <a:rPr lang="ru-RU" u="sng" smtClean="0">
                <a:solidFill>
                  <a:srgbClr val="002060"/>
                </a:solidFill>
              </a:rPr>
              <a:t>единые подходы </a:t>
            </a:r>
            <a:r>
              <a:rPr lang="ru-RU" smtClean="0">
                <a:solidFill>
                  <a:srgbClr val="002060"/>
                </a:solidFill>
              </a:rPr>
              <a:t>в организации учебной, воспитательной и методической работы…;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- создать условия для </a:t>
            </a:r>
            <a:r>
              <a:rPr lang="ru-RU" u="sng" smtClean="0">
                <a:solidFill>
                  <a:srgbClr val="002060"/>
                </a:solidFill>
              </a:rPr>
              <a:t>распространения опыта </a:t>
            </a:r>
            <a:r>
              <a:rPr lang="ru-RU" smtClean="0">
                <a:solidFill>
                  <a:srgbClr val="002060"/>
                </a:solidFill>
              </a:rPr>
              <a:t>эффективных учителей и руководителей;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- формировать </a:t>
            </a:r>
            <a:r>
              <a:rPr lang="ru-RU" u="sng" smtClean="0">
                <a:solidFill>
                  <a:srgbClr val="002060"/>
                </a:solidFill>
              </a:rPr>
              <a:t>единую информационную образовательную среду</a:t>
            </a:r>
            <a:r>
              <a:rPr lang="ru-RU" smtClean="0">
                <a:solidFill>
                  <a:srgbClr val="002060"/>
                </a:solidFill>
              </a:rPr>
              <a:t>;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- использовать технологии, более полно учитывающих </a:t>
            </a:r>
            <a:r>
              <a:rPr lang="ru-RU" u="sng" smtClean="0">
                <a:solidFill>
                  <a:srgbClr val="002060"/>
                </a:solidFill>
              </a:rPr>
              <a:t>возрастные особенности и потребности</a:t>
            </a:r>
            <a:r>
              <a:rPr lang="ru-RU" smtClean="0">
                <a:solidFill>
                  <a:srgbClr val="002060"/>
                </a:solidFill>
              </a:rPr>
              <a:t> обучающихся старшего возраста, личностно-ориентированный характер обучения.</a:t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988" y="915988"/>
            <a:ext cx="8104187" cy="38258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smtClean="0">
                <a:solidFill>
                  <a:srgbClr val="000066"/>
                </a:solidFill>
                <a:latin typeface="Arial" pitchFamily="34" charset="0"/>
              </a:rPr>
              <a:t>Основные этапы реализации проекта</a:t>
            </a:r>
          </a:p>
        </p:txBody>
      </p:sp>
      <p:graphicFrame>
        <p:nvGraphicFramePr>
          <p:cNvPr id="35911" name="Group 71"/>
          <p:cNvGraphicFramePr>
            <a:graphicFrameLocks noGrp="1"/>
          </p:cNvGraphicFramePr>
          <p:nvPr>
            <p:ph idx="1"/>
          </p:nvPr>
        </p:nvGraphicFramePr>
        <p:xfrm>
          <a:off x="584200" y="1468438"/>
          <a:ext cx="9183688" cy="5355209"/>
        </p:xfrm>
        <a:graphic>
          <a:graphicData uri="http://schemas.openxmlformats.org/drawingml/2006/table">
            <a:tbl>
              <a:tblPr/>
              <a:tblGrid>
                <a:gridCol w="1520371"/>
                <a:gridCol w="2526167"/>
                <a:gridCol w="5137150"/>
              </a:tblGrid>
              <a:tr h="504825"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Сроки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Название этапа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Содержание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47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Подготовительный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Разработка и утверждение нормативно-правовой базы;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эффективной модели взаимодействия сетевых школ;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совершенствование материально-технической базы; решение вопросов кадрового обеспечения проекта; информирование общественности о реализации проекта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Функциональный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Отладка сетевых механизмов взаимодействия образовательных учреждений, входящих в округ; запуск дистанционных курсов; мониторинг показателей результативности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Аналитический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45000"/>
                        <a:buFont typeface="StarSymbol" pitchFamily="2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Оценка реализации проекта по определённым показателям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Text Box 57"/>
          <p:cNvSpPr txBox="1">
            <a:spLocks noChangeArrowheads="1"/>
          </p:cNvSpPr>
          <p:nvPr/>
        </p:nvSpPr>
        <p:spPr bwMode="auto">
          <a:xfrm>
            <a:off x="668338" y="2540000"/>
            <a:ext cx="13049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chemeClr val="tx1"/>
                </a:solidFill>
              </a:rPr>
              <a:t>Ноябрь 2011 – </a:t>
            </a:r>
          </a:p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chemeClr val="tx1"/>
                </a:solidFill>
              </a:rPr>
              <a:t>сентябрь 2012 </a:t>
            </a:r>
          </a:p>
        </p:txBody>
      </p:sp>
      <p:sp>
        <p:nvSpPr>
          <p:cNvPr id="4126" name="Text Box 63"/>
          <p:cNvSpPr txBox="1">
            <a:spLocks noChangeArrowheads="1"/>
          </p:cNvSpPr>
          <p:nvPr/>
        </p:nvSpPr>
        <p:spPr bwMode="auto">
          <a:xfrm>
            <a:off x="638175" y="4614863"/>
            <a:ext cx="13192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chemeClr val="tx1"/>
                </a:solidFill>
              </a:rPr>
              <a:t>Октябрь 2012 – </a:t>
            </a:r>
          </a:p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chemeClr val="tx1"/>
                </a:solidFill>
              </a:rPr>
              <a:t>Май 2013 </a:t>
            </a:r>
          </a:p>
        </p:txBody>
      </p:sp>
      <p:sp>
        <p:nvSpPr>
          <p:cNvPr id="4127" name="Text Box 68"/>
          <p:cNvSpPr txBox="1">
            <a:spLocks noChangeArrowheads="1"/>
          </p:cNvSpPr>
          <p:nvPr/>
        </p:nvSpPr>
        <p:spPr bwMode="auto">
          <a:xfrm>
            <a:off x="654050" y="5978525"/>
            <a:ext cx="13192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rgbClr val="000000"/>
                </a:solidFill>
              </a:rPr>
              <a:t>Июнь – </a:t>
            </a:r>
          </a:p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1800" b="1">
                <a:solidFill>
                  <a:srgbClr val="000000"/>
                </a:solidFill>
              </a:rPr>
              <a:t>Июль 2013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09713" y="696913"/>
            <a:ext cx="8570912" cy="11461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smtClean="0">
                <a:solidFill>
                  <a:srgbClr val="002060"/>
                </a:solidFill>
              </a:rPr>
              <a:t>Имеющееся 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программно-аппаратное обеспечение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1958975"/>
            <a:ext cx="5413375" cy="558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Высокоскоростной интернет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Программа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Moodle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Программа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Skype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Платный </a:t>
            </a:r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веб-хостинг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Около 100  компьютеров в локальной сети с выходом в интернет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Оборудование для дистанционного обучения</a:t>
            </a:r>
          </a:p>
          <a:p>
            <a:pPr hangingPunct="0">
              <a:buClr>
                <a:srgbClr val="000000"/>
              </a:buClr>
              <a:buSzPct val="45000"/>
              <a:buFont typeface="StarSymbol" pitchFamily="2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(мобильный компьютерный класс, система для </a:t>
            </a:r>
            <a:r>
              <a:rPr lang="ru-RU" sz="2400" b="1" dirty="0" err="1">
                <a:solidFill>
                  <a:srgbClr val="002060"/>
                </a:solidFill>
                <a:latin typeface="+mj-lt"/>
              </a:rPr>
              <a:t>видео-конференций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, система для голосования, система для организации школьного телевидения…)</a:t>
            </a:r>
          </a:p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4" name="Picture 2" descr="C:\Documents and Settings\Best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3265488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8" y="392113"/>
            <a:ext cx="9615487" cy="6953250"/>
          </a:xfr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9938" y="2162175"/>
            <a:ext cx="8529637" cy="4514850"/>
          </a:xfrm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38188" y="623888"/>
            <a:ext cx="9069387" cy="10604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</a:rPr>
              <a:t>Сайт КОГОАУ СОШ г.Лузы </a:t>
            </a:r>
            <a:r>
              <a:rPr lang="en-US" sz="3200" smtClean="0">
                <a:solidFill>
                  <a:srgbClr val="002060"/>
                </a:solidFill>
              </a:rPr>
              <a:t/>
            </a:r>
            <a:br>
              <a:rPr lang="en-US" sz="3200" smtClean="0">
                <a:solidFill>
                  <a:srgbClr val="00206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sluza.no-ip.org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7172" name="Стрелка вправо 4"/>
          <p:cNvSpPr>
            <a:spLocks noChangeArrowheads="1"/>
          </p:cNvSpPr>
          <p:nvPr/>
        </p:nvSpPr>
        <p:spPr bwMode="auto">
          <a:xfrm rot="7698132">
            <a:off x="5791994" y="2321719"/>
            <a:ext cx="1668462" cy="6096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24000" y="900113"/>
            <a:ext cx="7866063" cy="9509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</a:rPr>
              <a:t>Сайт дистанционного обучения 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КОГОАУ СОШ г.Лузы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5313" y="1944688"/>
            <a:ext cx="8853487" cy="4673600"/>
          </a:xfrm>
          <a:ln>
            <a:solidFill>
              <a:srgbClr val="002060"/>
            </a:solidFill>
            <a:miter lim="800000"/>
          </a:ln>
        </p:spPr>
      </p:pic>
      <p:sp>
        <p:nvSpPr>
          <p:cNvPr id="8196" name="Стрелка вправо 6"/>
          <p:cNvSpPr>
            <a:spLocks noChangeArrowheads="1"/>
          </p:cNvSpPr>
          <p:nvPr/>
        </p:nvSpPr>
        <p:spPr bwMode="auto">
          <a:xfrm rot="5558298">
            <a:off x="8524875" y="954088"/>
            <a:ext cx="1508125" cy="6096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 l="6567" t="19394" r="32388" b="10457"/>
          <a:stretch>
            <a:fillRect/>
          </a:stretch>
        </p:blipFill>
        <p:spPr>
          <a:xfrm>
            <a:off x="855663" y="1755775"/>
            <a:ext cx="7127875" cy="5118100"/>
          </a:xfrm>
          <a:ln>
            <a:solidFill>
              <a:srgbClr val="002060"/>
            </a:solidFill>
            <a:miter lim="800000"/>
          </a:ln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1727200" y="508000"/>
            <a:ext cx="8353425" cy="121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800" b="1">
                <a:solidFill>
                  <a:srgbClr val="000066"/>
                </a:solidFill>
              </a:rPr>
              <a:t>Дистанционные курсы на сайте дистанционного обучения </a:t>
            </a:r>
          </a:p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ru-RU" sz="2800" b="1">
                <a:solidFill>
                  <a:srgbClr val="000066"/>
                </a:solidFill>
              </a:rPr>
              <a:t>КОГОАУ СОШ г.Лузы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3" y="1901825"/>
            <a:ext cx="4457700" cy="52387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09713" y="901700"/>
            <a:ext cx="8570912" cy="7524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smtClean="0">
                <a:solidFill>
                  <a:srgbClr val="002060"/>
                </a:solidFill>
              </a:rPr>
              <a:t>Составляющие дистанционного курса </a:t>
            </a:r>
            <a:r>
              <a:rPr lang="en-US" sz="3200" smtClean="0">
                <a:solidFill>
                  <a:srgbClr val="002060"/>
                </a:solidFill>
              </a:rPr>
              <a:t/>
            </a:r>
            <a:br>
              <a:rPr lang="en-US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в программе </a:t>
            </a:r>
            <a:r>
              <a:rPr lang="en-US" sz="3200" smtClean="0">
                <a:solidFill>
                  <a:srgbClr val="002060"/>
                </a:solidFill>
              </a:rPr>
              <a:t>Moodle</a:t>
            </a:r>
            <a:endParaRPr lang="ru-RU" sz="320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338" y="1843088"/>
            <a:ext cx="4687887" cy="501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ресурсы - теоретические материалы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файлы или ссылки на внешние сайты)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активные элементы </a:t>
            </a:r>
            <a:r>
              <a:rPr lang="ru-RU" sz="2000" dirty="0">
                <a:solidFill>
                  <a:srgbClr val="002060"/>
                </a:solidFill>
              </a:rPr>
              <a:t>(форум, чат, обмен сообщениями и т.п.)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задания - задачи</a:t>
            </a:r>
            <a:r>
              <a:rPr lang="ru-RU" sz="2000" dirty="0">
                <a:solidFill>
                  <a:srgbClr val="002060"/>
                </a:solidFill>
              </a:rPr>
              <a:t> (ответ – файл)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рабочая тетрадь</a:t>
            </a:r>
            <a:r>
              <a:rPr lang="ru-RU" sz="2000" dirty="0">
                <a:solidFill>
                  <a:srgbClr val="002060"/>
                </a:solidFill>
              </a:rPr>
              <a:t> (вводимые ответы)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опрос – механизм </a:t>
            </a:r>
            <a:r>
              <a:rPr lang="ru-RU" sz="2000" dirty="0">
                <a:solidFill>
                  <a:srgbClr val="002060"/>
                </a:solidFill>
              </a:rPr>
              <a:t> (для выявления мнения)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база данных </a:t>
            </a:r>
            <a:r>
              <a:rPr lang="ru-RU" sz="2000" dirty="0">
                <a:solidFill>
                  <a:srgbClr val="002060"/>
                </a:solidFill>
              </a:rPr>
              <a:t>(статьи, книги, фото и т.д.)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семинар </a:t>
            </a:r>
            <a:r>
              <a:rPr lang="ru-RU" sz="2000" dirty="0">
                <a:solidFill>
                  <a:srgbClr val="002060"/>
                </a:solidFill>
              </a:rPr>
              <a:t>(взаимная оценка работ)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</a:rPr>
              <a:t>тесты -</a:t>
            </a:r>
            <a:r>
              <a:rPr lang="ru-RU" sz="2000" dirty="0">
                <a:solidFill>
                  <a:srgbClr val="002060"/>
                </a:solidFill>
              </a:rPr>
              <a:t> основное средство контроля знаний в системе дистанционного обучения </a:t>
            </a:r>
            <a:r>
              <a:rPr lang="ru-RU" sz="2000" dirty="0" err="1">
                <a:solidFill>
                  <a:srgbClr val="002060"/>
                </a:solidFill>
              </a:rPr>
              <a:t>Moodle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75" y="1944688"/>
            <a:ext cx="3730625" cy="4295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245" name="Стрелка вправо 6"/>
          <p:cNvSpPr>
            <a:spLocks noChangeArrowheads="1"/>
          </p:cNvSpPr>
          <p:nvPr/>
        </p:nvSpPr>
        <p:spPr bwMode="auto">
          <a:xfrm rot="7081460">
            <a:off x="8701881" y="1215232"/>
            <a:ext cx="1509713" cy="609600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ru-RU" sz="180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pitchFamily="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pitchFamily="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10820</TotalTime>
  <Words>308</Words>
  <PresentationFormat>Произвольный</PresentationFormat>
  <Paragraphs>63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StarSymbol</vt:lpstr>
      <vt:lpstr>Arial Black</vt:lpstr>
      <vt:lpstr>Wingdings</vt:lpstr>
      <vt:lpstr>Оформление по умолчанию</vt:lpstr>
      <vt:lpstr>Слайд 1</vt:lpstr>
      <vt:lpstr>Цель проекта: Построение модели дистанционного обучения учащихся Лузского школьного округа на основе среды программного обеспечения Moodle. Задачи: -обеспечить доступность качественного образования для каждого обучающегося …; -согласовать единые подходы в организации учебной, воспитательной и методической работы…; - создать условия для распространения опыта эффективных учителей и руководителей; - формировать единую информационную образовательную среду; - использовать технологии, более полно учитывающих возрастные особенности и потребности обучающихся старшего возраста, личностно-ориентированный характер обучения. </vt:lpstr>
      <vt:lpstr>Основные этапы реализации проекта</vt:lpstr>
      <vt:lpstr>Имеющееся  программно-аппаратное обеспечение</vt:lpstr>
      <vt:lpstr>Слайд 5</vt:lpstr>
      <vt:lpstr>Сайт КОГОАУ СОШ г.Лузы  sluza.no-ip.org</vt:lpstr>
      <vt:lpstr>Сайт дистанционного обучения  КОГОАУ СОШ г.Лузы</vt:lpstr>
      <vt:lpstr>Слайд 8</vt:lpstr>
      <vt:lpstr>Составляющие дистанционного курса  в программе Moodle</vt:lpstr>
      <vt:lpstr>Страница курса по биологии</vt:lpstr>
      <vt:lpstr>Слайд 11</vt:lpstr>
      <vt:lpstr>Дистанционная неделя химии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Кировская область</dc:title>
  <dc:creator>HP</dc:creator>
  <cp:lastModifiedBy>HP</cp:lastModifiedBy>
  <cp:revision>402</cp:revision>
  <dcterms:modified xsi:type="dcterms:W3CDTF">2013-05-12T12:09:42Z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0008009a06000000000001024140</vt:lpwstr>
  </property>
</Properties>
</file>