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74" r:id="rId11"/>
    <p:sldId id="264" r:id="rId12"/>
    <p:sldId id="265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52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javascript:window.close()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javascript:window.close()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javascript:window.close()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javascript:window.close()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javascript:window.close()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фон\92319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4643469"/>
          </a:xfrm>
        </p:spPr>
        <p:txBody>
          <a:bodyPr>
            <a:normAutofit/>
          </a:bodyPr>
          <a:lstStyle/>
          <a:p>
            <a:r>
              <a:rPr lang="ru-RU" b="1" dirty="0" smtClean="0"/>
              <a:t>Индивидуальная образовательная программа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как основа самоопределения старшего школьника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фон\92319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/>
              <a:t>Индивидуальный учебный план как основа самоопределения старшеклассника</a:t>
            </a:r>
            <a:endParaRPr lang="ru-RU" sz="2800" dirty="0"/>
          </a:p>
        </p:txBody>
      </p:sp>
      <p:pic>
        <p:nvPicPr>
          <p:cNvPr id="8194" name="theImg" descr="@@3936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500174"/>
            <a:ext cx="807249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Рабочий стол\фон\92319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/>
          </a:bodyPr>
          <a:lstStyle/>
          <a:p>
            <a:pPr algn="just"/>
            <a:r>
              <a:rPr lang="ru-RU" sz="3100" dirty="0" smtClean="0"/>
              <a:t>Образовательная программа проектируется творческим коллективом педагогов-единомышленников и в дальнейшем корректируется в совместной деятельности с учащимися в соответствии со следующими требованиями.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Рабочий стол\фон\92319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0"/>
          </a:xfrm>
        </p:spPr>
        <p:txBody>
          <a:bodyPr>
            <a:noAutofit/>
          </a:bodyPr>
          <a:lstStyle/>
          <a:p>
            <a:pPr algn="just"/>
            <a:r>
              <a:rPr lang="ru-RU" sz="2800" b="1" u="sng" dirty="0" smtClean="0"/>
              <a:t>Образовательная программа должна:</a:t>
            </a:r>
            <a:br>
              <a:rPr lang="ru-RU" sz="2800" b="1" u="sng" dirty="0" smtClean="0"/>
            </a:br>
            <a:r>
              <a:rPr lang="ru-RU" sz="2800" dirty="0" smtClean="0"/>
              <a:t>-соответствовать </a:t>
            </a:r>
            <a:r>
              <a:rPr lang="ru-RU" sz="2800" dirty="0" smtClean="0"/>
              <a:t>социальному заказу; </a:t>
            </a:r>
            <a:br>
              <a:rPr lang="ru-RU" sz="2800" dirty="0" smtClean="0"/>
            </a:br>
            <a:r>
              <a:rPr lang="ru-RU" sz="2800" dirty="0" smtClean="0"/>
              <a:t>-обеспечивать </a:t>
            </a:r>
            <a:r>
              <a:rPr lang="ru-RU" sz="2800" dirty="0" smtClean="0"/>
              <a:t>возможность достижения учащимися уровня образованности, который необходим для реализации социального заказа;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dirty="0" smtClean="0"/>
              <a:t>соответствовать </a:t>
            </a:r>
            <a:r>
              <a:rPr lang="ru-RU" sz="2800" dirty="0" smtClean="0"/>
              <a:t>образовательным стандартам;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-способствовать </a:t>
            </a:r>
            <a:r>
              <a:rPr lang="ru-RU" sz="2800" dirty="0" smtClean="0"/>
              <a:t>интеграции учебной и </a:t>
            </a:r>
            <a:r>
              <a:rPr lang="ru-RU" sz="2800" dirty="0" err="1" smtClean="0"/>
              <a:t>внеучебной</a:t>
            </a:r>
            <a:r>
              <a:rPr lang="ru-RU" sz="2800" dirty="0" smtClean="0"/>
              <a:t> деятельности учащихся; </a:t>
            </a:r>
            <a:br>
              <a:rPr lang="ru-RU" sz="2800" dirty="0" smtClean="0"/>
            </a:br>
            <a:r>
              <a:rPr lang="ru-RU" sz="2800" dirty="0" smtClean="0"/>
              <a:t>-способствовать </a:t>
            </a:r>
            <a:r>
              <a:rPr lang="ru-RU" sz="2800" dirty="0" smtClean="0"/>
              <a:t>интеграции содержания образования различных образовательных областей; </a:t>
            </a:r>
            <a:br>
              <a:rPr lang="ru-RU" sz="2800" dirty="0" smtClean="0"/>
            </a:br>
            <a:r>
              <a:rPr lang="ru-RU" sz="2800" dirty="0" smtClean="0"/>
              <a:t>-стимулировать </a:t>
            </a:r>
            <a:r>
              <a:rPr lang="ru-RU" sz="2800" dirty="0" smtClean="0"/>
              <a:t>использование более эффективных образовательных технологий; </a:t>
            </a:r>
            <a:br>
              <a:rPr lang="ru-RU" sz="2800" dirty="0" smtClean="0"/>
            </a:br>
            <a:r>
              <a:rPr lang="ru-RU" sz="2800" dirty="0" smtClean="0"/>
              <a:t>-соответствовать </a:t>
            </a:r>
            <a:r>
              <a:rPr lang="ru-RU" sz="2800" dirty="0" smtClean="0"/>
              <a:t>кадровым, материальным и финансовым возможностям школы; </a:t>
            </a:r>
            <a:br>
              <a:rPr lang="ru-RU" sz="2800" dirty="0" smtClean="0"/>
            </a:br>
            <a:r>
              <a:rPr lang="ru-RU" sz="2800" dirty="0" smtClean="0"/>
              <a:t>-способствовать </a:t>
            </a:r>
            <a:r>
              <a:rPr lang="ru-RU" sz="2800" dirty="0" smtClean="0"/>
              <a:t>развитию обучающегося. 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Рабочий стол\фон\92319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dirty="0" smtClean="0"/>
              <a:t>Индивидуальная образовательная программа составляется на основе выбора школьника и согласования его интересов и запросов с педагогами школы.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Рабочий стол\фон\92319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658336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b="1" u="sng" dirty="0" smtClean="0"/>
              <a:t>Обязательными </a:t>
            </a:r>
            <a:r>
              <a:rPr lang="ru-RU" sz="3100" b="1" u="sng" dirty="0" smtClean="0"/>
              <a:t>компонентами ОП </a:t>
            </a:r>
            <a:r>
              <a:rPr lang="ru-RU" sz="3100" b="1" u="sng" dirty="0" smtClean="0"/>
              <a:t>являются:</a:t>
            </a:r>
            <a:r>
              <a:rPr lang="ru-RU" sz="3100" b="1" u="sng" dirty="0" smtClean="0"/>
              <a:t/>
            </a:r>
            <a:br>
              <a:rPr lang="ru-RU" sz="3100" b="1" u="sng" dirty="0" smtClean="0"/>
            </a:br>
            <a:r>
              <a:rPr lang="ru-RU" sz="3100" b="1" u="sng" dirty="0" smtClean="0"/>
              <a:t/>
            </a:r>
            <a:br>
              <a:rPr lang="ru-RU" sz="3100" b="1" u="sng" dirty="0" smtClean="0"/>
            </a:br>
            <a:r>
              <a:rPr lang="ru-RU" sz="3100" dirty="0" smtClean="0"/>
              <a:t>-набор </a:t>
            </a:r>
            <a:r>
              <a:rPr lang="ru-RU" sz="3100" dirty="0" smtClean="0"/>
              <a:t>(номенклатура) всех возможных видов работы (актов деятельности обучающихся (включая предметные курсы, обязательный и необязательные учебные занятия, </a:t>
            </a:r>
            <a:r>
              <a:rPr lang="ru-RU" sz="3100" dirty="0" err="1" smtClean="0"/>
              <a:t>внеучебные</a:t>
            </a:r>
            <a:r>
              <a:rPr lang="ru-RU" sz="3100" dirty="0" smtClean="0"/>
              <a:t>, дополнительные занятия); </a:t>
            </a:r>
            <a:br>
              <a:rPr lang="ru-RU" sz="3100" dirty="0" smtClean="0"/>
            </a:br>
            <a:r>
              <a:rPr lang="ru-RU" sz="3100" dirty="0" smtClean="0"/>
              <a:t>-образовательные </a:t>
            </a:r>
            <a:r>
              <a:rPr lang="ru-RU" sz="3100" dirty="0" smtClean="0"/>
              <a:t>маршруты (траектории) параллели, классы, группы обучающихся, каждого обучающегося – последовательность переходов от одного вида деятельности к другой; </a:t>
            </a:r>
            <a:br>
              <a:rPr lang="ru-RU" sz="3100" dirty="0" smtClean="0"/>
            </a:br>
            <a:r>
              <a:rPr lang="ru-RU" sz="3100" dirty="0" smtClean="0"/>
              <a:t>- типы </a:t>
            </a:r>
            <a:r>
              <a:rPr lang="ru-RU" sz="3100" dirty="0" smtClean="0"/>
              <a:t>и формы педагогического взаимодействия, обеспечивающее эффективное прохождение образовательных маршрутов.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Рабочий стол\фон\92319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r>
              <a:rPr lang="ru-RU" dirty="0" smtClean="0"/>
              <a:t>Проектирование </a:t>
            </a:r>
            <a:r>
              <a:rPr lang="ru-RU" dirty="0" smtClean="0"/>
              <a:t>индивидуальной образовательной программы осуществляется на основе взаимодействия обучающегося и педагогов и предполагает тесное сотрудничество и сотворчество.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Рабочий стол\фон\92319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6540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Функции индивидуальной образовательной программы</a:t>
            </a:r>
            <a:endParaRPr lang="ru-RU" sz="2800" dirty="0"/>
          </a:p>
        </p:txBody>
      </p:sp>
      <p:pic>
        <p:nvPicPr>
          <p:cNvPr id="6146" name="theImg" descr="@@3935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000108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Рабочий стол\фон\92319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858312" cy="10001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Индивидуальный учебный план как основа самоопределения старшеклассника</a:t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theImg" descr="@@39358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928670"/>
            <a:ext cx="807249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Admin\Рабочий стол\фон\92319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902"/>
            <a:ext cx="9144000" cy="68759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57261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Концепции профильной школы поставлена задача создания условий для дифференциации содержания обучения старшеклассников с широкими возможностями построения школьниками индивидуальных образовательных программ.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фон\92319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dirty="0" smtClean="0"/>
              <a:t>На третьей ступени общего образования организуется профильное обучение на базе общеобразовательной подготовки с учетом потребностей, склонностей, способностей и познавательных интересов обучающихся.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Рабочий стол\фон\92319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dirty="0" smtClean="0"/>
              <a:t>Подход </a:t>
            </a:r>
            <a:r>
              <a:rPr lang="ru-RU" dirty="0" smtClean="0"/>
              <a:t>к организации образовательного процесса на основе индивидуальной образовательной программы является результатом исследования проблем школьного образования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Рабочий стол\фон\92319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Индивидуальная </a:t>
            </a:r>
            <a:r>
              <a:rPr lang="ru-RU" dirty="0" smtClean="0"/>
              <a:t>образовательная программа – это программа образовательной деятельности учащегося, составленная на основе его интересов и образовательного запроса, и фиксирующая образовательные цели и результаты.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Рабочий стол\фон\92319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Разработка образовательных</a:t>
            </a:r>
            <a:r>
              <a:rPr lang="ru-RU" dirty="0" smtClean="0"/>
              <a:t> </a:t>
            </a:r>
            <a:r>
              <a:rPr lang="ru-RU" sz="3100" dirty="0" smtClean="0"/>
              <a:t>программ </a:t>
            </a:r>
            <a:r>
              <a:rPr lang="ru-RU" sz="3100" dirty="0" smtClean="0"/>
              <a:t>приводит </a:t>
            </a:r>
            <a:r>
              <a:rPr lang="ru-RU" sz="3100" dirty="0" smtClean="0"/>
              <a:t>к осознанию чрезвычайно важной идеи о том, что стандарт образования может быть достигнут различными путями, выбор пути зависит от особенностей конкретного обучающегося, а сама образовательная программа, обозначая индивидуальный маршрут продвижения школьника в образовании, ориентирует учителя на поиск наиболее благоприятных условий, способствующих достижению учеником образовательных результатов; разработки и реализации необходимых видов педагогической помощи ученику. </a:t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Рабочий стол\фон\92319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</a:t>
            </a:r>
            <a:r>
              <a:rPr lang="ru-RU" dirty="0" smtClean="0"/>
              <a:t>индивидуальной образовательной программы при </a:t>
            </a:r>
            <a:r>
              <a:rPr lang="ru-RU" dirty="0" smtClean="0"/>
              <a:t>профильном обучении позволяет реализовывать различные образовательные потребности обучающихся, их семей, работодателей, учреждений профессионального образования и общеобразовательных учреждений различных видов.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Рабочий стол\фон\92319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4098" name="theImg" descr="@@3935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42852"/>
            <a:ext cx="8501122" cy="65722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Рабочий стол\фон\92319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Функции индивидуального учебного плана</a:t>
            </a:r>
            <a:endParaRPr lang="ru-RU" sz="3200" dirty="0"/>
          </a:p>
        </p:txBody>
      </p:sp>
      <p:pic>
        <p:nvPicPr>
          <p:cNvPr id="5122" name="theImg" descr="@@3935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857232"/>
            <a:ext cx="678661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273</Words>
  <PresentationFormat>Экран (4:3)</PresentationFormat>
  <Paragraphs>16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Индивидуальная образовательная программа  как основа самоопределения старшего школьника</vt:lpstr>
      <vt:lpstr>В Концепции профильной школы поставлена задача создания условий для дифференциации содержания обучения старшеклассников с широкими возможностями построения школьниками индивидуальных образовательных программ.</vt:lpstr>
      <vt:lpstr>На третьей ступени общего образования организуется профильное обучение на базе общеобразовательной подготовки с учетом потребностей, склонностей, способностей и познавательных интересов обучающихся. </vt:lpstr>
      <vt:lpstr>Подход к организации образовательного процесса на основе индивидуальной образовательной программы является результатом исследования проблем школьного образования </vt:lpstr>
      <vt:lpstr>Индивидуальная образовательная программа – это программа образовательной деятельности учащегося, составленная на основе его интересов и образовательного запроса, и фиксирующая образовательные цели и результаты.  </vt:lpstr>
      <vt:lpstr>Разработка образовательных программ приводит к осознанию чрезвычайно важной идеи о том, что стандарт образования может быть достигнут различными путями, выбор пути зависит от особенностей конкретного обучающегося, а сама образовательная программа, обозначая индивидуальный маршрут продвижения школьника в образовании, ориентирует учителя на поиск наиболее благоприятных условий, способствующих достижению учеником образовательных результатов; разработки и реализации необходимых видов педагогической помощи ученику.  </vt:lpstr>
      <vt:lpstr>Использование индивидуальной образовательной программы при профильном обучении позволяет реализовывать различные образовательные потребности обучающихся, их семей, работодателей, учреждений профессионального образования и общеобразовательных учреждений различных видов.  </vt:lpstr>
      <vt:lpstr>Слайд 8</vt:lpstr>
      <vt:lpstr>Функции индивидуального учебного плана</vt:lpstr>
      <vt:lpstr> Индивидуальный учебный план как основа самоопределения старшеклассника</vt:lpstr>
      <vt:lpstr>Образовательная программа проектируется творческим коллективом педагогов-единомышленников и в дальнейшем корректируется в совместной деятельности с учащимися в соответствии со следующими требованиями. </vt:lpstr>
      <vt:lpstr>Образовательная программа должна: -соответствовать социальному заказу;  -обеспечивать возможность достижения учащимися уровня образованности, который необходим для реализации социального заказа;  -соответствовать образовательным стандартам;  -способствовать интеграции учебной и внеучебной деятельности учащихся;  -способствовать интеграции содержания образования различных образовательных областей;  -стимулировать использование более эффективных образовательных технологий;  -соответствовать кадровым, материальным и финансовым возможностям школы;  -способствовать развитию обучающегося.  </vt:lpstr>
      <vt:lpstr>Индивидуальная образовательная программа составляется на основе выбора школьника и согласования его интересов и запросов с педагогами школы.</vt:lpstr>
      <vt:lpstr>Обязательными компонентами ОП являются:  -набор (номенклатура) всех возможных видов работы (актов деятельности обучающихся (включая предметные курсы, обязательный и необязательные учебные занятия, внеучебные, дополнительные занятия);  -образовательные маршруты (траектории) параллели, классы, группы обучающихся, каждого обучающегося – последовательность переходов от одного вида деятельности к другой;  - типы и формы педагогического взаимодействия, обеспечивающее эффективное прохождение образовательных маршрутов.  </vt:lpstr>
      <vt:lpstr>Проектирование индивидуальной образовательной программы осуществляется на основе взаимодействия обучающегося и педагогов и предполагает тесное сотрудничество и сотворчество.  </vt:lpstr>
      <vt:lpstr>Функции индивидуальной образовательной программы</vt:lpstr>
      <vt:lpstr>Индивидуальный учебный план как основа самоопределения старшеклассника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Индивидуальная образовательная программа  как основа самоопределения старшего школьника</dc:title>
  <cp:lastModifiedBy>Алевтина</cp:lastModifiedBy>
  <cp:revision>10</cp:revision>
  <dcterms:modified xsi:type="dcterms:W3CDTF">2002-01-01T01:01:22Z</dcterms:modified>
</cp:coreProperties>
</file>