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9" r:id="rId2"/>
    <p:sldId id="325" r:id="rId3"/>
    <p:sldId id="324" r:id="rId4"/>
    <p:sldId id="331" r:id="rId5"/>
    <p:sldId id="284" r:id="rId6"/>
    <p:sldId id="291" r:id="rId7"/>
    <p:sldId id="282" r:id="rId8"/>
    <p:sldId id="289" r:id="rId9"/>
    <p:sldId id="288" r:id="rId10"/>
    <p:sldId id="298" r:id="rId11"/>
    <p:sldId id="297" r:id="rId12"/>
    <p:sldId id="296" r:id="rId13"/>
    <p:sldId id="328" r:id="rId14"/>
    <p:sldId id="304" r:id="rId15"/>
    <p:sldId id="311" r:id="rId16"/>
    <p:sldId id="295" r:id="rId17"/>
    <p:sldId id="333" r:id="rId18"/>
    <p:sldId id="303" r:id="rId19"/>
    <p:sldId id="327" r:id="rId20"/>
    <p:sldId id="318" r:id="rId21"/>
    <p:sldId id="30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B73"/>
    <a:srgbClr val="584FD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6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63639-DADC-4C32-9F9A-39962E722AE2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AD6DA-F861-4ED0-857D-599C78502E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AD6DA-F861-4ED0-857D-599C78502EEB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E8C1-2702-4B34-9B25-B5F0CD3ED73E}" type="datetime1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534-C9A6-4237-9246-F866F94CC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A75D-5EE5-4E9E-8987-8DB07879BCFA}" type="datetime1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534-C9A6-4237-9246-F866F94CC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3012-02AD-403F-AB45-3CCBA9CEB4F1}" type="datetime1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534-C9A6-4237-9246-F866F94CC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009A-9856-49FB-A4FF-7654EA26B368}" type="datetime1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534-C9A6-4237-9246-F866F94CC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E7D0-4ECE-4BF0-8202-23DC9EB5D3F4}" type="datetime1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534-C9A6-4237-9246-F866F94CC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92E3-458D-4D28-8E97-40FE3B05FACC}" type="datetime1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534-C9A6-4237-9246-F866F94CC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4360E-0948-4B79-924F-12F015ECAEA6}" type="datetime1">
              <a:rPr lang="ru-RU" smtClean="0"/>
              <a:pPr/>
              <a:t>11.12.2014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534-C9A6-4237-9246-F866F94CC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95B0-A665-4078-8BB8-C79D59EC00E3}" type="datetime1">
              <a:rPr lang="ru-RU" smtClean="0"/>
              <a:pPr/>
              <a:t>11.12.2014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534-C9A6-4237-9246-F866F94CC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BCFD-134F-4A86-872D-DE35CE2B61B7}" type="datetime1">
              <a:rPr lang="ru-RU" smtClean="0"/>
              <a:pPr/>
              <a:t>11.12.2014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534-C9A6-4237-9246-F866F94CC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8B6B-AA96-4F87-8405-EB128B6F5B67}" type="datetime1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534-C9A6-4237-9246-F866F94CC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9838-6BD8-4DC4-A29A-EAA0ED1D08C9}" type="datetime1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534-C9A6-4237-9246-F866F94CC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B4FBF-8D37-466A-A03B-A488A8A93DD7}" type="datetime1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F2534-C9A6-4237-9246-F866F94CC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gif"/><Relationship Id="rId4" Type="http://schemas.openxmlformats.org/officeDocument/2006/relationships/image" Target="../media/image33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41.jpeg"/><Relationship Id="rId4" Type="http://schemas.openxmlformats.org/officeDocument/2006/relationships/oleObject" Target="../embeddings/oleObject14.bin"/><Relationship Id="rId9" Type="http://schemas.openxmlformats.org/officeDocument/2006/relationships/image" Target="../media/image4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image" Target="../media/image42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 smtClean="0"/>
              <a:t>Прозвенел, звонок</a:t>
            </a:r>
            <a:br>
              <a:rPr lang="ru-RU" sz="4900" dirty="0" smtClean="0"/>
            </a:br>
            <a:r>
              <a:rPr lang="ru-RU" sz="4900" dirty="0" smtClean="0"/>
              <a:t>Начинается урок.</a:t>
            </a:r>
            <a:br>
              <a:rPr lang="ru-RU" sz="4900" dirty="0" smtClean="0"/>
            </a:br>
            <a:r>
              <a:rPr lang="ru-RU" sz="4900" dirty="0" smtClean="0"/>
              <a:t>Вы за парты дружно сели </a:t>
            </a:r>
            <a:br>
              <a:rPr lang="ru-RU" sz="4900" dirty="0" smtClean="0"/>
            </a:br>
            <a:r>
              <a:rPr lang="ru-RU" sz="4900" dirty="0" smtClean="0"/>
              <a:t>На  меня все посмотрели</a:t>
            </a:r>
            <a:br>
              <a:rPr lang="ru-RU" sz="4900" dirty="0" smtClean="0"/>
            </a:br>
            <a:r>
              <a:rPr lang="ru-RU" sz="4900" dirty="0" smtClean="0"/>
              <a:t>Математика нас ждет,</a:t>
            </a:r>
            <a:br>
              <a:rPr lang="ru-RU" sz="4900" dirty="0" smtClean="0"/>
            </a:br>
            <a:r>
              <a:rPr lang="ru-RU" sz="4900" dirty="0" smtClean="0"/>
              <a:t>Начинаем устный счет</a:t>
            </a:r>
            <a:r>
              <a:rPr lang="ru-RU" sz="5400" dirty="0" smtClean="0"/>
              <a:t>. </a:t>
            </a:r>
            <a:br>
              <a:rPr lang="ru-RU" sz="5400" dirty="0" smtClean="0"/>
            </a:br>
            <a:endParaRPr lang="ru-RU" sz="5400" b="1" i="1" dirty="0">
              <a:solidFill>
                <a:srgbClr val="584FD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 smtClean="0">
              <a:solidFill>
                <a:srgbClr val="584FD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b="1" dirty="0" smtClean="0">
                <a:solidFill>
                  <a:srgbClr val="000099"/>
                </a:solidFill>
                <a:latin typeface="Georgia" pitchFamily="18" charset="0"/>
              </a:rPr>
              <a:t>Индия</a:t>
            </a:r>
            <a: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</a:br>
            <a:endParaRPr lang="ru-RU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3757610" cy="425134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2" descr="shiv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928926" y="2643182"/>
            <a:ext cx="1571636" cy="1888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425134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357687" y="1571613"/>
            <a:ext cx="4329114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2800" b="1" dirty="0" smtClean="0"/>
              <a:t>Современную систему записи    дробей      с числителем и знаменателем создали в Индии. Только там писали      знаменатель сверху, а   числитель - снизу    и    не писали дробной черты</a:t>
            </a:r>
            <a:r>
              <a:rPr lang="ru-RU" dirty="0" smtClean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928670"/>
            <a:ext cx="30003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endParaRPr lang="ru-RU" sz="2400" dirty="0"/>
          </a:p>
        </p:txBody>
      </p:sp>
      <p:pic>
        <p:nvPicPr>
          <p:cNvPr id="56321" name="Picture 1" descr="C:\Documents and Settings\Admin\Мои документы\Мои рисунки\i (2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714356"/>
            <a:ext cx="2560325" cy="1928816"/>
          </a:xfrm>
          <a:prstGeom prst="rect">
            <a:avLst/>
          </a:prstGeom>
          <a:noFill/>
        </p:spPr>
      </p:pic>
      <p:pic>
        <p:nvPicPr>
          <p:cNvPr id="56323" name="Picture 3" descr="C:\Documents and Settings\Admin\Мои документы\Мои рисунки\i (2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429132"/>
            <a:ext cx="2809895" cy="1785950"/>
          </a:xfrm>
          <a:prstGeom prst="rect">
            <a:avLst/>
          </a:prstGeom>
          <a:noFill/>
        </p:spPr>
      </p:pic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57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Georgia" pitchFamily="18" charset="0"/>
              </a:rPr>
              <a:t>Арабская письменность 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3" descr="Рисунок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00232" y="1571612"/>
            <a:ext cx="4968240" cy="2596896"/>
          </a:xfrm>
          <a:noFill/>
        </p:spPr>
      </p:pic>
      <p:sp>
        <p:nvSpPr>
          <p:cNvPr id="6" name="Прямоугольник 5"/>
          <p:cNvSpPr/>
          <p:nvPr/>
        </p:nvSpPr>
        <p:spPr>
          <a:xfrm>
            <a:off x="1214414" y="4643446"/>
            <a:ext cx="69294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/>
              <a:t>А записывать дроби в точности, как сейчас, стали арабы. </a:t>
            </a:r>
            <a:endParaRPr lang="ru-RU" sz="32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Первым</a:t>
            </a:r>
            <a:r>
              <a:rPr lang="ru-RU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дробную черту 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ввёл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итальянский 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математик  </a:t>
            </a:r>
            <a:b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Леонардо Пизанский 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(Фибоначчи)</a:t>
            </a:r>
            <a:b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1202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году</a:t>
            </a:r>
            <a:endParaRPr lang="ru-RU" dirty="0">
              <a:solidFill>
                <a:srgbClr val="0070C0"/>
              </a:solidFill>
            </a:endParaRPr>
          </a:p>
        </p:txBody>
      </p: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286380" y="1785926"/>
            <a:ext cx="3167063" cy="3673475"/>
            <a:chOff x="3470" y="572"/>
            <a:chExt cx="1995" cy="2314"/>
          </a:xfrm>
        </p:grpSpPr>
        <p:sp>
          <p:nvSpPr>
            <p:cNvPr id="14" name="AutoShape 6"/>
            <p:cNvSpPr>
              <a:spLocks noChangeArrowheads="1"/>
            </p:cNvSpPr>
            <p:nvPr/>
          </p:nvSpPr>
          <p:spPr bwMode="auto">
            <a:xfrm>
              <a:off x="3470" y="572"/>
              <a:ext cx="1995" cy="2314"/>
            </a:xfrm>
            <a:prstGeom prst="bevel">
              <a:avLst>
                <a:gd name="adj" fmla="val 5949"/>
              </a:avLst>
            </a:prstGeom>
            <a:gradFill rotWithShape="1">
              <a:gsLst>
                <a:gs pos="0">
                  <a:srgbClr val="55261C"/>
                </a:gs>
                <a:gs pos="6000">
                  <a:srgbClr val="EBDAD4"/>
                </a:gs>
                <a:gs pos="28999">
                  <a:srgbClr val="C0524E"/>
                </a:gs>
                <a:gs pos="42000">
                  <a:srgbClr val="80302D"/>
                </a:gs>
                <a:gs pos="44000">
                  <a:srgbClr val="9C6563"/>
                </a:gs>
                <a:gs pos="48000">
                  <a:srgbClr val="FFFFFF"/>
                </a:gs>
                <a:gs pos="78999">
                  <a:srgbClr val="83A7C3"/>
                </a:gs>
                <a:gs pos="87000">
                  <a:srgbClr val="768FB9"/>
                </a:gs>
                <a:gs pos="92000">
                  <a:srgbClr val="83A7C3"/>
                </a:gs>
                <a:gs pos="100000">
                  <a:srgbClr val="DCEBF5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5" name="Picture 5" descr="ffibonach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06" y="709"/>
              <a:ext cx="1680" cy="2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57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785949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Какую часть круга составляет доля на каждом из кругов?</a:t>
            </a:r>
            <a:br>
              <a:rPr lang="ru-RU" sz="3600" dirty="0" smtClean="0"/>
            </a:br>
            <a:endParaRPr lang="ru-RU" sz="3600" b="1" i="1" dirty="0">
              <a:solidFill>
                <a:srgbClr val="584FD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400800" cy="3709998"/>
          </a:xfrm>
        </p:spPr>
        <p:txBody>
          <a:bodyPr/>
          <a:lstStyle/>
          <a:p>
            <a:endParaRPr lang="ru-RU" b="1" dirty="0" smtClean="0">
              <a:solidFill>
                <a:srgbClr val="584FD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  <p:pic>
        <p:nvPicPr>
          <p:cNvPr id="6" name="Рисунок 5" descr="img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2755900"/>
            <a:ext cx="6357982" cy="25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57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Закрашенная часть каждой фигуры обозначена дробью . </a:t>
            </a:r>
            <a:r>
              <a:rPr lang="ru-RU" sz="2400" b="1" i="1" dirty="0" smtClean="0">
                <a:solidFill>
                  <a:schemeClr val="tx2"/>
                </a:solidFill>
              </a:rPr>
              <a:t/>
            </a:r>
            <a:br>
              <a:rPr lang="ru-RU" sz="2400" b="1" i="1" dirty="0" smtClean="0">
                <a:solidFill>
                  <a:schemeClr val="tx2"/>
                </a:solidFill>
              </a:rPr>
            </a:br>
            <a:r>
              <a:rPr lang="ru-RU" sz="2400" i="1" dirty="0" smtClean="0">
                <a:solidFill>
                  <a:srgbClr val="000066"/>
                </a:solidFill>
              </a:rPr>
              <a:t>Если дробь записана </a:t>
            </a:r>
            <a:r>
              <a:rPr lang="ru-RU" sz="2400" i="1" u="sng" dirty="0" smtClean="0">
                <a:solidFill>
                  <a:srgbClr val="000066"/>
                </a:solidFill>
              </a:rPr>
              <a:t>верно</a:t>
            </a:r>
            <a:r>
              <a:rPr lang="ru-RU" sz="2400" i="1" dirty="0" smtClean="0">
                <a:solidFill>
                  <a:srgbClr val="000066"/>
                </a:solidFill>
              </a:rPr>
              <a:t>, то хлопайте;   </a:t>
            </a:r>
            <a:br>
              <a:rPr lang="ru-RU" sz="2400" i="1" dirty="0" smtClean="0">
                <a:solidFill>
                  <a:srgbClr val="000066"/>
                </a:solidFill>
              </a:rPr>
            </a:br>
            <a:r>
              <a:rPr lang="ru-RU" sz="2400" dirty="0" smtClean="0">
                <a:solidFill>
                  <a:srgbClr val="000066"/>
                </a:solidFill>
              </a:rPr>
              <a:t>если дробь записана </a:t>
            </a:r>
            <a:r>
              <a:rPr lang="ru-RU" sz="2400" u="sng" dirty="0" smtClean="0">
                <a:solidFill>
                  <a:srgbClr val="000066"/>
                </a:solidFill>
              </a:rPr>
              <a:t>неверно</a:t>
            </a:r>
            <a:r>
              <a:rPr lang="ru-RU" sz="2400" dirty="0" smtClean="0">
                <a:solidFill>
                  <a:srgbClr val="000066"/>
                </a:solidFill>
              </a:rPr>
              <a:t>, то топайте.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57158" y="1428736"/>
            <a:ext cx="8040687" cy="4737114"/>
            <a:chOff x="295" y="1344"/>
            <a:chExt cx="5065" cy="2585"/>
          </a:xfrm>
        </p:grpSpPr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385" y="1344"/>
              <a:ext cx="227" cy="272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4649" y="1389"/>
              <a:ext cx="408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16"/>
            <p:cNvSpPr>
              <a:spLocks noChangeArrowheads="1"/>
            </p:cNvSpPr>
            <p:nvPr/>
          </p:nvSpPr>
          <p:spPr bwMode="auto">
            <a:xfrm>
              <a:off x="4150" y="3702"/>
              <a:ext cx="227" cy="2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Rectangle 17"/>
            <p:cNvSpPr>
              <a:spLocks noChangeArrowheads="1"/>
            </p:cNvSpPr>
            <p:nvPr/>
          </p:nvSpPr>
          <p:spPr bwMode="auto">
            <a:xfrm>
              <a:off x="839" y="1344"/>
              <a:ext cx="227" cy="272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Rectangle 18"/>
            <p:cNvSpPr>
              <a:spLocks noChangeArrowheads="1"/>
            </p:cNvSpPr>
            <p:nvPr/>
          </p:nvSpPr>
          <p:spPr bwMode="auto">
            <a:xfrm>
              <a:off x="612" y="1344"/>
              <a:ext cx="227" cy="2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Rectangle 19"/>
            <p:cNvSpPr>
              <a:spLocks noChangeArrowheads="1"/>
            </p:cNvSpPr>
            <p:nvPr/>
          </p:nvSpPr>
          <p:spPr bwMode="auto">
            <a:xfrm>
              <a:off x="1066" y="1344"/>
              <a:ext cx="227" cy="2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612" y="1616"/>
              <a:ext cx="227" cy="272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Rectangle 21"/>
            <p:cNvSpPr>
              <a:spLocks noChangeArrowheads="1"/>
            </p:cNvSpPr>
            <p:nvPr/>
          </p:nvSpPr>
          <p:spPr bwMode="auto">
            <a:xfrm>
              <a:off x="385" y="1616"/>
              <a:ext cx="227" cy="2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Rectangle 22"/>
            <p:cNvSpPr>
              <a:spLocks noChangeArrowheads="1"/>
            </p:cNvSpPr>
            <p:nvPr/>
          </p:nvSpPr>
          <p:spPr bwMode="auto">
            <a:xfrm>
              <a:off x="839" y="1616"/>
              <a:ext cx="227" cy="2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Rectangle 23"/>
            <p:cNvSpPr>
              <a:spLocks noChangeArrowheads="1"/>
            </p:cNvSpPr>
            <p:nvPr/>
          </p:nvSpPr>
          <p:spPr bwMode="auto">
            <a:xfrm>
              <a:off x="1066" y="1616"/>
              <a:ext cx="227" cy="272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Rectangle 24"/>
            <p:cNvSpPr>
              <a:spLocks noChangeArrowheads="1"/>
            </p:cNvSpPr>
            <p:nvPr/>
          </p:nvSpPr>
          <p:spPr bwMode="auto">
            <a:xfrm>
              <a:off x="4377" y="3249"/>
              <a:ext cx="227" cy="2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Rectangle 25"/>
            <p:cNvSpPr>
              <a:spLocks noChangeArrowheads="1"/>
            </p:cNvSpPr>
            <p:nvPr/>
          </p:nvSpPr>
          <p:spPr bwMode="auto">
            <a:xfrm>
              <a:off x="4604" y="3249"/>
              <a:ext cx="227" cy="2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Rectangle 26"/>
            <p:cNvSpPr>
              <a:spLocks noChangeArrowheads="1"/>
            </p:cNvSpPr>
            <p:nvPr/>
          </p:nvSpPr>
          <p:spPr bwMode="auto">
            <a:xfrm>
              <a:off x="4150" y="3249"/>
              <a:ext cx="227" cy="2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Rectangle 27"/>
            <p:cNvSpPr>
              <a:spLocks noChangeArrowheads="1"/>
            </p:cNvSpPr>
            <p:nvPr/>
          </p:nvSpPr>
          <p:spPr bwMode="auto">
            <a:xfrm>
              <a:off x="4150" y="3475"/>
              <a:ext cx="227" cy="2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Rectangle 28"/>
            <p:cNvSpPr>
              <a:spLocks noChangeArrowheads="1"/>
            </p:cNvSpPr>
            <p:nvPr/>
          </p:nvSpPr>
          <p:spPr bwMode="auto">
            <a:xfrm>
              <a:off x="4377" y="3475"/>
              <a:ext cx="227" cy="2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Rectangle 29"/>
            <p:cNvSpPr>
              <a:spLocks noChangeArrowheads="1"/>
            </p:cNvSpPr>
            <p:nvPr/>
          </p:nvSpPr>
          <p:spPr bwMode="auto">
            <a:xfrm>
              <a:off x="4377" y="3702"/>
              <a:ext cx="227" cy="2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Rectangle 30"/>
            <p:cNvSpPr>
              <a:spLocks noChangeArrowheads="1"/>
            </p:cNvSpPr>
            <p:nvPr/>
          </p:nvSpPr>
          <p:spPr bwMode="auto">
            <a:xfrm>
              <a:off x="4604" y="3475"/>
              <a:ext cx="227" cy="2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Rectangle 31"/>
            <p:cNvSpPr>
              <a:spLocks noChangeArrowheads="1"/>
            </p:cNvSpPr>
            <p:nvPr/>
          </p:nvSpPr>
          <p:spPr bwMode="auto">
            <a:xfrm>
              <a:off x="4604" y="3702"/>
              <a:ext cx="227" cy="2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" name="Rectangle 32"/>
            <p:cNvSpPr>
              <a:spLocks noChangeArrowheads="1"/>
            </p:cNvSpPr>
            <p:nvPr/>
          </p:nvSpPr>
          <p:spPr bwMode="auto">
            <a:xfrm>
              <a:off x="4649" y="1570"/>
              <a:ext cx="408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Rectangle 33"/>
            <p:cNvSpPr>
              <a:spLocks noChangeArrowheads="1"/>
            </p:cNvSpPr>
            <p:nvPr/>
          </p:nvSpPr>
          <p:spPr bwMode="auto">
            <a:xfrm>
              <a:off x="4241" y="1570"/>
              <a:ext cx="408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Rectangle 34"/>
            <p:cNvSpPr>
              <a:spLocks noChangeArrowheads="1"/>
            </p:cNvSpPr>
            <p:nvPr/>
          </p:nvSpPr>
          <p:spPr bwMode="auto">
            <a:xfrm>
              <a:off x="4241" y="1752"/>
              <a:ext cx="408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35"/>
            <p:cNvSpPr>
              <a:spLocks noChangeArrowheads="1"/>
            </p:cNvSpPr>
            <p:nvPr/>
          </p:nvSpPr>
          <p:spPr bwMode="auto">
            <a:xfrm>
              <a:off x="4241" y="1389"/>
              <a:ext cx="408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36"/>
            <p:cNvSpPr>
              <a:spLocks noChangeArrowheads="1"/>
            </p:cNvSpPr>
            <p:nvPr/>
          </p:nvSpPr>
          <p:spPr bwMode="auto">
            <a:xfrm>
              <a:off x="4649" y="1752"/>
              <a:ext cx="408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AutoShape 37"/>
            <p:cNvSpPr>
              <a:spLocks noChangeArrowheads="1"/>
            </p:cNvSpPr>
            <p:nvPr/>
          </p:nvSpPr>
          <p:spPr bwMode="auto">
            <a:xfrm>
              <a:off x="2290" y="1389"/>
              <a:ext cx="318" cy="499"/>
            </a:xfrm>
            <a:prstGeom prst="rtTriangle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AutoShape 38"/>
            <p:cNvSpPr>
              <a:spLocks noChangeArrowheads="1"/>
            </p:cNvSpPr>
            <p:nvPr/>
          </p:nvSpPr>
          <p:spPr bwMode="auto">
            <a:xfrm rot="10800000">
              <a:off x="2608" y="1389"/>
              <a:ext cx="318" cy="499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AutoShape 39"/>
            <p:cNvSpPr>
              <a:spLocks noChangeArrowheads="1"/>
            </p:cNvSpPr>
            <p:nvPr/>
          </p:nvSpPr>
          <p:spPr bwMode="auto">
            <a:xfrm>
              <a:off x="2608" y="1389"/>
              <a:ext cx="318" cy="499"/>
            </a:xfrm>
            <a:prstGeom prst="rtTriangle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AutoShape 40"/>
            <p:cNvSpPr>
              <a:spLocks noChangeArrowheads="1"/>
            </p:cNvSpPr>
            <p:nvPr/>
          </p:nvSpPr>
          <p:spPr bwMode="auto">
            <a:xfrm rot="10800000">
              <a:off x="2290" y="1389"/>
              <a:ext cx="318" cy="499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" name="PubChord"/>
            <p:cNvSpPr>
              <a:spLocks noEditPoints="1" noChangeArrowheads="1"/>
            </p:cNvSpPr>
            <p:nvPr/>
          </p:nvSpPr>
          <p:spPr bwMode="auto">
            <a:xfrm>
              <a:off x="476" y="2115"/>
              <a:ext cx="839" cy="862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4494963"/>
                <a:gd name="G4" fmla="cos 10800 449496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8952 w 21600"/>
                <a:gd name="T3" fmla="*/ 12008 h 21600"/>
                <a:gd name="T4" fmla="*/ 14742 w 21600"/>
                <a:gd name="T5" fmla="*/ 20854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0" y="7935"/>
                    <a:pt x="0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2149" y="21600"/>
                    <a:pt x="13486" y="21347"/>
                    <a:pt x="14742" y="2085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PubChord"/>
            <p:cNvSpPr>
              <a:spLocks noEditPoints="1" noChangeArrowheads="1"/>
            </p:cNvSpPr>
            <p:nvPr/>
          </p:nvSpPr>
          <p:spPr bwMode="auto">
            <a:xfrm rot="10800000">
              <a:off x="340" y="2205"/>
              <a:ext cx="839" cy="862"/>
            </a:xfrm>
            <a:custGeom>
              <a:avLst/>
              <a:gdLst>
                <a:gd name="G0" fmla="+- 0 0 0"/>
                <a:gd name="G1" fmla="sin 10800 14745600"/>
                <a:gd name="G2" fmla="cos 10800 14745600"/>
                <a:gd name="G3" fmla="sin 10800 4494963"/>
                <a:gd name="G4" fmla="cos 10800 4494963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G10" fmla="+/ G5 G7 2"/>
                <a:gd name="G11" fmla="+/ G6 G8 2"/>
                <a:gd name="T0" fmla="*/ 3163 w 21600"/>
                <a:gd name="T1" fmla="*/ 3163 h 21600"/>
                <a:gd name="T2" fmla="*/ 8952 w 21600"/>
                <a:gd name="T3" fmla="*/ 12008 h 21600"/>
                <a:gd name="T4" fmla="*/ 14742 w 21600"/>
                <a:gd name="T5" fmla="*/ 20854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163" y="3163"/>
                  </a:moveTo>
                  <a:cubicBezTo>
                    <a:pt x="1137" y="5188"/>
                    <a:pt x="0" y="7935"/>
                    <a:pt x="0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2149" y="21600"/>
                    <a:pt x="13486" y="21347"/>
                    <a:pt x="14742" y="20854"/>
                  </a:cubicBez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Rectangle 43"/>
            <p:cNvSpPr>
              <a:spLocks noChangeArrowheads="1"/>
            </p:cNvSpPr>
            <p:nvPr/>
          </p:nvSpPr>
          <p:spPr bwMode="auto">
            <a:xfrm>
              <a:off x="2336" y="3475"/>
              <a:ext cx="272" cy="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" name="Rectangle 44"/>
            <p:cNvSpPr>
              <a:spLocks noChangeArrowheads="1"/>
            </p:cNvSpPr>
            <p:nvPr/>
          </p:nvSpPr>
          <p:spPr bwMode="auto">
            <a:xfrm>
              <a:off x="2608" y="3475"/>
              <a:ext cx="272" cy="36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" name="Rectangle 45"/>
            <p:cNvSpPr>
              <a:spLocks noChangeArrowheads="1"/>
            </p:cNvSpPr>
            <p:nvPr/>
          </p:nvSpPr>
          <p:spPr bwMode="auto">
            <a:xfrm>
              <a:off x="2880" y="3475"/>
              <a:ext cx="272" cy="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38" name="Object 46"/>
            <p:cNvGraphicFramePr>
              <a:graphicFrameLocks noChangeAspect="1"/>
            </p:cNvGraphicFramePr>
            <p:nvPr/>
          </p:nvGraphicFramePr>
          <p:xfrm>
            <a:off x="1429" y="1389"/>
            <a:ext cx="195" cy="499"/>
          </p:xfrm>
          <a:graphic>
            <a:graphicData uri="http://schemas.openxmlformats.org/presentationml/2006/ole">
              <p:oleObj spid="_x0000_s41986" name="Формула" r:id="rId4" imgW="152334" imgH="393529" progId="Equation.3">
                <p:embed/>
              </p:oleObj>
            </a:graphicData>
          </a:graphic>
        </p:graphicFrame>
        <p:graphicFrame>
          <p:nvGraphicFramePr>
            <p:cNvPr id="39" name="Object 47"/>
            <p:cNvGraphicFramePr>
              <a:graphicFrameLocks noChangeAspect="1"/>
            </p:cNvGraphicFramePr>
            <p:nvPr/>
          </p:nvGraphicFramePr>
          <p:xfrm>
            <a:off x="3243" y="2387"/>
            <a:ext cx="178" cy="499"/>
          </p:xfrm>
          <a:graphic>
            <a:graphicData uri="http://schemas.openxmlformats.org/presentationml/2006/ole">
              <p:oleObj spid="_x0000_s41987" name="Формула" r:id="rId5" imgW="139680" imgH="393480" progId="Equation.3">
                <p:embed/>
              </p:oleObj>
            </a:graphicData>
          </a:graphic>
        </p:graphicFrame>
        <p:graphicFrame>
          <p:nvGraphicFramePr>
            <p:cNvPr id="40" name="Object 48"/>
            <p:cNvGraphicFramePr>
              <a:graphicFrameLocks noChangeAspect="1"/>
            </p:cNvGraphicFramePr>
            <p:nvPr/>
          </p:nvGraphicFramePr>
          <p:xfrm>
            <a:off x="2971" y="1389"/>
            <a:ext cx="213" cy="544"/>
          </p:xfrm>
          <a:graphic>
            <a:graphicData uri="http://schemas.openxmlformats.org/presentationml/2006/ole">
              <p:oleObj spid="_x0000_s41988" name="Формула" r:id="rId6" imgW="152280" imgH="393480" progId="Equation.3">
                <p:embed/>
              </p:oleObj>
            </a:graphicData>
          </a:graphic>
        </p:graphicFrame>
        <p:graphicFrame>
          <p:nvGraphicFramePr>
            <p:cNvPr id="41" name="Object 49"/>
            <p:cNvGraphicFramePr>
              <a:graphicFrameLocks noChangeAspect="1"/>
            </p:cNvGraphicFramePr>
            <p:nvPr/>
          </p:nvGraphicFramePr>
          <p:xfrm>
            <a:off x="5148" y="1434"/>
            <a:ext cx="212" cy="454"/>
          </p:xfrm>
          <a:graphic>
            <a:graphicData uri="http://schemas.openxmlformats.org/presentationml/2006/ole">
              <p:oleObj spid="_x0000_s41989" name="Формула" r:id="rId7" imgW="152280" imgH="393480" progId="Equation.3">
                <p:embed/>
              </p:oleObj>
            </a:graphicData>
          </a:graphic>
        </p:graphicFrame>
        <p:graphicFrame>
          <p:nvGraphicFramePr>
            <p:cNvPr id="42" name="Object 50"/>
            <p:cNvGraphicFramePr>
              <a:graphicFrameLocks noChangeAspect="1"/>
            </p:cNvGraphicFramePr>
            <p:nvPr/>
          </p:nvGraphicFramePr>
          <p:xfrm>
            <a:off x="1338" y="2387"/>
            <a:ext cx="194" cy="499"/>
          </p:xfrm>
          <a:graphic>
            <a:graphicData uri="http://schemas.openxmlformats.org/presentationml/2006/ole">
              <p:oleObj spid="_x0000_s41990" name="Формула" r:id="rId8" imgW="152280" imgH="393480" progId="Equation.3">
                <p:embed/>
              </p:oleObj>
            </a:graphicData>
          </a:graphic>
        </p:graphicFrame>
        <p:graphicFrame>
          <p:nvGraphicFramePr>
            <p:cNvPr id="43" name="Object 51"/>
            <p:cNvGraphicFramePr>
              <a:graphicFrameLocks noChangeAspect="1"/>
            </p:cNvGraphicFramePr>
            <p:nvPr/>
          </p:nvGraphicFramePr>
          <p:xfrm>
            <a:off x="5057" y="2296"/>
            <a:ext cx="195" cy="499"/>
          </p:xfrm>
          <a:graphic>
            <a:graphicData uri="http://schemas.openxmlformats.org/presentationml/2006/ole">
              <p:oleObj spid="_x0000_s41991" name="Формула" r:id="rId9" imgW="152280" imgH="393480" progId="Equation.3">
                <p:embed/>
              </p:oleObj>
            </a:graphicData>
          </a:graphic>
        </p:graphicFrame>
        <p:graphicFrame>
          <p:nvGraphicFramePr>
            <p:cNvPr id="44" name="Object 52"/>
            <p:cNvGraphicFramePr>
              <a:graphicFrameLocks noChangeAspect="1"/>
            </p:cNvGraphicFramePr>
            <p:nvPr/>
          </p:nvGraphicFramePr>
          <p:xfrm>
            <a:off x="1247" y="3385"/>
            <a:ext cx="317" cy="518"/>
          </p:xfrm>
          <a:graphic>
            <a:graphicData uri="http://schemas.openxmlformats.org/presentationml/2006/ole">
              <p:oleObj spid="_x0000_s41992" name="Формула" r:id="rId10" imgW="152280" imgH="393480" progId="Equation.3">
                <p:embed/>
              </p:oleObj>
            </a:graphicData>
          </a:graphic>
        </p:graphicFrame>
        <p:graphicFrame>
          <p:nvGraphicFramePr>
            <p:cNvPr id="45" name="Object 53"/>
            <p:cNvGraphicFramePr>
              <a:graphicFrameLocks noChangeAspect="1"/>
            </p:cNvGraphicFramePr>
            <p:nvPr/>
          </p:nvGraphicFramePr>
          <p:xfrm>
            <a:off x="3251" y="3385"/>
            <a:ext cx="169" cy="473"/>
          </p:xfrm>
          <a:graphic>
            <a:graphicData uri="http://schemas.openxmlformats.org/presentationml/2006/ole">
              <p:oleObj spid="_x0000_s41993" name="Формула" r:id="rId11" imgW="139680" imgH="393480" progId="Equation.3">
                <p:embed/>
              </p:oleObj>
            </a:graphicData>
          </a:graphic>
        </p:graphicFrame>
        <p:graphicFrame>
          <p:nvGraphicFramePr>
            <p:cNvPr id="46" name="Object 54"/>
            <p:cNvGraphicFramePr>
              <a:graphicFrameLocks noChangeAspect="1"/>
            </p:cNvGraphicFramePr>
            <p:nvPr/>
          </p:nvGraphicFramePr>
          <p:xfrm>
            <a:off x="5021" y="3339"/>
            <a:ext cx="204" cy="499"/>
          </p:xfrm>
          <a:graphic>
            <a:graphicData uri="http://schemas.openxmlformats.org/presentationml/2006/ole">
              <p:oleObj spid="_x0000_s41994" name="Формула" r:id="rId12" imgW="139680" imgH="393480" progId="Equation.3">
                <p:embed/>
              </p:oleObj>
            </a:graphicData>
          </a:graphic>
        </p:graphicFrame>
        <p:sp>
          <p:nvSpPr>
            <p:cNvPr id="47" name="PubPieSlice"/>
            <p:cNvSpPr>
              <a:spLocks noEditPoints="1" noChangeArrowheads="1"/>
            </p:cNvSpPr>
            <p:nvPr/>
          </p:nvSpPr>
          <p:spPr bwMode="auto">
            <a:xfrm>
              <a:off x="4286" y="2251"/>
              <a:ext cx="636" cy="635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11796480"/>
                <a:gd name="G4" fmla="cos 10800 1179648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0" y="4835"/>
                    <a:pt x="0" y="10799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PubPieSlice"/>
            <p:cNvSpPr>
              <a:spLocks noEditPoints="1" noChangeArrowheads="1"/>
            </p:cNvSpPr>
            <p:nvPr/>
          </p:nvSpPr>
          <p:spPr bwMode="auto">
            <a:xfrm rot="5400000">
              <a:off x="4286" y="2251"/>
              <a:ext cx="636" cy="635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11796480"/>
                <a:gd name="G4" fmla="cos 10800 1179648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0" y="4835"/>
                    <a:pt x="0" y="10799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891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PubPieSlice"/>
            <p:cNvSpPr>
              <a:spLocks noEditPoints="1" noChangeArrowheads="1"/>
            </p:cNvSpPr>
            <p:nvPr/>
          </p:nvSpPr>
          <p:spPr bwMode="auto">
            <a:xfrm rot="16200000">
              <a:off x="4286" y="2251"/>
              <a:ext cx="636" cy="635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11796480"/>
                <a:gd name="G4" fmla="cos 10800 1179648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0" y="4835"/>
                    <a:pt x="0" y="10799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891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PubPieSlice"/>
            <p:cNvSpPr>
              <a:spLocks noEditPoints="1" noChangeArrowheads="1"/>
            </p:cNvSpPr>
            <p:nvPr/>
          </p:nvSpPr>
          <p:spPr bwMode="auto">
            <a:xfrm rot="10800000">
              <a:off x="4286" y="2251"/>
              <a:ext cx="636" cy="635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11796480"/>
                <a:gd name="G4" fmla="cos 10800 1179648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0" y="4835"/>
                    <a:pt x="0" y="10799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AutoShape 59"/>
            <p:cNvSpPr>
              <a:spLocks noChangeArrowheads="1"/>
            </p:cNvSpPr>
            <p:nvPr/>
          </p:nvSpPr>
          <p:spPr bwMode="auto">
            <a:xfrm>
              <a:off x="295" y="3657"/>
              <a:ext cx="273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" name="AutoShape 60"/>
            <p:cNvSpPr>
              <a:spLocks noChangeArrowheads="1"/>
            </p:cNvSpPr>
            <p:nvPr/>
          </p:nvSpPr>
          <p:spPr bwMode="auto">
            <a:xfrm>
              <a:off x="567" y="3657"/>
              <a:ext cx="273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" name="AutoShape 61"/>
            <p:cNvSpPr>
              <a:spLocks noChangeArrowheads="1"/>
            </p:cNvSpPr>
            <p:nvPr/>
          </p:nvSpPr>
          <p:spPr bwMode="auto">
            <a:xfrm>
              <a:off x="839" y="3657"/>
              <a:ext cx="273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4" name="AutoShape 62"/>
            <p:cNvSpPr>
              <a:spLocks noChangeArrowheads="1"/>
            </p:cNvSpPr>
            <p:nvPr/>
          </p:nvSpPr>
          <p:spPr bwMode="auto">
            <a:xfrm rot="10800000">
              <a:off x="431" y="3657"/>
              <a:ext cx="273" cy="272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5" name="AutoShape 63"/>
            <p:cNvSpPr>
              <a:spLocks noChangeArrowheads="1"/>
            </p:cNvSpPr>
            <p:nvPr/>
          </p:nvSpPr>
          <p:spPr bwMode="auto">
            <a:xfrm rot="10800000">
              <a:off x="703" y="3657"/>
              <a:ext cx="273" cy="272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6" name="AutoShape 64"/>
            <p:cNvSpPr>
              <a:spLocks noChangeArrowheads="1"/>
            </p:cNvSpPr>
            <p:nvPr/>
          </p:nvSpPr>
          <p:spPr bwMode="auto">
            <a:xfrm>
              <a:off x="431" y="3385"/>
              <a:ext cx="273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" name="AutoShape 65"/>
            <p:cNvSpPr>
              <a:spLocks noChangeArrowheads="1"/>
            </p:cNvSpPr>
            <p:nvPr/>
          </p:nvSpPr>
          <p:spPr bwMode="auto">
            <a:xfrm>
              <a:off x="703" y="3385"/>
              <a:ext cx="273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" name="AutoShape 66"/>
            <p:cNvSpPr>
              <a:spLocks noChangeArrowheads="1"/>
            </p:cNvSpPr>
            <p:nvPr/>
          </p:nvSpPr>
          <p:spPr bwMode="auto">
            <a:xfrm rot="10800000">
              <a:off x="567" y="3385"/>
              <a:ext cx="273" cy="272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" name="AutoShape 67"/>
            <p:cNvSpPr>
              <a:spLocks noChangeArrowheads="1"/>
            </p:cNvSpPr>
            <p:nvPr/>
          </p:nvSpPr>
          <p:spPr bwMode="auto">
            <a:xfrm rot="5400000">
              <a:off x="2359" y="2318"/>
              <a:ext cx="544" cy="589"/>
            </a:xfrm>
            <a:prstGeom prst="flowChartCollate">
              <a:avLst/>
            </a:prstGeom>
            <a:solidFill>
              <a:srgbClr val="F250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" name="AutoShape 68"/>
            <p:cNvSpPr>
              <a:spLocks noChangeArrowheads="1"/>
            </p:cNvSpPr>
            <p:nvPr/>
          </p:nvSpPr>
          <p:spPr bwMode="auto">
            <a:xfrm>
              <a:off x="2336" y="2614"/>
              <a:ext cx="590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" name="AutoShape 69"/>
            <p:cNvSpPr>
              <a:spLocks noChangeArrowheads="1"/>
            </p:cNvSpPr>
            <p:nvPr/>
          </p:nvSpPr>
          <p:spPr bwMode="auto">
            <a:xfrm rot="10800000">
              <a:off x="2336" y="2341"/>
              <a:ext cx="590" cy="272"/>
            </a:xfrm>
            <a:prstGeom prst="triangle">
              <a:avLst>
                <a:gd name="adj" fmla="val 50000"/>
              </a:avLst>
            </a:prstGeom>
            <a:solidFill>
              <a:srgbClr val="F250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2" name="Нижний колонтитул 6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57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000099"/>
                </a:solidFill>
                <a:latin typeface="Georgia" pitchFamily="18" charset="0"/>
              </a:rPr>
              <a:t>Физминутка</a:t>
            </a:r>
            <a:endParaRPr lang="ru-RU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ru-RU" dirty="0" smtClean="0"/>
              <a:t>       </a:t>
            </a:r>
            <a:r>
              <a:rPr lang="ru-RU" b="1" dirty="0" smtClean="0"/>
              <a:t>Одолела нас дремота, </a:t>
            </a:r>
            <a:br>
              <a:rPr lang="ru-RU" b="1" dirty="0" smtClean="0"/>
            </a:br>
            <a:r>
              <a:rPr lang="ru-RU" b="1" dirty="0" smtClean="0"/>
              <a:t>Шевельнуться неохота.</a:t>
            </a:r>
            <a:br>
              <a:rPr lang="ru-RU" b="1" dirty="0" smtClean="0"/>
            </a:br>
            <a:r>
              <a:rPr lang="ru-RU" b="1" dirty="0" smtClean="0"/>
              <a:t>Ну-ка,  делайте со мною </a:t>
            </a:r>
            <a:br>
              <a:rPr lang="ru-RU" b="1" dirty="0" smtClean="0"/>
            </a:br>
            <a:r>
              <a:rPr lang="ru-RU" b="1" dirty="0" smtClean="0"/>
              <a:t>Упражнение такое:</a:t>
            </a:r>
            <a:br>
              <a:rPr lang="ru-RU" b="1" dirty="0" smtClean="0"/>
            </a:br>
            <a:r>
              <a:rPr lang="ru-RU" b="1" dirty="0" smtClean="0"/>
              <a:t>Раз – поднялись, потянулись,</a:t>
            </a:r>
            <a:br>
              <a:rPr lang="ru-RU" b="1" dirty="0" smtClean="0"/>
            </a:br>
            <a:r>
              <a:rPr lang="ru-RU" b="1" dirty="0" smtClean="0"/>
              <a:t>Два – нагнулись, разогнулись,</a:t>
            </a:r>
            <a:br>
              <a:rPr lang="ru-RU" b="1" dirty="0" smtClean="0"/>
            </a:br>
            <a:r>
              <a:rPr lang="ru-RU" b="1" dirty="0" smtClean="0"/>
              <a:t>Три – в ладоши три хлопка</a:t>
            </a:r>
            <a:br>
              <a:rPr lang="ru-RU" b="1" dirty="0" smtClean="0"/>
            </a:br>
            <a:r>
              <a:rPr lang="ru-RU" b="1" dirty="0" smtClean="0"/>
              <a:t>Головою три кивка. </a:t>
            </a:r>
            <a:endParaRPr lang="ru-RU" b="1" dirty="0"/>
          </a:p>
        </p:txBody>
      </p:sp>
      <p:pic>
        <p:nvPicPr>
          <p:cNvPr id="66565" name="Picture 5" descr="C:\Documents and Settings\Admin\Мои документы\Мои рисунки\i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1785926"/>
            <a:ext cx="3086105" cy="1889452"/>
          </a:xfrm>
          <a:prstGeom prst="rect">
            <a:avLst/>
          </a:prstGeom>
          <a:noFill/>
        </p:spPr>
      </p:pic>
      <p:pic>
        <p:nvPicPr>
          <p:cNvPr id="66567" name="Picture 7" descr="C:\Documents and Settings\Admin\Мои документы\Мои рисунки\0_1ba94_659ffa18_X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4714884"/>
            <a:ext cx="2476489" cy="1857367"/>
          </a:xfrm>
          <a:prstGeom prst="rect">
            <a:avLst/>
          </a:prstGeom>
          <a:noFill/>
        </p:spPr>
      </p:pic>
      <p:pic>
        <p:nvPicPr>
          <p:cNvPr id="54273" name="Picture 1" descr="C:\Documents and Settings\Admin\Рабочий стол\УРОК ПО МАТЕМ 5 КЛ   ФГОС\69552015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0"/>
            <a:ext cx="1931891" cy="1938331"/>
          </a:xfrm>
          <a:prstGeom prst="rect">
            <a:avLst/>
          </a:prstGeom>
          <a:noFill/>
        </p:spPr>
      </p:pic>
      <p:pic>
        <p:nvPicPr>
          <p:cNvPr id="54274" name="Picture 2" descr="C:\Documents and Settings\Admin\Рабочий стол\УРОК ПО МАТЕМ 5 КЛ   ФГОС\69552015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142852"/>
            <a:ext cx="1642827" cy="1648303"/>
          </a:xfrm>
          <a:prstGeom prst="rect">
            <a:avLst/>
          </a:prstGeom>
          <a:noFill/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Georgia" pitchFamily="18" charset="0"/>
              </a:rPr>
              <a:t>Решите задачу:</a:t>
            </a:r>
            <a:endParaRPr lang="ru-RU" dirty="0">
              <a:solidFill>
                <a:srgbClr val="0070C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    Шустрый мышонок Джерри  успел взять кусок сыра и вернулся ещё за сыром, но не тут-то было…</a:t>
            </a:r>
            <a:endParaRPr lang="ru-RU" sz="2800" dirty="0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3357554" y="2857496"/>
            <a:ext cx="1441450" cy="1368425"/>
            <a:chOff x="2472" y="1026"/>
            <a:chExt cx="908" cy="862"/>
          </a:xfrm>
        </p:grpSpPr>
        <p:sp>
          <p:nvSpPr>
            <p:cNvPr id="7" name="PubPieSlice"/>
            <p:cNvSpPr>
              <a:spLocks noEditPoints="1" noChangeArrowheads="1"/>
            </p:cNvSpPr>
            <p:nvPr/>
          </p:nvSpPr>
          <p:spPr bwMode="auto">
            <a:xfrm>
              <a:off x="2472" y="1026"/>
              <a:ext cx="908" cy="862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0" y="4835"/>
                    <a:pt x="0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2472" y="1480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2608" y="1162"/>
              <a:ext cx="635" cy="726"/>
              <a:chOff x="2608" y="1162"/>
              <a:chExt cx="635" cy="726"/>
            </a:xfrm>
          </p:grpSpPr>
          <p:sp>
            <p:nvSpPr>
              <p:cNvPr id="10" name="Line 10"/>
              <p:cNvSpPr>
                <a:spLocks noChangeShapeType="1"/>
              </p:cNvSpPr>
              <p:nvPr/>
            </p:nvSpPr>
            <p:spPr bwMode="auto">
              <a:xfrm>
                <a:off x="2925" y="1480"/>
                <a:ext cx="0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Line 11"/>
              <p:cNvSpPr>
                <a:spLocks noChangeShapeType="1"/>
              </p:cNvSpPr>
              <p:nvPr/>
            </p:nvSpPr>
            <p:spPr bwMode="auto">
              <a:xfrm flipH="1">
                <a:off x="2608" y="1480"/>
                <a:ext cx="317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H="1" flipV="1">
                <a:off x="2608" y="1162"/>
                <a:ext cx="317" cy="3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Line 13"/>
              <p:cNvSpPr>
                <a:spLocks noChangeShapeType="1"/>
              </p:cNvSpPr>
              <p:nvPr/>
            </p:nvSpPr>
            <p:spPr bwMode="auto">
              <a:xfrm>
                <a:off x="2925" y="1480"/>
                <a:ext cx="318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5" name="Прямоугольник 14"/>
          <p:cNvSpPr/>
          <p:nvPr/>
        </p:nvSpPr>
        <p:spPr>
          <a:xfrm>
            <a:off x="785786" y="4357694"/>
            <a:ext cx="7929618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Какую часть сыра взял мышонок, и какая часть сыра досталась Тому? </a:t>
            </a:r>
          </a:p>
          <a:p>
            <a:pPr>
              <a:lnSpc>
                <a:spcPct val="90000"/>
              </a:lnSpc>
            </a:pP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Какую часть сыра составляет каждый кусок 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 smtClean="0"/>
              <a:t>   </a:t>
            </a:r>
            <a:r>
              <a:rPr lang="ru-RU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Сверим ответы:</a:t>
            </a:r>
            <a:r>
              <a:rPr lang="ru-RU" sz="2400" dirty="0" smtClean="0"/>
              <a:t> </a:t>
            </a:r>
            <a:r>
              <a:rPr lang="ru-RU" sz="2800" dirty="0" smtClean="0"/>
              <a:t>1)      ; 2)      ;   3)      ;     </a:t>
            </a:r>
            <a:r>
              <a:rPr lang="ru-RU" sz="2400" dirty="0" smtClean="0"/>
              <a:t>;      .</a:t>
            </a:r>
            <a:endParaRPr lang="ru-RU" sz="2400" b="1" i="1" dirty="0">
              <a:effectLst>
                <a:outerShdw blurRad="38100" dist="38100" dir="2700000" algn="tl">
                  <a:srgbClr val="FFFFFF"/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4357686" y="5572140"/>
          <a:ext cx="280988" cy="719137"/>
        </p:xfrm>
        <a:graphic>
          <a:graphicData uri="http://schemas.openxmlformats.org/presentationml/2006/ole">
            <p:oleObj spid="_x0000_s39938" name="Формула" r:id="rId4" imgW="152334" imgH="393529" progId="Equation.3">
              <p:embed/>
            </p:oleObj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5429256" y="5572140"/>
          <a:ext cx="279400" cy="719138"/>
        </p:xfrm>
        <a:graphic>
          <a:graphicData uri="http://schemas.openxmlformats.org/presentationml/2006/ole">
            <p:oleObj spid="_x0000_s39939" name="Формула" r:id="rId5" imgW="152280" imgH="393480" progId="Equation.3">
              <p:embed/>
            </p:oleObj>
          </a:graphicData>
        </a:graphic>
      </p:graphicFrame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6500826" y="5572140"/>
          <a:ext cx="360363" cy="719138"/>
        </p:xfrm>
        <a:graphic>
          <a:graphicData uri="http://schemas.openxmlformats.org/presentationml/2006/ole">
            <p:oleObj spid="_x0000_s39940" name="Формула" r:id="rId6" imgW="139639" imgH="393529" progId="Equation.3">
              <p:embed/>
            </p:oleObj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7000892" y="5572140"/>
          <a:ext cx="366713" cy="719138"/>
        </p:xfrm>
        <a:graphic>
          <a:graphicData uri="http://schemas.openxmlformats.org/presentationml/2006/ole">
            <p:oleObj spid="_x0000_s39941" name="Формула" r:id="rId7" imgW="152334" imgH="393529" progId="Equation.3">
              <p:embed/>
            </p:oleObj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7429520" y="5572140"/>
          <a:ext cx="360362" cy="719138"/>
        </p:xfrm>
        <a:graphic>
          <a:graphicData uri="http://schemas.openxmlformats.org/presentationml/2006/ole">
            <p:oleObj spid="_x0000_s39942" name="Формула" r:id="rId8" imgW="152334" imgH="393529" progId="Equation.3">
              <p:embed/>
            </p:oleObj>
          </a:graphicData>
        </a:graphic>
      </p:graphicFrame>
      <p:pic>
        <p:nvPicPr>
          <p:cNvPr id="21" name="Picture 2" descr="C:\Documents and Settings\Admin\Мои документы\Мои рисунки\i (5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57818" y="2571744"/>
            <a:ext cx="2450317" cy="1775592"/>
          </a:xfrm>
          <a:prstGeom prst="rect">
            <a:avLst/>
          </a:prstGeom>
          <a:noFill/>
        </p:spPr>
      </p:pic>
      <p:pic>
        <p:nvPicPr>
          <p:cNvPr id="39943" name="Picture 7" descr="C:\Documents and Settings\Admin\Мои документы\Мои рисунки\i (6)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7158" y="2571744"/>
            <a:ext cx="2738440" cy="1785950"/>
          </a:xfrm>
          <a:prstGeom prst="rect">
            <a:avLst/>
          </a:prstGeom>
          <a:noFill/>
        </p:spPr>
      </p:pic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52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  <a:latin typeface="Georgia" pitchFamily="18" charset="0"/>
              </a:rPr>
              <a:t>Решите задачу: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5" name="Picture 4" descr="j023413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071546"/>
            <a:ext cx="1952531" cy="207626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285984" y="1285860"/>
            <a:ext cx="6286544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1</a:t>
            </a:r>
            <a:r>
              <a:rPr lang="ru-RU" sz="2800" b="1" dirty="0" smtClean="0">
                <a:solidFill>
                  <a:srgbClr val="000066"/>
                </a:solidFill>
              </a:rPr>
              <a:t>. Сколько в сутках часов?</a:t>
            </a:r>
            <a:r>
              <a:rPr lang="ru-RU" sz="2800" dirty="0" smtClean="0"/>
              <a:t>   </a:t>
            </a:r>
          </a:p>
          <a:p>
            <a:pPr>
              <a:buFontTx/>
              <a:buNone/>
            </a:pP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2</a:t>
            </a:r>
            <a:r>
              <a:rPr lang="ru-RU" sz="2800" b="1" dirty="0" smtClean="0">
                <a:solidFill>
                  <a:srgbClr val="000066"/>
                </a:solidFill>
              </a:rPr>
              <a:t>.  Какая часть суток пройдёт, если   будильник   будет показывать:</a:t>
            </a:r>
          </a:p>
          <a:p>
            <a:pPr>
              <a:buFontTx/>
              <a:buNone/>
            </a:pPr>
            <a:r>
              <a:rPr lang="ru-RU" sz="2800" dirty="0" smtClean="0">
                <a:solidFill>
                  <a:srgbClr val="000066"/>
                </a:solidFill>
              </a:rPr>
              <a:t>а)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1 час</a:t>
            </a:r>
            <a:r>
              <a:rPr lang="ru-RU" sz="2800" dirty="0" smtClean="0"/>
              <a:t>, </a:t>
            </a:r>
            <a:r>
              <a:rPr lang="ru-RU" sz="2800" dirty="0" smtClean="0">
                <a:solidFill>
                  <a:srgbClr val="000066"/>
                </a:solidFill>
              </a:rPr>
              <a:t>б)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3 часа</a:t>
            </a:r>
            <a:r>
              <a:rPr lang="ru-RU" sz="2800" dirty="0" smtClean="0"/>
              <a:t>, </a:t>
            </a:r>
            <a:r>
              <a:rPr lang="ru-RU" sz="2800" dirty="0" smtClean="0">
                <a:solidFill>
                  <a:srgbClr val="000066"/>
                </a:solidFill>
              </a:rPr>
              <a:t>в)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5 часов</a:t>
            </a:r>
            <a:r>
              <a:rPr lang="ru-RU" sz="2800" dirty="0" smtClean="0"/>
              <a:t>, </a:t>
            </a:r>
            <a:r>
              <a:rPr lang="ru-RU" sz="2800" dirty="0" smtClean="0">
                <a:solidFill>
                  <a:srgbClr val="000066"/>
                </a:solidFill>
              </a:rPr>
              <a:t>г)</a:t>
            </a:r>
            <a:r>
              <a:rPr lang="ru-RU" sz="2800" dirty="0" smtClean="0">
                <a:solidFill>
                  <a:srgbClr val="FF0000"/>
                </a:solidFill>
              </a:rPr>
              <a:t>11часов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000066"/>
                </a:solidFill>
              </a:rPr>
              <a:t>?  	</a:t>
            </a:r>
            <a:r>
              <a:rPr lang="ru-RU" dirty="0" smtClean="0">
                <a:solidFill>
                  <a:srgbClr val="000066"/>
                </a:solidFill>
              </a:rPr>
              <a:t>				</a:t>
            </a:r>
            <a:r>
              <a:rPr lang="ru-RU" dirty="0" smtClean="0">
                <a:solidFill>
                  <a:srgbClr val="FF0000"/>
                </a:solidFill>
              </a:rPr>
              <a:t>											</a:t>
            </a:r>
            <a:endParaRPr lang="ru-RU" dirty="0" smtClean="0"/>
          </a:p>
          <a:p>
            <a:pPr>
              <a:buFontTx/>
              <a:buNone/>
            </a:pPr>
            <a:r>
              <a:rPr lang="ru-RU" dirty="0" smtClean="0"/>
              <a:t>                   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1428728" y="535782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sz="3200" dirty="0"/>
          </a:p>
        </p:txBody>
      </p:sp>
      <p:sp>
        <p:nvSpPr>
          <p:cNvPr id="45" name="Нижний колонтитул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20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  <a:latin typeface="Georgia" pitchFamily="18" charset="0"/>
              </a:rPr>
              <a:t>Решите задачу: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5" name="Picture 4" descr="j0234131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071546"/>
            <a:ext cx="1952531" cy="207626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285984" y="1285860"/>
            <a:ext cx="6286544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1</a:t>
            </a:r>
            <a:r>
              <a:rPr lang="ru-RU" sz="2800" b="1" dirty="0" smtClean="0">
                <a:solidFill>
                  <a:srgbClr val="000066"/>
                </a:solidFill>
              </a:rPr>
              <a:t>. Сколько в сутках часов?</a:t>
            </a:r>
            <a:r>
              <a:rPr lang="ru-RU" sz="2800" dirty="0" smtClean="0"/>
              <a:t>   </a:t>
            </a:r>
          </a:p>
          <a:p>
            <a:pPr>
              <a:buFontTx/>
              <a:buNone/>
            </a:pP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2</a:t>
            </a:r>
            <a:r>
              <a:rPr lang="ru-RU" sz="2800" b="1" dirty="0" smtClean="0">
                <a:solidFill>
                  <a:srgbClr val="000066"/>
                </a:solidFill>
              </a:rPr>
              <a:t>.  Какая часть суток пройдёт, если   будильник   будет показывать:</a:t>
            </a:r>
          </a:p>
          <a:p>
            <a:pPr>
              <a:buFontTx/>
              <a:buNone/>
            </a:pPr>
            <a:r>
              <a:rPr lang="ru-RU" sz="2800" dirty="0" smtClean="0">
                <a:solidFill>
                  <a:srgbClr val="000066"/>
                </a:solidFill>
              </a:rPr>
              <a:t>а)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1 час</a:t>
            </a:r>
            <a:r>
              <a:rPr lang="ru-RU" sz="2800" dirty="0" smtClean="0"/>
              <a:t>, </a:t>
            </a:r>
            <a:r>
              <a:rPr lang="ru-RU" sz="2800" dirty="0" smtClean="0">
                <a:solidFill>
                  <a:srgbClr val="000066"/>
                </a:solidFill>
              </a:rPr>
              <a:t>б)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3 часа</a:t>
            </a:r>
            <a:r>
              <a:rPr lang="ru-RU" sz="2800" dirty="0" smtClean="0"/>
              <a:t>, </a:t>
            </a:r>
            <a:r>
              <a:rPr lang="ru-RU" sz="2800" dirty="0" smtClean="0">
                <a:solidFill>
                  <a:srgbClr val="000066"/>
                </a:solidFill>
              </a:rPr>
              <a:t>в)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5 часов</a:t>
            </a:r>
            <a:r>
              <a:rPr lang="ru-RU" sz="2800" dirty="0" smtClean="0"/>
              <a:t>, </a:t>
            </a:r>
            <a:r>
              <a:rPr lang="ru-RU" sz="2800" dirty="0" smtClean="0">
                <a:solidFill>
                  <a:srgbClr val="000066"/>
                </a:solidFill>
              </a:rPr>
              <a:t>г)</a:t>
            </a:r>
            <a:r>
              <a:rPr lang="ru-RU" sz="2800" dirty="0" smtClean="0">
                <a:solidFill>
                  <a:srgbClr val="FF0000"/>
                </a:solidFill>
              </a:rPr>
              <a:t>11часов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000066"/>
                </a:solidFill>
              </a:rPr>
              <a:t>?  	</a:t>
            </a:r>
            <a:r>
              <a:rPr lang="ru-RU" dirty="0" smtClean="0">
                <a:solidFill>
                  <a:srgbClr val="000066"/>
                </a:solidFill>
              </a:rPr>
              <a:t>				</a:t>
            </a:r>
            <a:r>
              <a:rPr lang="ru-RU" dirty="0" smtClean="0">
                <a:solidFill>
                  <a:srgbClr val="FF0000"/>
                </a:solidFill>
              </a:rPr>
              <a:t>											</a:t>
            </a:r>
            <a:endParaRPr lang="ru-RU" dirty="0" smtClean="0"/>
          </a:p>
          <a:p>
            <a:pPr>
              <a:buFontTx/>
              <a:buNone/>
            </a:pPr>
            <a:r>
              <a:rPr lang="ru-RU" dirty="0" smtClean="0"/>
              <a:t>                   </a:t>
            </a:r>
            <a:endParaRPr lang="ru-RU" dirty="0"/>
          </a:p>
        </p:txBody>
      </p: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971550" y="3213100"/>
            <a:ext cx="7345363" cy="647700"/>
            <a:chOff x="612" y="2024"/>
            <a:chExt cx="4627" cy="408"/>
          </a:xfrm>
        </p:grpSpPr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1111" y="2205"/>
              <a:ext cx="181" cy="227"/>
            </a:xfrm>
            <a:prstGeom prst="rect">
              <a:avLst/>
            </a:prstGeom>
            <a:solidFill>
              <a:srgbClr val="F250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1474" y="2205"/>
              <a:ext cx="181" cy="227"/>
            </a:xfrm>
            <a:prstGeom prst="rect">
              <a:avLst/>
            </a:prstGeom>
            <a:solidFill>
              <a:srgbClr val="F250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Rectangle 16"/>
            <p:cNvSpPr>
              <a:spLocks noChangeArrowheads="1"/>
            </p:cNvSpPr>
            <p:nvPr/>
          </p:nvSpPr>
          <p:spPr bwMode="auto">
            <a:xfrm>
              <a:off x="1292" y="2205"/>
              <a:ext cx="181" cy="227"/>
            </a:xfrm>
            <a:prstGeom prst="rect">
              <a:avLst/>
            </a:prstGeom>
            <a:solidFill>
              <a:srgbClr val="F250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837" y="2205"/>
              <a:ext cx="181" cy="227"/>
            </a:xfrm>
            <a:prstGeom prst="rect">
              <a:avLst/>
            </a:prstGeom>
            <a:solidFill>
              <a:srgbClr val="F250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1655" y="2205"/>
              <a:ext cx="181" cy="227"/>
            </a:xfrm>
            <a:prstGeom prst="rect">
              <a:avLst/>
            </a:prstGeom>
            <a:solidFill>
              <a:srgbClr val="F250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2200" y="2205"/>
              <a:ext cx="181" cy="227"/>
            </a:xfrm>
            <a:prstGeom prst="rect">
              <a:avLst/>
            </a:prstGeom>
            <a:solidFill>
              <a:srgbClr val="F250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Rectangle 20"/>
            <p:cNvSpPr>
              <a:spLocks noChangeArrowheads="1"/>
            </p:cNvSpPr>
            <p:nvPr/>
          </p:nvSpPr>
          <p:spPr bwMode="auto">
            <a:xfrm>
              <a:off x="2018" y="2205"/>
              <a:ext cx="181" cy="227"/>
            </a:xfrm>
            <a:prstGeom prst="rect">
              <a:avLst/>
            </a:prstGeom>
            <a:solidFill>
              <a:srgbClr val="F250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Rectangle 21"/>
            <p:cNvSpPr>
              <a:spLocks noChangeArrowheads="1"/>
            </p:cNvSpPr>
            <p:nvPr/>
          </p:nvSpPr>
          <p:spPr bwMode="auto">
            <a:xfrm>
              <a:off x="2381" y="2205"/>
              <a:ext cx="181" cy="227"/>
            </a:xfrm>
            <a:prstGeom prst="rect">
              <a:avLst/>
            </a:prstGeom>
            <a:solidFill>
              <a:srgbClr val="F250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Rectangle 22"/>
            <p:cNvSpPr>
              <a:spLocks noChangeArrowheads="1"/>
            </p:cNvSpPr>
            <p:nvPr/>
          </p:nvSpPr>
          <p:spPr bwMode="auto">
            <a:xfrm>
              <a:off x="2562" y="2205"/>
              <a:ext cx="181" cy="227"/>
            </a:xfrm>
            <a:prstGeom prst="rect">
              <a:avLst/>
            </a:prstGeom>
            <a:solidFill>
              <a:srgbClr val="F250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2744" y="2205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3470" y="2205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3288" y="2205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3107" y="2205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2925" y="2205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Rectangle 28"/>
            <p:cNvSpPr>
              <a:spLocks noChangeArrowheads="1"/>
            </p:cNvSpPr>
            <p:nvPr/>
          </p:nvSpPr>
          <p:spPr bwMode="auto">
            <a:xfrm>
              <a:off x="4195" y="2205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Rectangle 29"/>
            <p:cNvSpPr>
              <a:spLocks noChangeArrowheads="1"/>
            </p:cNvSpPr>
            <p:nvPr/>
          </p:nvSpPr>
          <p:spPr bwMode="auto">
            <a:xfrm>
              <a:off x="4014" y="2205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3833" y="2205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Rectangle 31"/>
            <p:cNvSpPr>
              <a:spLocks noChangeArrowheads="1"/>
            </p:cNvSpPr>
            <p:nvPr/>
          </p:nvSpPr>
          <p:spPr bwMode="auto">
            <a:xfrm>
              <a:off x="3651" y="2205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4558" y="2205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4377" y="2205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34"/>
            <p:cNvSpPr>
              <a:spLocks noChangeArrowheads="1"/>
            </p:cNvSpPr>
            <p:nvPr/>
          </p:nvSpPr>
          <p:spPr bwMode="auto">
            <a:xfrm>
              <a:off x="4740" y="2205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Rectangle 35"/>
            <p:cNvSpPr>
              <a:spLocks noChangeArrowheads="1"/>
            </p:cNvSpPr>
            <p:nvPr/>
          </p:nvSpPr>
          <p:spPr bwMode="auto">
            <a:xfrm>
              <a:off x="930" y="2205"/>
              <a:ext cx="181" cy="227"/>
            </a:xfrm>
            <a:prstGeom prst="rect">
              <a:avLst/>
            </a:prstGeom>
            <a:solidFill>
              <a:srgbClr val="F250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Rectangle 36"/>
            <p:cNvSpPr>
              <a:spLocks noChangeArrowheads="1"/>
            </p:cNvSpPr>
            <p:nvPr/>
          </p:nvSpPr>
          <p:spPr bwMode="auto">
            <a:xfrm>
              <a:off x="748" y="2205"/>
              <a:ext cx="181" cy="227"/>
            </a:xfrm>
            <a:prstGeom prst="rect">
              <a:avLst/>
            </a:prstGeom>
            <a:solidFill>
              <a:srgbClr val="F250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Rectangle 37"/>
            <p:cNvSpPr>
              <a:spLocks noChangeArrowheads="1"/>
            </p:cNvSpPr>
            <p:nvPr/>
          </p:nvSpPr>
          <p:spPr bwMode="auto">
            <a:xfrm>
              <a:off x="4921" y="2205"/>
              <a:ext cx="181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AutoShape 38"/>
            <p:cNvSpPr>
              <a:spLocks/>
            </p:cNvSpPr>
            <p:nvPr/>
          </p:nvSpPr>
          <p:spPr bwMode="auto">
            <a:xfrm rot="5400000">
              <a:off x="2790" y="-154"/>
              <a:ext cx="272" cy="4627"/>
            </a:xfrm>
            <a:prstGeom prst="leftBrace">
              <a:avLst>
                <a:gd name="adj1" fmla="val 14183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928662" y="4000504"/>
            <a:ext cx="20970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1</a:t>
            </a:r>
            <a:r>
              <a:rPr lang="ru-RU" sz="2800" dirty="0" smtClean="0">
                <a:solidFill>
                  <a:srgbClr val="000066"/>
                </a:solidFill>
              </a:rPr>
              <a:t>.</a:t>
            </a:r>
            <a:r>
              <a:rPr lang="ru-RU" sz="2800" dirty="0" smtClean="0"/>
              <a:t>      </a:t>
            </a:r>
            <a:r>
              <a:rPr lang="ru-RU" sz="28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24 часа</a:t>
            </a:r>
            <a:endParaRPr lang="ru-RU" sz="2800" b="1" i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3000364" y="5214950"/>
          <a:ext cx="466725" cy="792162"/>
        </p:xfrm>
        <a:graphic>
          <a:graphicData uri="http://schemas.openxmlformats.org/presentationml/2006/ole">
            <p:oleObj spid="_x0000_s44034" name="Формула" r:id="rId5" imgW="228600" imgH="393480" progId="Equation.3">
              <p:embed/>
            </p:oleObj>
          </a:graphicData>
        </a:graphic>
      </p:graphicFrame>
      <p:sp>
        <p:nvSpPr>
          <p:cNvPr id="35" name="Прямоугольник 34"/>
          <p:cNvSpPr/>
          <p:nvPr/>
        </p:nvSpPr>
        <p:spPr>
          <a:xfrm>
            <a:off x="928662" y="4714884"/>
            <a:ext cx="2097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 startAt="2"/>
            </a:pPr>
            <a:r>
              <a:rPr lang="ru-RU" sz="3200" dirty="0" smtClean="0">
                <a:solidFill>
                  <a:srgbClr val="000066"/>
                </a:solidFill>
              </a:rPr>
              <a:t>а)</a:t>
            </a:r>
            <a:r>
              <a:rPr lang="ru-RU" sz="3200" dirty="0" smtClean="0"/>
              <a:t>  </a:t>
            </a:r>
            <a:r>
              <a:rPr lang="ru-RU" sz="3200" dirty="0" smtClean="0">
                <a:solidFill>
                  <a:srgbClr val="FF0000"/>
                </a:solidFill>
              </a:rPr>
              <a:t>1 ч – </a:t>
            </a:r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2857488" y="4429132"/>
          <a:ext cx="463550" cy="792162"/>
        </p:xfrm>
        <a:graphic>
          <a:graphicData uri="http://schemas.openxmlformats.org/presentationml/2006/ole">
            <p:oleObj spid="_x0000_s44035" name="Формула" r:id="rId6" imgW="228600" imgH="393480" progId="Equation.3">
              <p:embed/>
            </p:oleObj>
          </a:graphicData>
        </a:graphic>
      </p:graphicFrame>
      <p:sp>
        <p:nvSpPr>
          <p:cNvPr id="37" name="Прямоугольник 36"/>
          <p:cNvSpPr/>
          <p:nvPr/>
        </p:nvSpPr>
        <p:spPr>
          <a:xfrm>
            <a:off x="3428992" y="4714884"/>
            <a:ext cx="12684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суток;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7215206" y="4643446"/>
            <a:ext cx="13085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суток; </a:t>
            </a:r>
            <a:endParaRPr lang="ru-RU" sz="32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428992" y="5286388"/>
            <a:ext cx="13085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суток; </a:t>
            </a:r>
            <a:endParaRPr lang="ru-RU" sz="32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5000628" y="4714884"/>
            <a:ext cx="17636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0066"/>
                </a:solidFill>
              </a:rPr>
              <a:t>в)</a:t>
            </a:r>
            <a:r>
              <a:rPr lang="ru-RU" sz="3200" dirty="0" smtClean="0"/>
              <a:t>   </a:t>
            </a:r>
            <a:r>
              <a:rPr lang="ru-RU" sz="3200" dirty="0" smtClean="0">
                <a:solidFill>
                  <a:srgbClr val="FF0000"/>
                </a:solidFill>
              </a:rPr>
              <a:t>5 ч – 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5072066" y="5357826"/>
            <a:ext cx="18245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0066"/>
                </a:solidFill>
              </a:rPr>
              <a:t>г)</a:t>
            </a:r>
            <a:r>
              <a:rPr lang="ru-RU" sz="3200" dirty="0" smtClean="0"/>
              <a:t>   </a:t>
            </a:r>
            <a:r>
              <a:rPr lang="ru-RU" sz="3200" dirty="0" smtClean="0">
                <a:solidFill>
                  <a:srgbClr val="FF0000"/>
                </a:solidFill>
              </a:rPr>
              <a:t>11 ч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FF0000"/>
                </a:solidFill>
              </a:rPr>
              <a:t>– </a:t>
            </a:r>
            <a:endParaRPr lang="ru-RU" sz="3200" dirty="0">
              <a:solidFill>
                <a:srgbClr val="FF0000"/>
              </a:solidFill>
            </a:endParaRPr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6572264" y="4572008"/>
          <a:ext cx="466725" cy="792162"/>
        </p:xfrm>
        <a:graphic>
          <a:graphicData uri="http://schemas.openxmlformats.org/presentationml/2006/ole">
            <p:oleObj spid="_x0000_s44036" name="Формула" r:id="rId7" imgW="228600" imgH="393480" progId="Equation.3">
              <p:embed/>
            </p:oleObj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7286644" y="5286388"/>
            <a:ext cx="12155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суток;</a:t>
            </a:r>
            <a:endParaRPr lang="ru-RU" sz="3200" dirty="0"/>
          </a:p>
        </p:txBody>
      </p:sp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6786578" y="5286388"/>
          <a:ext cx="504825" cy="792162"/>
        </p:xfrm>
        <a:graphic>
          <a:graphicData uri="http://schemas.openxmlformats.org/presentationml/2006/ole">
            <p:oleObj spid="_x0000_s44037" name="Формула" r:id="rId8" imgW="228600" imgH="393480" progId="Equation.3">
              <p:embed/>
            </p:oleObj>
          </a:graphicData>
        </a:graphic>
      </p:graphicFrame>
      <p:sp>
        <p:nvSpPr>
          <p:cNvPr id="46" name="Прямоугольник 45"/>
          <p:cNvSpPr/>
          <p:nvPr/>
        </p:nvSpPr>
        <p:spPr>
          <a:xfrm>
            <a:off x="1428728" y="5357826"/>
            <a:ext cx="14654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б)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FF0000"/>
                </a:solidFill>
              </a:rPr>
              <a:t>3 ч –</a:t>
            </a:r>
            <a:endParaRPr lang="ru-RU" sz="3200" dirty="0"/>
          </a:p>
        </p:txBody>
      </p:sp>
      <p:sp>
        <p:nvSpPr>
          <p:cNvPr id="45" name="Нижний колонтитул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20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4290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214445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584F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Самостоятельная работа</a:t>
            </a:r>
            <a:endParaRPr lang="ru-RU" sz="3600" b="1" i="1" dirty="0">
              <a:solidFill>
                <a:srgbClr val="584FD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6400800" cy="3638560"/>
          </a:xfrm>
        </p:spPr>
        <p:txBody>
          <a:bodyPr>
            <a:normAutofit/>
          </a:bodyPr>
          <a:lstStyle/>
          <a:p>
            <a:r>
              <a:rPr lang="ru-RU" sz="4000" b="1" i="1" dirty="0" smtClean="0"/>
              <a:t>№ 16</a:t>
            </a:r>
            <a:endParaRPr lang="ru-RU" sz="4000" b="1" dirty="0" smtClean="0"/>
          </a:p>
          <a:p>
            <a:r>
              <a:rPr lang="ru-RU" sz="4000" b="1" i="1" dirty="0" smtClean="0"/>
              <a:t>В-1: (1 строка)</a:t>
            </a:r>
            <a:endParaRPr lang="ru-RU" sz="4000" b="1" dirty="0" smtClean="0"/>
          </a:p>
          <a:p>
            <a:r>
              <a:rPr lang="ru-RU" sz="4000" b="1" i="1" dirty="0" smtClean="0"/>
              <a:t>В-2: (2 строка)</a:t>
            </a:r>
            <a:endParaRPr lang="ru-RU" sz="4000" b="1" dirty="0" smtClean="0"/>
          </a:p>
          <a:p>
            <a:r>
              <a:rPr lang="ru-RU" sz="4000" b="1" i="1" dirty="0" smtClean="0"/>
              <a:t>В-3: (3 строка)</a:t>
            </a:r>
            <a:endParaRPr lang="ru-RU" sz="4000" b="1" dirty="0" smtClean="0">
              <a:solidFill>
                <a:srgbClr val="584FD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5400" b="1" i="1" dirty="0">
              <a:solidFill>
                <a:srgbClr val="584FD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929066"/>
            <a:ext cx="6400800" cy="1752600"/>
          </a:xfrm>
        </p:spPr>
        <p:txBody>
          <a:bodyPr/>
          <a:lstStyle/>
          <a:p>
            <a:endParaRPr lang="ru-RU" b="1" dirty="0" smtClean="0">
              <a:solidFill>
                <a:srgbClr val="584FD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714356"/>
            <a:ext cx="7143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Первое слагаемое 64, второе 29. Найти сумму.</a:t>
            </a:r>
          </a:p>
          <a:p>
            <a:pPr lvl="0"/>
            <a:r>
              <a:rPr lang="ru-RU" sz="2800" dirty="0" smtClean="0"/>
              <a:t>Уменьшите 81 в 3 раза.</a:t>
            </a:r>
          </a:p>
          <a:p>
            <a:pPr lvl="0"/>
            <a:r>
              <a:rPr lang="ru-RU" sz="2800" dirty="0" smtClean="0"/>
              <a:t>Из числа 340 вычесть число 80 и прибавить 70.</a:t>
            </a:r>
          </a:p>
          <a:p>
            <a:pPr lvl="0"/>
            <a:r>
              <a:rPr lang="ru-RU" sz="2800" dirty="0" smtClean="0"/>
              <a:t>К какому числу прибавили 44,  и получили 80?</a:t>
            </a:r>
          </a:p>
          <a:p>
            <a:pPr lvl="0"/>
            <a:r>
              <a:rPr lang="ru-RU" sz="2800" dirty="0" smtClean="0"/>
              <a:t>7000 уменьшить в 100 раз.</a:t>
            </a:r>
          </a:p>
          <a:p>
            <a:pPr lvl="0"/>
            <a:r>
              <a:rPr lang="ru-RU" sz="2800" dirty="0" smtClean="0"/>
              <a:t>7000 уменьшить на 100.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57" y="0"/>
            <a:ext cx="9148757" cy="6858000"/>
          </a:xfrm>
          <a:prstGeom prst="rect">
            <a:avLst/>
          </a:prstGeom>
          <a:noFill/>
        </p:spPr>
      </p:pic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Рефлексия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714348" y="1285860"/>
            <a:ext cx="7972452" cy="484030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000" b="1" dirty="0" smtClean="0"/>
              <a:t>           Выбери утверждение:</a:t>
            </a:r>
          </a:p>
          <a:p>
            <a:pPr algn="ctr">
              <a:buNone/>
            </a:pPr>
            <a:endParaRPr lang="ru-RU" sz="4000" b="1" dirty="0" smtClean="0"/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rgbClr val="FF0000"/>
                </a:solidFill>
              </a:rPr>
              <a:t>Все понял, могу помочь другим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rgbClr val="00B0F0"/>
                </a:solidFill>
              </a:rPr>
              <a:t>Запомню надолго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rgbClr val="00B050"/>
                </a:solidFill>
              </a:rPr>
              <a:t>Все понял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rgbClr val="7030A0"/>
                </a:solidFill>
              </a:rPr>
              <a:t>Могу, но нужна помощь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rgbClr val="C00000"/>
                </a:solidFill>
              </a:rPr>
              <a:t>Ничего не понял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3" y="4357695"/>
            <a:ext cx="1785918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214546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21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8757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Georgia" pitchFamily="18" charset="0"/>
              </a:rPr>
              <a:t> Домашнее задание</a:t>
            </a:r>
            <a:endParaRPr lang="ru-RU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171B73"/>
                </a:solidFill>
                <a:latin typeface="Arial Black" pitchFamily="34" charset="0"/>
              </a:rPr>
              <a:t>П. 1 стр4-7, № 14,</a:t>
            </a:r>
          </a:p>
          <a:p>
            <a:pPr>
              <a:buFontTx/>
              <a:buNone/>
            </a:pPr>
            <a:r>
              <a:rPr lang="ru-RU" b="1" u="sng" dirty="0" smtClean="0">
                <a:solidFill>
                  <a:srgbClr val="000066"/>
                </a:solidFill>
                <a:latin typeface="Bookman Old Style" pitchFamily="18" charset="0"/>
              </a:rPr>
              <a:t>Вкусное задание:</a:t>
            </a:r>
            <a:r>
              <a:rPr lang="ru-RU" b="1" dirty="0" smtClean="0">
                <a:latin typeface="Bookman Old Style" pitchFamily="18" charset="0"/>
              </a:rPr>
              <a:t> </a:t>
            </a:r>
          </a:p>
          <a:p>
            <a:pPr>
              <a:buFontTx/>
              <a:buNone/>
            </a:pPr>
            <a:r>
              <a:rPr lang="ru-RU" b="1" dirty="0" smtClean="0">
                <a:latin typeface="Bookman Old Style" pitchFamily="18" charset="0"/>
              </a:rPr>
              <a:t>1) Купи мандарин или апельсин. </a:t>
            </a:r>
          </a:p>
          <a:p>
            <a:pPr>
              <a:buFontTx/>
              <a:buNone/>
            </a:pPr>
            <a:r>
              <a:rPr lang="ru-RU" b="1" dirty="0" smtClean="0">
                <a:latin typeface="Bookman Old Style" pitchFamily="18" charset="0"/>
              </a:rPr>
              <a:t>    Раздели его на дольки, посчитай, сколько    </a:t>
            </a:r>
          </a:p>
          <a:p>
            <a:pPr>
              <a:buFontTx/>
              <a:buNone/>
            </a:pPr>
            <a:r>
              <a:rPr lang="ru-RU" b="1" dirty="0" smtClean="0">
                <a:latin typeface="Bookman Old Style" pitchFamily="18" charset="0"/>
              </a:rPr>
              <a:t>    всего долек? Угости своих родных и не   забудь записать, какую  часть фрукта получил каждый, и какая часть досталась тебе.</a:t>
            </a:r>
          </a:p>
          <a:p>
            <a:pPr>
              <a:buFontTx/>
              <a:buNone/>
            </a:pPr>
            <a:r>
              <a:rPr lang="ru-RU" b="1" dirty="0" smtClean="0">
                <a:latin typeface="Bookman Old Style" pitchFamily="18" charset="0"/>
              </a:rPr>
              <a:t>2) Купи большую шоколадку. </a:t>
            </a:r>
          </a:p>
          <a:p>
            <a:pPr>
              <a:buFontTx/>
              <a:buNone/>
            </a:pPr>
            <a:r>
              <a:rPr lang="ru-RU" b="1" dirty="0" smtClean="0">
                <a:latin typeface="Bookman Old Style" pitchFamily="18" charset="0"/>
              </a:rPr>
              <a:t>    Раздели её на дольки, посчитай, </a:t>
            </a:r>
          </a:p>
          <a:p>
            <a:pPr>
              <a:buFontTx/>
              <a:buNone/>
            </a:pPr>
            <a:r>
              <a:rPr lang="ru-RU" b="1" dirty="0" smtClean="0">
                <a:latin typeface="Bookman Old Style" pitchFamily="18" charset="0"/>
              </a:rPr>
              <a:t>    сколько  всего долек? </a:t>
            </a:r>
          </a:p>
          <a:p>
            <a:pPr algn="just">
              <a:buFontTx/>
              <a:buNone/>
            </a:pPr>
            <a:r>
              <a:rPr lang="ru-RU" b="1" dirty="0" smtClean="0">
                <a:latin typeface="Bookman Old Style" pitchFamily="18" charset="0"/>
              </a:rPr>
              <a:t>    Угости своих родных и не забудь   записать, какую  часть шоколадки получил каждый, и какая часть досталась тебе.</a:t>
            </a:r>
          </a:p>
          <a:p>
            <a:pPr>
              <a:buFontTx/>
              <a:buNone/>
            </a:pPr>
            <a:endParaRPr lang="ru-RU" b="1" dirty="0" smtClean="0">
              <a:latin typeface="Bookman Old Style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7" name="Picture 6" descr="FD0101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1118960"/>
            <a:ext cx="1835463" cy="1218245"/>
          </a:xfrm>
          <a:prstGeom prst="rect">
            <a:avLst/>
          </a:prstGeom>
          <a:noFill/>
        </p:spPr>
      </p:pic>
      <p:pic>
        <p:nvPicPr>
          <p:cNvPr id="8" name="Picture 2" descr="C:\Documents and Settings\Admin\Мои документы\Мои рисунки\41831-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3" y="3786190"/>
            <a:ext cx="2143140" cy="1285884"/>
          </a:xfrm>
          <a:prstGeom prst="rect">
            <a:avLst/>
          </a:prstGeom>
          <a:noFill/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22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400" b="1" i="1" dirty="0" smtClean="0">
                <a:solidFill>
                  <a:srgbClr val="584F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Понятие дроби.</a:t>
            </a:r>
            <a:r>
              <a:rPr lang="en-US" sz="5400" b="1" i="1" dirty="0" smtClean="0">
                <a:solidFill>
                  <a:srgbClr val="584F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5400" b="1" i="1" dirty="0" smtClean="0">
                <a:solidFill>
                  <a:srgbClr val="584F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5400" b="1" i="1" dirty="0" smtClean="0">
                <a:solidFill>
                  <a:srgbClr val="584F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Обыкновенная дробь. </a:t>
            </a:r>
            <a:endParaRPr lang="ru-RU" sz="5400" b="1" i="1" dirty="0">
              <a:solidFill>
                <a:srgbClr val="584FD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 smtClean="0">
              <a:solidFill>
                <a:srgbClr val="584FD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5400" b="1" i="1" dirty="0">
              <a:solidFill>
                <a:srgbClr val="584FD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285860"/>
            <a:ext cx="6400800" cy="4352940"/>
          </a:xfrm>
        </p:spPr>
        <p:txBody>
          <a:bodyPr/>
          <a:lstStyle/>
          <a:p>
            <a:endParaRPr lang="ru-RU" b="1" dirty="0" smtClean="0">
              <a:solidFill>
                <a:srgbClr val="584FD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7" y="1397000"/>
          <a:ext cx="778674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580"/>
                <a:gridCol w="2595580"/>
                <a:gridCol w="25955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Знаю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Хочу узнать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Узнал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Georgia" pitchFamily="18" charset="0"/>
              </a:rPr>
              <a:t>Хочу всё знать и уметь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dirty="0" smtClean="0">
                <a:solidFill>
                  <a:srgbClr val="000066"/>
                </a:solidFill>
                <a:latin typeface="Arial Unicode MS" pitchFamily="34" charset="-128"/>
              </a:rPr>
              <a:t> </a:t>
            </a:r>
            <a:r>
              <a:rPr lang="ru-RU" sz="4000" b="1" i="1" dirty="0" smtClean="0">
                <a:solidFill>
                  <a:srgbClr val="DA324A"/>
                </a:solidFill>
              </a:rPr>
              <a:t>– А как </a:t>
            </a:r>
            <a:r>
              <a:rPr lang="ru-RU" sz="4000" b="1" i="1" u="sng" dirty="0" smtClean="0">
                <a:solidFill>
                  <a:srgbClr val="DA324A"/>
                </a:solidFill>
              </a:rPr>
              <a:t>половину</a:t>
            </a:r>
            <a:r>
              <a:rPr lang="ru-RU" sz="4000" b="1" i="1" dirty="0" smtClean="0">
                <a:solidFill>
                  <a:srgbClr val="DA324A"/>
                </a:solidFill>
              </a:rPr>
              <a:t> записать цифрами?</a:t>
            </a:r>
          </a:p>
          <a:p>
            <a:pPr>
              <a:lnSpc>
                <a:spcPct val="80000"/>
              </a:lnSpc>
              <a:buClr>
                <a:srgbClr val="FF0000"/>
              </a:buClr>
              <a:buSzPct val="115000"/>
              <a:buFont typeface="Wingdings" pitchFamily="2" charset="2"/>
              <a:buNone/>
            </a:pPr>
            <a:r>
              <a:rPr lang="ru-RU" sz="3600" dirty="0" smtClean="0">
                <a:solidFill>
                  <a:schemeClr val="accent2"/>
                </a:solidFill>
              </a:rPr>
              <a:t>      </a:t>
            </a:r>
            <a:r>
              <a:rPr lang="ru-RU" b="1" dirty="0" smtClean="0">
                <a:solidFill>
                  <a:schemeClr val="accent2"/>
                </a:solidFill>
              </a:rPr>
              <a:t>Возьмите полоску бумаги. Разделите её на 2 равные части, свернув полоску пополам. По линии сгиба проведите черту.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b="1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b="1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</a:rPr>
              <a:t>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</a:rPr>
              <a:t>   </a:t>
            </a:r>
            <a:r>
              <a:rPr lang="ru-RU" sz="3600" b="1" i="1" dirty="0" smtClean="0">
                <a:solidFill>
                  <a:srgbClr val="6600CC"/>
                </a:solidFill>
              </a:rPr>
              <a:t>– На сколько равных частей разделили полоску?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( На 2 части )</a:t>
            </a:r>
            <a:endParaRPr lang="ru-RU" i="1" dirty="0" smtClean="0">
              <a:solidFill>
                <a:srgbClr val="6600CC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dirty="0" smtClean="0">
                <a:solidFill>
                  <a:srgbClr val="6600CC"/>
                </a:solidFill>
              </a:rPr>
              <a:t>    </a:t>
            </a:r>
            <a:r>
              <a:rPr lang="ru-RU" b="1" dirty="0" smtClean="0">
                <a:solidFill>
                  <a:srgbClr val="6600CC"/>
                </a:solidFill>
              </a:rPr>
              <a:t>Запишем число </a:t>
            </a:r>
            <a:r>
              <a:rPr lang="ru-RU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под чертой</a:t>
            </a:r>
            <a:r>
              <a:rPr lang="ru-RU" b="1" dirty="0" smtClean="0">
                <a:solidFill>
                  <a:srgbClr val="6600CC"/>
                </a:solidFill>
              </a:rPr>
              <a:t> вот так:           .  Черту называют </a:t>
            </a:r>
            <a:r>
              <a:rPr lang="ru-RU" b="1" u="sng" dirty="0" smtClean="0">
                <a:solidFill>
                  <a:srgbClr val="DA324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дробной</a:t>
            </a:r>
            <a:r>
              <a:rPr lang="ru-RU" b="1" dirty="0" smtClean="0">
                <a:solidFill>
                  <a:srgbClr val="DA324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ru-RU" b="1" dirty="0" smtClean="0">
                <a:solidFill>
                  <a:srgbClr val="6600CC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b="1" dirty="0" smtClean="0">
              <a:solidFill>
                <a:srgbClr val="6600CC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b="1" dirty="0" smtClean="0">
              <a:solidFill>
                <a:srgbClr val="6600CC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ru-RU" b="1" dirty="0" smtClean="0">
                <a:solidFill>
                  <a:srgbClr val="6600CC"/>
                </a:solidFill>
              </a:rPr>
              <a:t>     а</a:t>
            </a:r>
            <a:r>
              <a:rPr lang="ru-RU" b="1" dirty="0" smtClean="0">
                <a:solidFill>
                  <a:srgbClr val="000066"/>
                </a:solidFill>
              </a:rPr>
              <a:t>  </a:t>
            </a:r>
            <a:r>
              <a:rPr lang="ru-RU" b="1" dirty="0" smtClean="0">
                <a:solidFill>
                  <a:srgbClr val="6600CC"/>
                </a:solidFill>
              </a:rPr>
              <a:t>число, записанное под чертой</a:t>
            </a:r>
            <a:r>
              <a:rPr lang="ru-RU" b="1" dirty="0" smtClean="0">
                <a:solidFill>
                  <a:srgbClr val="000066"/>
                </a:solidFill>
              </a:rPr>
              <a:t> – </a:t>
            </a:r>
            <a:r>
              <a:rPr lang="ru-RU" b="1" u="sng" dirty="0" smtClean="0">
                <a:solidFill>
                  <a:srgbClr val="DA324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знаменателем.</a:t>
            </a:r>
            <a:r>
              <a:rPr lang="ru-RU" b="1" u="sng" dirty="0" smtClean="0">
                <a:solidFill>
                  <a:srgbClr val="000066"/>
                </a:solidFill>
              </a:rPr>
              <a:t> </a:t>
            </a:r>
            <a:endParaRPr lang="ru-RU" b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b="1" u="sng" dirty="0" smtClean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SzPct val="110000"/>
              <a:buFont typeface="Wingdings" pitchFamily="2" charset="2"/>
              <a:buNone/>
            </a:pPr>
            <a:r>
              <a:rPr lang="ru-RU" b="1" dirty="0" smtClean="0">
                <a:solidFill>
                  <a:srgbClr val="000066"/>
                </a:solidFill>
              </a:rPr>
              <a:t>       </a:t>
            </a:r>
            <a:r>
              <a:rPr lang="ru-RU" b="1" dirty="0" smtClean="0">
                <a:solidFill>
                  <a:schemeClr val="accent2"/>
                </a:solidFill>
              </a:rPr>
              <a:t>Закрасьте одну часть</a:t>
            </a:r>
            <a:r>
              <a:rPr lang="ru-RU" b="1" dirty="0" smtClean="0">
                <a:solidFill>
                  <a:srgbClr val="000066"/>
                </a:solidFill>
              </a:rPr>
              <a:t> </a:t>
            </a:r>
            <a:r>
              <a:rPr lang="ru-RU" b="1" dirty="0" smtClean="0">
                <a:solidFill>
                  <a:srgbClr val="E61808"/>
                </a:solidFill>
              </a:rPr>
              <a:t>красным</a:t>
            </a:r>
            <a:r>
              <a:rPr lang="ru-RU" b="1" dirty="0" smtClean="0">
                <a:solidFill>
                  <a:srgbClr val="000066"/>
                </a:solidFill>
              </a:rPr>
              <a:t> </a:t>
            </a:r>
            <a:r>
              <a:rPr lang="ru-RU" b="1" dirty="0" smtClean="0">
                <a:solidFill>
                  <a:schemeClr val="accent2"/>
                </a:solidFill>
              </a:rPr>
              <a:t>цветом</a:t>
            </a:r>
            <a:r>
              <a:rPr lang="ru-RU" b="1" dirty="0" smtClean="0">
                <a:solidFill>
                  <a:schemeClr val="accent2"/>
                </a:solidFill>
                <a:latin typeface="Georgia" pitchFamily="18" charset="0"/>
              </a:rPr>
              <a:t> .</a:t>
            </a:r>
          </a:p>
          <a:p>
            <a:pPr>
              <a:lnSpc>
                <a:spcPct val="80000"/>
              </a:lnSpc>
            </a:pPr>
            <a:endParaRPr lang="ru-RU" b="1" dirty="0" smtClean="0">
              <a:solidFill>
                <a:srgbClr val="000066"/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</a:pPr>
            <a:endParaRPr lang="ru-RU" b="1" dirty="0" smtClean="0">
              <a:solidFill>
                <a:srgbClr val="000066"/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2800" b="1" dirty="0" smtClean="0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</a:rPr>
              <a:t>  </a:t>
            </a:r>
            <a:r>
              <a:rPr lang="ru-RU" sz="3600" b="1" dirty="0" smtClean="0">
                <a:solidFill>
                  <a:srgbClr val="6600CC"/>
                </a:solidFill>
              </a:rPr>
              <a:t>– </a:t>
            </a:r>
            <a:r>
              <a:rPr lang="ru-RU" sz="3600" b="1" i="1" dirty="0" smtClean="0">
                <a:solidFill>
                  <a:srgbClr val="6600CC"/>
                </a:solidFill>
              </a:rPr>
              <a:t>Сколько частей  закрасили</a:t>
            </a:r>
            <a:r>
              <a:rPr lang="ru-RU" b="1" i="1" dirty="0" smtClean="0">
                <a:solidFill>
                  <a:srgbClr val="000066"/>
                </a:solidFill>
              </a:rPr>
              <a:t> </a:t>
            </a:r>
            <a:r>
              <a:rPr lang="ru-RU" sz="3600" b="1" i="1" dirty="0" smtClean="0">
                <a:solidFill>
                  <a:srgbClr val="E61808"/>
                </a:solidFill>
              </a:rPr>
              <a:t>красным</a:t>
            </a:r>
            <a:r>
              <a:rPr lang="ru-RU" b="1" i="1" dirty="0" smtClean="0">
                <a:solidFill>
                  <a:srgbClr val="000066"/>
                </a:solidFill>
              </a:rPr>
              <a:t> </a:t>
            </a:r>
            <a:r>
              <a:rPr lang="ru-RU" sz="3600" b="1" i="1" dirty="0" smtClean="0">
                <a:solidFill>
                  <a:srgbClr val="6600CC"/>
                </a:solidFill>
              </a:rPr>
              <a:t>цветом?</a:t>
            </a:r>
            <a:r>
              <a:rPr lang="ru-RU" b="1" i="1" dirty="0" smtClean="0">
                <a:solidFill>
                  <a:srgbClr val="000066"/>
                </a:solidFill>
              </a:rPr>
              <a:t>            </a:t>
            </a:r>
            <a:r>
              <a:rPr lang="ru-RU" b="1" i="1" dirty="0" smtClean="0">
                <a:solidFill>
                  <a:srgbClr val="FF0000"/>
                </a:solidFill>
              </a:rPr>
              <a:t>(1 часть)</a:t>
            </a:r>
          </a:p>
          <a:p>
            <a:pPr>
              <a:lnSpc>
                <a:spcPct val="80000"/>
              </a:lnSpc>
              <a:buClr>
                <a:srgbClr val="FF0000"/>
              </a:buClr>
              <a:buSzPct val="110000"/>
              <a:buFont typeface="Wingdings" pitchFamily="2" charset="2"/>
              <a:buNone/>
            </a:pPr>
            <a:r>
              <a:rPr lang="ru-RU" b="1" i="1" dirty="0" smtClean="0">
                <a:solidFill>
                  <a:srgbClr val="000066"/>
                </a:solidFill>
              </a:rPr>
              <a:t>   Запишем число </a:t>
            </a:r>
            <a:r>
              <a:rPr lang="ru-RU" b="1" i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над дробной чертой</a:t>
            </a:r>
            <a:r>
              <a:rPr lang="ru-RU" b="1" i="1" dirty="0" smtClean="0">
                <a:solidFill>
                  <a:srgbClr val="000066"/>
                </a:solidFill>
              </a:rPr>
              <a:t> вот так:            </a:t>
            </a:r>
          </a:p>
          <a:p>
            <a:pPr>
              <a:lnSpc>
                <a:spcPct val="80000"/>
              </a:lnSpc>
              <a:buClr>
                <a:srgbClr val="FF0000"/>
              </a:buClr>
              <a:buSzPct val="110000"/>
              <a:buFont typeface="Wingdings" pitchFamily="2" charset="2"/>
              <a:buNone/>
            </a:pPr>
            <a:endParaRPr lang="ru-RU" b="1" i="1" dirty="0" smtClean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SzPct val="110000"/>
              <a:buFont typeface="Wingdings" pitchFamily="2" charset="2"/>
              <a:buNone/>
            </a:pPr>
            <a:r>
              <a:rPr lang="ru-RU" b="1" i="1" dirty="0" smtClean="0">
                <a:solidFill>
                  <a:srgbClr val="000066"/>
                </a:solidFill>
              </a:rPr>
              <a:t>    Число, записанное над чертой, называют               </a:t>
            </a:r>
            <a:r>
              <a:rPr lang="ru-RU" b="1" i="1" u="sng" dirty="0" smtClean="0">
                <a:solidFill>
                  <a:srgbClr val="DA324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числителем.</a:t>
            </a:r>
            <a:r>
              <a:rPr lang="ru-RU" b="1" i="1" dirty="0" smtClean="0">
                <a:solidFill>
                  <a:srgbClr val="000066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b="1" i="1" dirty="0" smtClean="0">
                <a:solidFill>
                  <a:srgbClr val="000066"/>
                </a:solidFill>
              </a:rPr>
              <a:t>  </a:t>
            </a:r>
            <a:r>
              <a:rPr lang="ru-RU" b="1" i="1" dirty="0" smtClean="0">
                <a:solidFill>
                  <a:srgbClr val="FFFF66"/>
                </a:solidFill>
              </a:rPr>
              <a:t>       </a:t>
            </a:r>
            <a:r>
              <a:rPr lang="ru-RU" sz="3600" b="1" i="1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ВЫВОД:</a:t>
            </a:r>
            <a:r>
              <a:rPr lang="ru-RU" b="1" i="1" dirty="0" smtClean="0">
                <a:solidFill>
                  <a:srgbClr val="000066"/>
                </a:solidFill>
              </a:rPr>
              <a:t> </a:t>
            </a:r>
            <a:r>
              <a:rPr lang="ru-RU" b="1" i="1" dirty="0" smtClean="0">
                <a:solidFill>
                  <a:srgbClr val="E61808"/>
                </a:solidFill>
              </a:rPr>
              <a:t>красным </a:t>
            </a:r>
            <a:r>
              <a:rPr lang="ru-RU" b="1" i="1" dirty="0" smtClean="0">
                <a:solidFill>
                  <a:srgbClr val="000066"/>
                </a:solidFill>
              </a:rPr>
              <a:t>цветом закрашена           (одна вторая) часть полоски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b="1" i="1" dirty="0" smtClean="0">
                <a:solidFill>
                  <a:srgbClr val="000066"/>
                </a:solidFill>
              </a:rPr>
              <a:t>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b="1" i="1" dirty="0" smtClean="0">
                <a:solidFill>
                  <a:srgbClr val="000066"/>
                </a:solidFill>
              </a:rPr>
              <a:t>                  ( на практике        обозначает </a:t>
            </a:r>
            <a:r>
              <a:rPr lang="ru-RU" b="1" i="1" u="sng" dirty="0" smtClean="0">
                <a:solidFill>
                  <a:srgbClr val="000066"/>
                </a:solidFill>
              </a:rPr>
              <a:t>половину</a:t>
            </a:r>
            <a:r>
              <a:rPr lang="ru-RU" b="1" i="1" dirty="0" smtClean="0">
                <a:solidFill>
                  <a:srgbClr val="000066"/>
                </a:solidFill>
              </a:rPr>
              <a:t> некоторой величины)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71538" y="1928802"/>
            <a:ext cx="6697662" cy="4286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>
            <a:off x="4429124" y="1714488"/>
            <a:ext cx="0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4572000" y="2571744"/>
          <a:ext cx="420688" cy="792163"/>
        </p:xfrm>
        <a:graphic>
          <a:graphicData uri="http://schemas.openxmlformats.org/presentationml/2006/ole">
            <p:oleObj spid="_x0000_s34819" name="Формула" r:id="rId4" imgW="152280" imgH="393480" progId="Equation.3">
              <p:embed/>
            </p:oleObj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000100" y="4000504"/>
            <a:ext cx="3382963" cy="433387"/>
          </a:xfrm>
          <a:prstGeom prst="rect">
            <a:avLst/>
          </a:prstGeom>
          <a:solidFill>
            <a:srgbClr val="F9524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357686" y="4000504"/>
            <a:ext cx="3382963" cy="43655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6072198" y="4572008"/>
          <a:ext cx="455613" cy="788987"/>
        </p:xfrm>
        <a:graphic>
          <a:graphicData uri="http://schemas.openxmlformats.org/presentationml/2006/ole">
            <p:oleObj spid="_x0000_s34821" name="Формула" r:id="rId5" imgW="152280" imgH="393480" progId="Equation.3">
              <p:embed/>
            </p:oleObj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5143504" y="5286388"/>
          <a:ext cx="360363" cy="788987"/>
        </p:xfrm>
        <a:graphic>
          <a:graphicData uri="http://schemas.openxmlformats.org/presentationml/2006/ole">
            <p:oleObj spid="_x0000_s34822" name="Формула" r:id="rId6" imgW="152280" imgH="393480" progId="Equation.3">
              <p:embed/>
            </p:oleObj>
          </a:graphicData>
        </a:graphic>
      </p:graphicFrame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2928926" y="5786454"/>
          <a:ext cx="360363" cy="788987"/>
        </p:xfrm>
        <a:graphic>
          <a:graphicData uri="http://schemas.openxmlformats.org/presentationml/2006/ole">
            <p:oleObj spid="_x0000_s34823" name="Формула" r:id="rId7" imgW="152280" imgH="393480" progId="Equation.3">
              <p:embed/>
            </p:oleObj>
          </a:graphicData>
        </a:graphic>
      </p:graphicFrame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57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Georgia" pitchFamily="18" charset="0"/>
              </a:rPr>
              <a:t>Обыкновенные дроби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4"/>
                </a:solidFill>
              </a:rPr>
              <a:t>Каждый может за версту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/>
                </a:solidFill>
              </a:rPr>
              <a:t>Видеть дробную черту.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/>
                </a:solidFill>
              </a:rPr>
              <a:t>Над  чертой – </a:t>
            </a:r>
            <a:r>
              <a:rPr lang="ru-RU" b="1" dirty="0" smtClean="0">
                <a:solidFill>
                  <a:srgbClr val="FF0000"/>
                </a:solidFill>
              </a:rPr>
              <a:t>числитель</a:t>
            </a:r>
            <a:r>
              <a:rPr lang="ru-RU" b="1" dirty="0" smtClean="0">
                <a:solidFill>
                  <a:schemeClr val="accent4"/>
                </a:solidFill>
              </a:rPr>
              <a:t>, знайте,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/>
                </a:solidFill>
              </a:rPr>
              <a:t>Под чертою – </a:t>
            </a:r>
            <a:r>
              <a:rPr lang="ru-RU" b="1" dirty="0" smtClean="0">
                <a:solidFill>
                  <a:srgbClr val="FF0000"/>
                </a:solidFill>
              </a:rPr>
              <a:t>знаменатель.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/>
                </a:solidFill>
              </a:rPr>
              <a:t>Дробь такую, непременно,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/>
                </a:solidFill>
              </a:rPr>
              <a:t>Надо звать </a:t>
            </a:r>
            <a:r>
              <a:rPr lang="ru-RU" b="1" dirty="0" smtClean="0">
                <a:solidFill>
                  <a:srgbClr val="FF0000"/>
                </a:solidFill>
              </a:rPr>
              <a:t>обыкновенной.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4"/>
                </a:solidFill>
              </a:rPr>
              <a:t>Назовите числитель и знаменатель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4"/>
                </a:solidFill>
              </a:rPr>
              <a:t>                       каждой     дроби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1497012"/>
            <a:ext cx="717550" cy="140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571744"/>
            <a:ext cx="576286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3500438"/>
            <a:ext cx="736601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768" y="5286388"/>
            <a:ext cx="71438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28728" y="5357826"/>
            <a:ext cx="717551" cy="1201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8757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500043"/>
            <a:ext cx="814393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b="1" dirty="0" smtClean="0">
                <a:solidFill>
                  <a:srgbClr val="6600CC"/>
                </a:solidFill>
              </a:rPr>
              <a:t> </a:t>
            </a:r>
            <a:r>
              <a:rPr lang="ru-RU" sz="3200" b="1" i="1" dirty="0" smtClean="0">
                <a:solidFill>
                  <a:srgbClr val="6600CC"/>
                </a:solidFill>
              </a:rPr>
              <a:t>В древности к целым и дробным числам относились по-разному:                                                              предпочтения были на стороне целых чисел.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3200" b="1" i="1" dirty="0" smtClean="0">
                <a:solidFill>
                  <a:srgbClr val="FF0000"/>
                </a:solidFill>
              </a:rPr>
              <a:t>                             «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Если ты захочешь делить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единицу,     математики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высмеют тебя 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и не позволят это делать»</a:t>
            </a:r>
            <a:r>
              <a:rPr lang="ru-RU" sz="32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-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ru-RU" sz="32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писал основатель 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ru-RU" sz="32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афинской Академии  Платон. </a:t>
            </a:r>
            <a:endParaRPr lang="ru-RU" sz="32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3200" b="1" i="1" dirty="0" smtClean="0">
                <a:solidFill>
                  <a:srgbClr val="6600CC"/>
                </a:solidFill>
              </a:rPr>
              <a:t>Но не все древнегреческие математики соглашались с Платоном. С дробями свободно обращались  Архимед и Герон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3200" b="1" i="1" dirty="0" smtClean="0">
                <a:solidFill>
                  <a:srgbClr val="6600CC"/>
                </a:solidFill>
              </a:rPr>
              <a:t>                      Александрийский.</a:t>
            </a:r>
            <a:r>
              <a:rPr lang="ru-RU" sz="3200" b="1" i="1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ru-RU" sz="3200" b="1" i="1" dirty="0" smtClean="0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3200" b="1" i="1" dirty="0" smtClean="0">
                <a:solidFill>
                  <a:srgbClr val="6600CC"/>
                </a:solidFill>
                <a:latin typeface="Georgia" pitchFamily="18" charset="0"/>
              </a:rPr>
              <a:t>        </a:t>
            </a:r>
            <a:endParaRPr lang="ru-RU" sz="3200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214554"/>
            <a:ext cx="2484438" cy="1928826"/>
          </a:xfrm>
          <a:prstGeom prst="rect">
            <a:avLst/>
          </a:prstGeom>
          <a:noFill/>
          <a:ln w="57150" cmpd="thinThick">
            <a:solidFill>
              <a:srgbClr val="6600CC"/>
            </a:solidFill>
            <a:miter lim="800000"/>
            <a:headEnd/>
            <a:tailEnd/>
          </a:ln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Georgia" pitchFamily="18" charset="0"/>
              </a:rPr>
              <a:t>В Древнем Китае вместо черты  использовали точку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8916" name="Picture 4" descr="C:\Documents and Settings\Admin\Мои документы\Мои рисунки\i (2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8654" y="2214554"/>
            <a:ext cx="2343642" cy="2643206"/>
          </a:xfrm>
          <a:prstGeom prst="rect">
            <a:avLst/>
          </a:prstGeom>
          <a:noFill/>
        </p:spPr>
      </p:pic>
      <p:pic>
        <p:nvPicPr>
          <p:cNvPr id="38917" name="Picture 5" descr="C:\Documents and Settings\Admin\Мои документы\Мои рисунки\i (2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1571612"/>
            <a:ext cx="2829738" cy="2214578"/>
          </a:xfrm>
          <a:prstGeom prst="rect">
            <a:avLst/>
          </a:prstGeom>
          <a:noFill/>
        </p:spPr>
      </p:pic>
      <p:pic>
        <p:nvPicPr>
          <p:cNvPr id="38918" name="Picture 6" descr="C:\Documents and Settings\Admin\Мои документы\Мои рисунки\i (19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948" y="1571612"/>
            <a:ext cx="2379374" cy="2214578"/>
          </a:xfrm>
          <a:prstGeom prst="rect">
            <a:avLst/>
          </a:prstGeom>
          <a:noFill/>
        </p:spPr>
      </p:pic>
      <p:pic>
        <p:nvPicPr>
          <p:cNvPr id="38920" name="Picture 8" descr="C:\Documents and Settings\Admin\Мои документы\Мои рисунки\i (28).jpg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248" y="4071942"/>
            <a:ext cx="3648086" cy="2510151"/>
          </a:xfrm>
          <a:prstGeom prst="rect">
            <a:avLst/>
          </a:prstGeom>
          <a:noFill/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6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875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Georgia" pitchFamily="18" charset="0"/>
              </a:rPr>
              <a:t>Дроби  в Древней Руси</a:t>
            </a:r>
            <a:endParaRPr lang="ru-RU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571472" y="1428736"/>
            <a:ext cx="3111526" cy="39512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000" dirty="0" smtClean="0"/>
              <a:t>½ - «половина», «пол»</a:t>
            </a:r>
          </a:p>
          <a:p>
            <a:pPr>
              <a:buNone/>
            </a:pPr>
            <a:r>
              <a:rPr lang="ru-RU" sz="3000" dirty="0" smtClean="0"/>
              <a:t>⅓ - «треть»</a:t>
            </a:r>
          </a:p>
          <a:p>
            <a:pPr>
              <a:buNone/>
            </a:pPr>
            <a:r>
              <a:rPr lang="ru-RU" sz="3000" dirty="0" smtClean="0"/>
              <a:t>¼ - «четверть»</a:t>
            </a:r>
          </a:p>
          <a:p>
            <a:pPr>
              <a:buNone/>
            </a:pPr>
            <a:r>
              <a:rPr lang="ru-RU" sz="3000" dirty="0" smtClean="0"/>
              <a:t>⅙ - «полтрети»</a:t>
            </a:r>
          </a:p>
          <a:p>
            <a:pPr>
              <a:buNone/>
            </a:pPr>
            <a:r>
              <a:rPr lang="ru-RU" sz="3000" dirty="0" smtClean="0"/>
              <a:t>⅛ - «полчети»</a:t>
            </a:r>
          </a:p>
          <a:p>
            <a:pPr>
              <a:buNone/>
            </a:pPr>
            <a:r>
              <a:rPr lang="ru-RU" sz="3000" dirty="0" smtClean="0"/>
              <a:t>⅟</a:t>
            </a:r>
            <a:r>
              <a:rPr lang="ru-RU" sz="1600" dirty="0" smtClean="0"/>
              <a:t>12</a:t>
            </a:r>
            <a:r>
              <a:rPr lang="ru-RU" sz="3000" b="1" dirty="0" smtClean="0"/>
              <a:t> </a:t>
            </a:r>
            <a:r>
              <a:rPr lang="ru-RU" sz="3000" dirty="0" smtClean="0"/>
              <a:t>–</a:t>
            </a:r>
            <a:r>
              <a:rPr lang="ru-RU" sz="3000" b="1" dirty="0" smtClean="0"/>
              <a:t> </a:t>
            </a:r>
            <a:r>
              <a:rPr lang="ru-RU" sz="3000" dirty="0" smtClean="0"/>
              <a:t>«</a:t>
            </a:r>
            <a:r>
              <a:rPr lang="ru-RU" sz="3000" dirty="0" err="1" smtClean="0"/>
              <a:t>пол-полтрети</a:t>
            </a:r>
            <a:r>
              <a:rPr lang="ru-RU" sz="3000" dirty="0" smtClean="0"/>
              <a:t>»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7345" name="Picture 1" descr="C:\Documents and Settings\Admin\Мои документы\Мои рисунки\i (14)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1214422"/>
            <a:ext cx="3459162" cy="2000250"/>
          </a:xfrm>
          <a:prstGeom prst="rect">
            <a:avLst/>
          </a:prstGeom>
          <a:noFill/>
        </p:spPr>
      </p:pic>
      <p:pic>
        <p:nvPicPr>
          <p:cNvPr id="57346" name="Picture 2" descr="C:\Documents and Settings\Admin\Мои документы\Мои рисунки\i (1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3214686"/>
            <a:ext cx="2857507" cy="2143130"/>
          </a:xfrm>
          <a:prstGeom prst="rect">
            <a:avLst/>
          </a:prstGeom>
          <a:noFill/>
        </p:spPr>
      </p:pic>
      <p:pic>
        <p:nvPicPr>
          <p:cNvPr id="57347" name="Picture 3" descr="C:\Documents and Settings\Admin\Мои документы\Мои рисунки\i (16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2330" y="3214686"/>
            <a:ext cx="1571636" cy="2266782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285852" y="5473005"/>
            <a:ext cx="71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 В древней Руси  дроби</a:t>
            </a:r>
          </a:p>
          <a:p>
            <a:pPr algn="ctr"/>
            <a:r>
              <a:rPr lang="ru-RU" sz="2800" dirty="0" smtClean="0"/>
              <a:t>называли  </a:t>
            </a:r>
            <a:r>
              <a:rPr lang="ru-RU" sz="2800" b="1" i="1" dirty="0" smtClean="0">
                <a:solidFill>
                  <a:srgbClr val="FF0000"/>
                </a:solidFill>
              </a:rPr>
              <a:t>долями</a:t>
            </a:r>
            <a:r>
              <a:rPr lang="ru-RU" sz="2800" b="1" dirty="0" smtClean="0">
                <a:solidFill>
                  <a:srgbClr val="FF0000"/>
                </a:solidFill>
              </a:rPr>
              <a:t> или </a:t>
            </a:r>
            <a:r>
              <a:rPr lang="ru-RU" sz="2800" b="1" i="1" dirty="0" smtClean="0">
                <a:solidFill>
                  <a:srgbClr val="FF0000"/>
                </a:solidFill>
              </a:rPr>
              <a:t>ломаными числами</a:t>
            </a:r>
            <a:r>
              <a:rPr lang="ru-RU" sz="2800" b="1" dirty="0" smtClean="0">
                <a:solidFill>
                  <a:srgbClr val="FF0000"/>
                </a:solidFill>
              </a:rPr>
              <a:t>.</a:t>
            </a:r>
            <a:r>
              <a:rPr lang="ru-RU" sz="2800" dirty="0" smtClean="0"/>
              <a:t> </a:t>
            </a:r>
            <a:endParaRPr lang="ru-RU" sz="28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755</Words>
  <Application>Microsoft Office PowerPoint</Application>
  <PresentationFormat>Экран (4:3)</PresentationFormat>
  <Paragraphs>145</Paragraphs>
  <Slides>21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Формула</vt:lpstr>
      <vt:lpstr>Прозвенел, звонок Начинается урок. Вы за парты дружно сели  На  меня все посмотрели Математика нас ждет, Начинаем устный счет.  </vt:lpstr>
      <vt:lpstr>Слайд 2</vt:lpstr>
      <vt:lpstr>Понятие дроби. Обыкновенная дробь. </vt:lpstr>
      <vt:lpstr>Слайд 4</vt:lpstr>
      <vt:lpstr>Хочу всё знать и уметь </vt:lpstr>
      <vt:lpstr>Обыкновенные дроби</vt:lpstr>
      <vt:lpstr>Слайд 7</vt:lpstr>
      <vt:lpstr>В Древнем Китае вместо черты  использовали точку </vt:lpstr>
      <vt:lpstr>Дроби  в Древней Руси</vt:lpstr>
      <vt:lpstr> Индия </vt:lpstr>
      <vt:lpstr>Арабская письменность </vt:lpstr>
      <vt:lpstr>Слайд 12</vt:lpstr>
      <vt:lpstr>Какую часть круга составляет доля на каждом из кругов? </vt:lpstr>
      <vt:lpstr>Закрашенная часть каждой фигуры обозначена дробью .  Если дробь записана верно, то хлопайте;    если дробь записана неверно, то топайте.</vt:lpstr>
      <vt:lpstr>Физминутка</vt:lpstr>
      <vt:lpstr> Решите задачу:</vt:lpstr>
      <vt:lpstr>Решите задачу:</vt:lpstr>
      <vt:lpstr>Решите задачу:</vt:lpstr>
      <vt:lpstr>Самостоятельная работа</vt:lpstr>
      <vt:lpstr>Рефлексия</vt:lpstr>
      <vt:lpstr> Домашнее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76</cp:revision>
  <dcterms:created xsi:type="dcterms:W3CDTF">2012-12-13T07:17:40Z</dcterms:created>
  <dcterms:modified xsi:type="dcterms:W3CDTF">2014-12-11T15:20:43Z</dcterms:modified>
</cp:coreProperties>
</file>