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4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5" d="100"/>
          <a:sy n="35" d="100"/>
        </p:scale>
        <p:origin x="-146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1.xlsx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overlay val="0"/>
      <c:txPr>
        <a:bodyPr/>
        <a:lstStyle/>
        <a:p>
          <a:pPr>
            <a:defRPr sz="2800"/>
          </a:pPr>
          <a:endParaRPr lang="ru-RU"/>
        </a:p>
      </c:txPr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 Во сколько ты ложишься спать?</c:v>
                </c:pt>
              </c:strCache>
            </c:strRef>
          </c:tx>
          <c:explosion val="25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Лист1!$A$2:$A$4</c:f>
              <c:strCache>
                <c:ptCount val="3"/>
                <c:pt idx="0">
                  <c:v>в 21:00</c:v>
                </c:pt>
                <c:pt idx="1">
                  <c:v>в 22:00</c:v>
                </c:pt>
                <c:pt idx="2">
                  <c:v>позже 22:00</c:v>
                </c:pt>
              </c:strCache>
            </c:strRef>
          </c:cat>
          <c:val>
            <c:numRef>
              <c:f>Лист1!$B$2:$B$4</c:f>
              <c:numCache>
                <c:formatCode>0%</c:formatCode>
                <c:ptCount val="3"/>
                <c:pt idx="0">
                  <c:v>0.2</c:v>
                </c:pt>
                <c:pt idx="1">
                  <c:v>0.70000000000000007</c:v>
                </c:pt>
                <c:pt idx="2">
                  <c:v>6.0000000000000012E-2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overlay val="0"/>
    </c:legend>
    <c:plotVisOnly val="1"/>
    <c:dispBlanksAs val="zero"/>
    <c:showDLblsOverMax val="0"/>
  </c:chart>
  <c:externalData r:id="rId2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85DF5-3ADA-41FC-B23D-7A915199B02E}" type="datetimeFigureOut">
              <a:rPr lang="ru-RU" smtClean="0"/>
              <a:pPr/>
              <a:t>06.02.2014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BEB28-6D68-425E-A088-3AAC6027A7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85DF5-3ADA-41FC-B23D-7A915199B02E}" type="datetimeFigureOut">
              <a:rPr lang="ru-RU" smtClean="0"/>
              <a:pPr/>
              <a:t>06.02.2014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BEB28-6D68-425E-A088-3AAC6027A7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85DF5-3ADA-41FC-B23D-7A915199B02E}" type="datetimeFigureOut">
              <a:rPr lang="ru-RU" smtClean="0"/>
              <a:pPr/>
              <a:t>06.02.2014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BEB28-6D68-425E-A088-3AAC6027A7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85DF5-3ADA-41FC-B23D-7A915199B02E}" type="datetimeFigureOut">
              <a:rPr lang="ru-RU" smtClean="0"/>
              <a:pPr/>
              <a:t>06.02.2014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BEB28-6D68-425E-A088-3AAC6027A7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85DF5-3ADA-41FC-B23D-7A915199B02E}" type="datetimeFigureOut">
              <a:rPr lang="ru-RU" smtClean="0"/>
              <a:pPr/>
              <a:t>06.02.2014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BEB28-6D68-425E-A088-3AAC6027A7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85DF5-3ADA-41FC-B23D-7A915199B02E}" type="datetimeFigureOut">
              <a:rPr lang="ru-RU" smtClean="0"/>
              <a:pPr/>
              <a:t>06.02.2014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BEB28-6D68-425E-A088-3AAC6027A77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85DF5-3ADA-41FC-B23D-7A915199B02E}" type="datetimeFigureOut">
              <a:rPr lang="ru-RU" smtClean="0"/>
              <a:pPr/>
              <a:t>06.02.2014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BEB28-6D68-425E-A088-3AAC6027A7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85DF5-3ADA-41FC-B23D-7A915199B02E}" type="datetimeFigureOut">
              <a:rPr lang="ru-RU" smtClean="0"/>
              <a:pPr/>
              <a:t>06.02.2014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BEB28-6D68-425E-A088-3AAC6027A7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85DF5-3ADA-41FC-B23D-7A915199B02E}" type="datetimeFigureOut">
              <a:rPr lang="ru-RU" smtClean="0"/>
              <a:pPr/>
              <a:t>06.02.2014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BEB28-6D68-425E-A088-3AAC6027A7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85DF5-3ADA-41FC-B23D-7A915199B02E}" type="datetimeFigureOut">
              <a:rPr lang="ru-RU" smtClean="0"/>
              <a:pPr/>
              <a:t>06.02.2014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01BEB28-6D68-425E-A088-3AAC6027A7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85DF5-3ADA-41FC-B23D-7A915199B02E}" type="datetimeFigureOut">
              <a:rPr lang="ru-RU" smtClean="0"/>
              <a:pPr/>
              <a:t>06.02.2014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BEB28-6D68-425E-A088-3AAC6027A7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C3185DF5-3ADA-41FC-B23D-7A915199B02E}" type="datetimeFigureOut">
              <a:rPr lang="ru-RU" smtClean="0"/>
              <a:pPr/>
              <a:t>06.02.2014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301BEB28-6D68-425E-A088-3AAC6027A77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Влияние режима дня на здоровье школьника.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1600" dirty="0" smtClean="0">
                <a:solidFill>
                  <a:schemeClr val="accent3">
                    <a:lumMod val="75000"/>
                  </a:schemeClr>
                </a:solidFill>
              </a:rPr>
              <a:t>Работу выполнила</a:t>
            </a:r>
          </a:p>
          <a:p>
            <a:r>
              <a:rPr lang="ru-RU" sz="1600" dirty="0" smtClean="0">
                <a:solidFill>
                  <a:schemeClr val="accent3">
                    <a:lumMod val="75000"/>
                  </a:schemeClr>
                </a:solidFill>
              </a:rPr>
              <a:t>Ученица 6 класса </a:t>
            </a:r>
          </a:p>
          <a:p>
            <a:r>
              <a:rPr lang="ru-RU" sz="1600" dirty="0" err="1" smtClean="0">
                <a:solidFill>
                  <a:schemeClr val="accent3">
                    <a:lumMod val="75000"/>
                  </a:schemeClr>
                </a:solidFill>
              </a:rPr>
              <a:t>Авагимян</a:t>
            </a:r>
            <a:r>
              <a:rPr lang="ru-RU" sz="1600" dirty="0" smtClean="0">
                <a:solidFill>
                  <a:schemeClr val="accent3">
                    <a:lumMod val="75000"/>
                  </a:schemeClr>
                </a:solidFill>
              </a:rPr>
              <a:t> Зита</a:t>
            </a:r>
          </a:p>
          <a:p>
            <a:r>
              <a:rPr lang="ru-RU" sz="1600" dirty="0" smtClean="0">
                <a:solidFill>
                  <a:schemeClr val="accent3">
                    <a:lumMod val="75000"/>
                  </a:schemeClr>
                </a:solidFill>
              </a:rPr>
              <a:t>Руководитель </a:t>
            </a:r>
          </a:p>
          <a:p>
            <a:r>
              <a:rPr lang="ru-RU" sz="1600" dirty="0" smtClean="0">
                <a:solidFill>
                  <a:schemeClr val="accent3">
                    <a:lumMod val="75000"/>
                  </a:schemeClr>
                </a:solidFill>
              </a:rPr>
              <a:t>Мельничук Ю.М.</a:t>
            </a:r>
            <a:endParaRPr lang="ru-RU" sz="16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995090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/>
              <a:t>Методы исследования</a:t>
            </a:r>
            <a:endParaRPr lang="ru-RU" b="1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ru-RU" sz="2400" dirty="0"/>
              <a:t>Методом исследования является анкетирование - сбор первичной информации посредством обращения с вопросами к определенной группе респондентов. Для проведения письменного опроса были разработаны две анкеты: 1-я анкета содержала вопросы по соблюдению режима дня школьником (Приложение 1) ; 2-я состояла из вопросов отражающих состояние здоровья школьника за день (Приложение 2). </a:t>
            </a:r>
          </a:p>
          <a:p>
            <a:pPr>
              <a:lnSpc>
                <a:spcPct val="150000"/>
              </a:lnSpc>
              <a:spcAft>
                <a:spcPts val="1000"/>
              </a:spcAft>
            </a:pPr>
            <a:endParaRPr lang="ru-RU" sz="2400" b="0" dirty="0">
              <a:latin typeface="Calibri"/>
              <a:ea typeface="Calibri"/>
              <a:cs typeface="Times New Roman"/>
            </a:endParaRPr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7479331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/>
              <a:t>Результаты исследований</a:t>
            </a:r>
            <a:endParaRPr lang="ru-RU" b="1" i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78443377"/>
              </p:ext>
            </p:extLst>
          </p:nvPr>
        </p:nvGraphicFramePr>
        <p:xfrm>
          <a:off x="0" y="1100138"/>
          <a:ext cx="9143999" cy="39130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489726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0851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310462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0131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301128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571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279654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0851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508087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14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0851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90299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0131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985907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/>
              <a:t>Результаты анкеты №2</a:t>
            </a:r>
            <a:endParaRPr lang="ru-RU" b="1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3200" dirty="0"/>
              <a:t>Анализируя результаты второй части моего исследования. Я сделала следующие наблюдения и выявила закономерность.  Те ученики, которые поздно ложатся спать, редко выходят на улицу, много времени проводят у компьютера, трудно встают по утрам, и в течении дня чувствуют усталость.</a:t>
            </a:r>
          </a:p>
          <a:p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41892250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/>
              <a:t>Практическое использование</a:t>
            </a:r>
            <a:endParaRPr lang="ru-RU" b="1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980728"/>
            <a:ext cx="7520940" cy="3579849"/>
          </a:xfrm>
        </p:spPr>
        <p:txBody>
          <a:bodyPr>
            <a:normAutofit fontScale="92500" lnSpcReduction="10000"/>
          </a:bodyPr>
          <a:lstStyle/>
          <a:p>
            <a:r>
              <a:rPr lang="ru-RU" sz="3200" dirty="0" smtClean="0"/>
              <a:t>1</a:t>
            </a:r>
            <a:r>
              <a:rPr lang="ru-RU" sz="3200" dirty="0"/>
              <a:t>. Выступление на конференции.</a:t>
            </a:r>
          </a:p>
          <a:p>
            <a:r>
              <a:rPr lang="ru-RU" sz="3200" dirty="0"/>
              <a:t>2. Выступление с исследованиями в своём классе на внеклассном занятии.</a:t>
            </a:r>
          </a:p>
          <a:p>
            <a:r>
              <a:rPr lang="ru-RU" sz="3200" dirty="0"/>
              <a:t>3. Ознакомить  школьников с правильным режимом дня, согласно их возрасту (Приложение 3).</a:t>
            </a:r>
          </a:p>
          <a:p>
            <a:r>
              <a:rPr lang="ru-RU" sz="3200" dirty="0"/>
              <a:t>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723969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332656"/>
            <a:ext cx="7520940" cy="548640"/>
          </a:xfrm>
        </p:spPr>
        <p:txBody>
          <a:bodyPr/>
          <a:lstStyle/>
          <a:p>
            <a:r>
              <a:rPr lang="ru-RU" b="1" i="1" dirty="0" smtClean="0"/>
              <a:t>Цель</a:t>
            </a:r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Установить взаимосвязь между образом жизни школьников и состоянием их здоровья.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0193251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/>
              <a:t>Выводы</a:t>
            </a:r>
            <a:endParaRPr lang="ru-RU" b="1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1268760"/>
            <a:ext cx="7520940" cy="3579849"/>
          </a:xfrm>
        </p:spPr>
        <p:txBody>
          <a:bodyPr>
            <a:noAutofit/>
          </a:bodyPr>
          <a:lstStyle/>
          <a:p>
            <a:r>
              <a:rPr lang="ru-RU" sz="2400" dirty="0" smtClean="0"/>
              <a:t>1</a:t>
            </a:r>
            <a:r>
              <a:rPr lang="ru-RU" sz="2400" dirty="0"/>
              <a:t>.	Основными элементами режима дня школьника являются: учебные занятия в школе и дома, активный отдых с максимальным пребыванием на свежем воздухе, регулярное и достаточное питание, физиологически полноценный сон.</a:t>
            </a:r>
          </a:p>
          <a:p>
            <a:r>
              <a:rPr lang="ru-RU" sz="2400" dirty="0"/>
              <a:t>2.	При организации режима следует учитывать состояние здоровья своего ребёнка и функциональные особенности данного возрастного периода.  </a:t>
            </a:r>
          </a:p>
          <a:p>
            <a:r>
              <a:rPr lang="ru-RU" sz="2400" dirty="0"/>
              <a:t>3.	Для того, чтобы школьник хорошо себя чувствовал на протяжении дня, необходимо соблюдать режим дня, свойственный данному возрасту.</a:t>
            </a:r>
          </a:p>
          <a:p>
            <a:r>
              <a:rPr lang="ru-RU" sz="2400" dirty="0"/>
              <a:t>4.	Несоблюдение режима дня негативно влияет на здоровье и самочувствие школьника.</a:t>
            </a:r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731298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/>
              <a:t>Заключение</a:t>
            </a:r>
            <a:endParaRPr lang="ru-RU" b="1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2960" y="1100629"/>
            <a:ext cx="7520940" cy="3264476"/>
          </a:xfrm>
        </p:spPr>
        <p:txBody>
          <a:bodyPr>
            <a:noAutofit/>
          </a:bodyPr>
          <a:lstStyle/>
          <a:p>
            <a:r>
              <a:rPr lang="ru-RU" sz="3200" dirty="0"/>
              <a:t>Режим дня - это рациональное распределение времени на все </a:t>
            </a:r>
            <a:r>
              <a:rPr lang="ru-RU" sz="3200"/>
              <a:t>виды </a:t>
            </a:r>
            <a:r>
              <a:rPr lang="ru-RU" sz="3200" smtClean="0"/>
              <a:t>деятельности </a:t>
            </a:r>
            <a:r>
              <a:rPr lang="ru-RU" sz="3200" dirty="0"/>
              <a:t>и отдыха в течение суток. Который непосредственно влияет на здоровье ребёнка. Строится режим на основе биологического ритма функционирования организма. </a:t>
            </a:r>
            <a:r>
              <a:rPr lang="ru-RU" sz="3200" dirty="0" smtClean="0"/>
              <a:t> </a:t>
            </a:r>
            <a:r>
              <a:rPr lang="ru-RU" sz="3200" dirty="0"/>
              <a:t>Дети легко привыкают к распорядку дня в школе, поэтому и дома следует составить такое же расписание для ребёнка.</a:t>
            </a:r>
          </a:p>
          <a:p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9326123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4800" b="1" i="1" dirty="0" smtClean="0">
                <a:solidFill>
                  <a:schemeClr val="accent6">
                    <a:lumMod val="75000"/>
                  </a:schemeClr>
                </a:solidFill>
              </a:rPr>
              <a:t>Спасибо за внимание</a:t>
            </a:r>
            <a:r>
              <a:rPr lang="ru-RU" dirty="0" smtClean="0"/>
              <a:t>!</a:t>
            </a:r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805036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/>
              <a:t>Задачи:</a:t>
            </a:r>
            <a:endParaRPr lang="ru-RU" b="1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/>
              <a:t>1. Установить влияние режима дня на состояние здоровья школьника.</a:t>
            </a:r>
          </a:p>
          <a:p>
            <a:r>
              <a:rPr lang="ru-RU" sz="2400" dirty="0"/>
              <a:t>2. Оценить состояние здоровья школьников в соответствии с их режимом дня.</a:t>
            </a:r>
          </a:p>
          <a:p>
            <a:r>
              <a:rPr lang="ru-RU" sz="2400" dirty="0"/>
              <a:t>3</a:t>
            </a:r>
            <a:r>
              <a:rPr lang="ru-RU" sz="2400" dirty="0" smtClean="0"/>
              <a:t>. </a:t>
            </a:r>
            <a:r>
              <a:rPr lang="ru-RU" sz="2400" dirty="0"/>
              <a:t>Выявить факторы, укрепляющие и разрушающие здоровье учащихся.</a:t>
            </a:r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41449005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/>
              <a:t>Методы исследования:</a:t>
            </a:r>
            <a:endParaRPr lang="ru-RU" b="1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400" dirty="0" smtClean="0"/>
              <a:t>Анкетирование </a:t>
            </a:r>
          </a:p>
          <a:p>
            <a:r>
              <a:rPr lang="ru-RU" sz="4400" dirty="0"/>
              <a:t>А</a:t>
            </a:r>
            <a:r>
              <a:rPr lang="ru-RU" sz="4400" dirty="0" smtClean="0"/>
              <a:t>нализ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9208283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/>
              <a:t>Объект</a:t>
            </a:r>
            <a:endParaRPr lang="ru-RU" b="1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Режим дня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24208591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/>
              <a:t>Предмет</a:t>
            </a:r>
            <a:endParaRPr lang="ru-RU" b="1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1052736"/>
            <a:ext cx="7520940" cy="3579849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Влияние образа жизни и режима дня на  здоровье школьника.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0037500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/>
              <a:t>Актуальность</a:t>
            </a:r>
            <a:endParaRPr lang="ru-RU" b="1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400" dirty="0" smtClean="0">
                <a:latin typeface="Times New Roman"/>
                <a:ea typeface="Calibri"/>
                <a:cs typeface="Times New Roman"/>
              </a:rPr>
              <a:t>Мы много времени уделяем выполнения домашнего задания, редко гуляем на улице, часто сидим за компьютером, поздно ложимся спать в результате появляется  </a:t>
            </a:r>
            <a:r>
              <a:rPr lang="ru-RU" sz="2400" dirty="0">
                <a:latin typeface="Times New Roman"/>
                <a:ea typeface="Calibri"/>
                <a:cs typeface="Times New Roman"/>
              </a:rPr>
              <a:t>преждевременная усталость</a:t>
            </a:r>
            <a:r>
              <a:rPr lang="ru-RU" sz="2400" dirty="0" smtClean="0">
                <a:latin typeface="Times New Roman"/>
                <a:ea typeface="Calibri"/>
                <a:cs typeface="Times New Roman"/>
              </a:rPr>
              <a:t>,, </a:t>
            </a:r>
            <a:r>
              <a:rPr lang="ru-RU" sz="2400" dirty="0">
                <a:latin typeface="Times New Roman"/>
                <a:ea typeface="Calibri"/>
                <a:cs typeface="Times New Roman"/>
              </a:rPr>
              <a:t>в результате чего  хочется спать на первых уроках, слабость</a:t>
            </a:r>
            <a:r>
              <a:rPr lang="ru-RU" sz="2400" dirty="0" smtClean="0">
                <a:latin typeface="Times New Roman"/>
                <a:ea typeface="Calibri"/>
                <a:cs typeface="Times New Roman"/>
              </a:rPr>
              <a:t>, трудно </a:t>
            </a:r>
            <a:r>
              <a:rPr lang="ru-RU" sz="2400" dirty="0">
                <a:latin typeface="Times New Roman"/>
                <a:ea typeface="Calibri"/>
                <a:cs typeface="Times New Roman"/>
              </a:rPr>
              <a:t>вставать по утрам, вот ряд причин из-за которых  я решила изучить эту проблему и на практике определить пути её решения.</a:t>
            </a:r>
            <a:endParaRPr lang="ru-RU" sz="2400" dirty="0">
              <a:latin typeface="Calibri"/>
              <a:ea typeface="Calibri"/>
              <a:cs typeface="Times New Roman"/>
            </a:endParaRPr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4910837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/>
              <a:t>Гипотеза</a:t>
            </a:r>
            <a:endParaRPr lang="ru-RU" b="1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Нарушение режима дня негативно влияет на здоровье школьника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8221886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Этапы проведения исследования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2400" dirty="0"/>
              <a:t>1. Первым этапом  исследования является подготовка и составление анкеты для проведения исследования. Были  разработаны анкеты, состоящие из 7 значимых вопросов.</a:t>
            </a:r>
          </a:p>
          <a:p>
            <a:r>
              <a:rPr lang="ru-RU" sz="2400" dirty="0"/>
              <a:t>2. Вторым этапом стала работа с анкетами учащихся 6 класса.</a:t>
            </a:r>
          </a:p>
          <a:p>
            <a:r>
              <a:rPr lang="ru-RU" sz="2400" dirty="0"/>
              <a:t>3. Третьим этапом исследования является получение результатов  исследования, их анализ. </a:t>
            </a:r>
          </a:p>
          <a:p>
            <a:r>
              <a:rPr lang="ru-RU" sz="2400" dirty="0"/>
              <a:t>4. Четвертым этапом эмпирического исследования является сравнение полученных результатов 1 и 2 анкет.</a:t>
            </a:r>
          </a:p>
          <a:p>
            <a:r>
              <a:rPr lang="ru-RU" sz="2400" dirty="0"/>
              <a:t>5. Пятым этапом  исследования является процесс формулирования выводов.</a:t>
            </a:r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7373054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Углы">
  <a:themeElements>
    <a:clrScheme name="Углы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Углы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Углы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89</TotalTime>
  <Words>442</Words>
  <Application>Microsoft Office PowerPoint</Application>
  <PresentationFormat>Экран (4:3)</PresentationFormat>
  <Paragraphs>48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Углы</vt:lpstr>
      <vt:lpstr>Влияние режима дня на здоровье школьника.</vt:lpstr>
      <vt:lpstr>Цель:</vt:lpstr>
      <vt:lpstr>Задачи:</vt:lpstr>
      <vt:lpstr>Методы исследования:</vt:lpstr>
      <vt:lpstr>Объект</vt:lpstr>
      <vt:lpstr>Предмет</vt:lpstr>
      <vt:lpstr>Актуальность</vt:lpstr>
      <vt:lpstr>Гипотеза</vt:lpstr>
      <vt:lpstr>Этапы проведения исследования</vt:lpstr>
      <vt:lpstr>Методы исследования</vt:lpstr>
      <vt:lpstr>Результаты исследований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Результаты анкеты №2</vt:lpstr>
      <vt:lpstr>Практическое использование</vt:lpstr>
      <vt:lpstr>Выводы</vt:lpstr>
      <vt:lpstr>Заключение</vt:lpstr>
      <vt:lpstr>Спасибо за внимание!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Влияние режима дня на здоровье школьника.</dc:title>
  <dc:creator>Алексей</dc:creator>
  <cp:lastModifiedBy>Алексей</cp:lastModifiedBy>
  <cp:revision>8</cp:revision>
  <dcterms:created xsi:type="dcterms:W3CDTF">2014-02-02T10:56:06Z</dcterms:created>
  <dcterms:modified xsi:type="dcterms:W3CDTF">2014-02-06T15:17:50Z</dcterms:modified>
</cp:coreProperties>
</file>