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6" r:id="rId3"/>
    <p:sldId id="256" r:id="rId4"/>
    <p:sldId id="262" r:id="rId5"/>
    <p:sldId id="272" r:id="rId6"/>
    <p:sldId id="273" r:id="rId7"/>
    <p:sldId id="263" r:id="rId8"/>
    <p:sldId id="264" r:id="rId9"/>
    <p:sldId id="259" r:id="rId10"/>
    <p:sldId id="260" r:id="rId11"/>
    <p:sldId id="265" r:id="rId12"/>
    <p:sldId id="274" r:id="rId13"/>
    <p:sldId id="275" r:id="rId14"/>
    <p:sldId id="266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36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EFA35-5B94-4151-A091-C3F35296CD51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71AD-A5B5-4E0A-A75C-0529A40E4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51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EFA35-5B94-4151-A091-C3F35296CD51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71AD-A5B5-4E0A-A75C-0529A40E4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211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EFA35-5B94-4151-A091-C3F35296CD51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71AD-A5B5-4E0A-A75C-0529A40E4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779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EFA35-5B94-4151-A091-C3F35296CD51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71AD-A5B5-4E0A-A75C-0529A40E4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5326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EFA35-5B94-4151-A091-C3F35296CD51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71AD-A5B5-4E0A-A75C-0529A40E4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331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EFA35-5B94-4151-A091-C3F35296CD51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71AD-A5B5-4E0A-A75C-0529A40E4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958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EFA35-5B94-4151-A091-C3F35296CD51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71AD-A5B5-4E0A-A75C-0529A40E4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194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EFA35-5B94-4151-A091-C3F35296CD51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71AD-A5B5-4E0A-A75C-0529A40E4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189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EFA35-5B94-4151-A091-C3F35296CD51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71AD-A5B5-4E0A-A75C-0529A40E4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353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EFA35-5B94-4151-A091-C3F35296CD51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71AD-A5B5-4E0A-A75C-0529A40E4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19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EFA35-5B94-4151-A091-C3F35296CD51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D71AD-A5B5-4E0A-A75C-0529A40E4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127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EFA35-5B94-4151-A091-C3F35296CD51}" type="datetimeFigureOut">
              <a:rPr lang="ru-RU" smtClean="0"/>
              <a:t>10.11.2013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D71AD-A5B5-4E0A-A75C-0529A40E48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186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332656"/>
            <a:ext cx="4644008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/>
              <a:t>Вариант 1.</a:t>
            </a:r>
          </a:p>
          <a:p>
            <a:pPr marL="457200" indent="-457200">
              <a:buAutoNum type="arabicPeriod"/>
            </a:pPr>
            <a:r>
              <a:rPr lang="ru-RU" sz="2400" b="1" dirty="0" smtClean="0"/>
              <a:t>Какие </a:t>
            </a:r>
            <a:r>
              <a:rPr lang="ru-RU" sz="2400" b="1" dirty="0"/>
              <a:t>зоны корня изображены на рисунке под номерами 1 и 3? Какие функции они выполняют</a:t>
            </a:r>
            <a:r>
              <a:rPr lang="ru-RU" sz="2400" b="1" dirty="0" smtClean="0"/>
              <a:t>?</a:t>
            </a:r>
          </a:p>
          <a:p>
            <a:pPr marL="457200" indent="-457200">
              <a:buAutoNum type="arabicPeriod"/>
            </a:pPr>
            <a:endParaRPr lang="ru-RU" sz="2400" b="1" dirty="0"/>
          </a:p>
          <a:p>
            <a:pPr marL="0" indent="0">
              <a:buNone/>
            </a:pPr>
            <a:r>
              <a:rPr lang="ru-RU" sz="2400" b="1" dirty="0"/>
              <a:t>2. Дайте определение понятиям:</a:t>
            </a:r>
          </a:p>
          <a:p>
            <a:pPr marL="0" indent="0">
              <a:buNone/>
            </a:pPr>
            <a:r>
              <a:rPr lang="ru-RU" sz="2400" dirty="0"/>
              <a:t>Главный корень – </a:t>
            </a:r>
          </a:p>
          <a:p>
            <a:pPr marL="0" indent="0">
              <a:buNone/>
            </a:pPr>
            <a:r>
              <a:rPr lang="ru-RU" sz="2400" dirty="0"/>
              <a:t>Мочковатая корневая система – </a:t>
            </a:r>
          </a:p>
          <a:p>
            <a:pPr marL="0" indent="0">
              <a:buNone/>
            </a:pPr>
            <a:r>
              <a:rPr lang="ru-RU" sz="2400" dirty="0"/>
              <a:t>Зона всасывания – </a:t>
            </a:r>
          </a:p>
          <a:p>
            <a:pPr marL="0" indent="0">
              <a:buNone/>
            </a:pPr>
            <a:r>
              <a:rPr lang="ru-RU" sz="2400" dirty="0"/>
              <a:t>Корневой чехлик – </a:t>
            </a: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b="1" dirty="0"/>
              <a:t>3. Назовите функции корневой системы.</a:t>
            </a:r>
            <a:endParaRPr lang="ru-RU" sz="24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0" y="188640"/>
            <a:ext cx="45720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/>
              <a:t>Вариант 2.</a:t>
            </a:r>
          </a:p>
          <a:p>
            <a:pPr marL="457200" indent="-457200">
              <a:buAutoNum type="arabicPeriod"/>
            </a:pPr>
            <a:r>
              <a:rPr lang="ru-RU" sz="2400" b="1" dirty="0" smtClean="0"/>
              <a:t>Какие </a:t>
            </a:r>
            <a:r>
              <a:rPr lang="ru-RU" sz="2400" b="1" dirty="0"/>
              <a:t>зоны корня изображены на рисунке под номерами 2 и 4? Какие функции они выполняют</a:t>
            </a:r>
            <a:r>
              <a:rPr lang="ru-RU" sz="2400" b="1" dirty="0" smtClean="0"/>
              <a:t>?</a:t>
            </a:r>
          </a:p>
          <a:p>
            <a:pPr marL="457200" indent="-457200">
              <a:buAutoNum type="arabicPeriod"/>
            </a:pPr>
            <a:endParaRPr lang="ru-RU" sz="2400" b="1" dirty="0"/>
          </a:p>
          <a:p>
            <a:pPr marL="0" indent="0">
              <a:buNone/>
            </a:pPr>
            <a:r>
              <a:rPr lang="ru-RU" sz="2400" b="1" dirty="0"/>
              <a:t>2. Дайте определение понятиям:</a:t>
            </a:r>
          </a:p>
          <a:p>
            <a:pPr marL="0" indent="0">
              <a:buNone/>
            </a:pPr>
            <a:r>
              <a:rPr lang="ru-RU" sz="2400" dirty="0"/>
              <a:t>Придаточный корень – </a:t>
            </a:r>
          </a:p>
          <a:p>
            <a:pPr marL="0" indent="0">
              <a:buNone/>
            </a:pPr>
            <a:r>
              <a:rPr lang="ru-RU" sz="2400" dirty="0"/>
              <a:t>Стержневая корневая система – </a:t>
            </a:r>
          </a:p>
          <a:p>
            <a:pPr marL="0" indent="0">
              <a:buNone/>
            </a:pPr>
            <a:r>
              <a:rPr lang="ru-RU" sz="2400" dirty="0"/>
              <a:t>Зона деления – </a:t>
            </a:r>
          </a:p>
          <a:p>
            <a:pPr marL="0" indent="0">
              <a:buNone/>
            </a:pPr>
            <a:r>
              <a:rPr lang="ru-RU" sz="2400" dirty="0"/>
              <a:t>Корневой проведения – </a:t>
            </a: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b="1" dirty="0"/>
              <a:t>3. Назовите функции корневой системы.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969321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latin typeface="Calibri" pitchFamily="34" charset="0"/>
              </a:rPr>
              <a:t>Спящие почки</a:t>
            </a:r>
          </a:p>
        </p:txBody>
      </p:sp>
      <p:pic>
        <p:nvPicPr>
          <p:cNvPr id="57347" name="Picture 3" descr="Спящие почк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341438"/>
            <a:ext cx="4143375" cy="4895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5076825" y="2697163"/>
            <a:ext cx="37211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dirty="0">
                <a:latin typeface="Calibri" pitchFamily="34" charset="0"/>
              </a:rPr>
              <a:t>Однажды появившись, почка </a:t>
            </a:r>
            <a:endParaRPr lang="en-US" dirty="0">
              <a:latin typeface="Calibri" pitchFamily="34" charset="0"/>
            </a:endParaRPr>
          </a:p>
          <a:p>
            <a:r>
              <a:rPr lang="ru-RU" dirty="0">
                <a:latin typeface="Calibri" pitchFamily="34" charset="0"/>
              </a:rPr>
              <a:t>может оставаться нераскрытой</a:t>
            </a:r>
            <a:endParaRPr lang="en-US" dirty="0">
              <a:latin typeface="Calibri" pitchFamily="34" charset="0"/>
            </a:endParaRPr>
          </a:p>
          <a:p>
            <a:r>
              <a:rPr lang="ru-RU" dirty="0">
                <a:latin typeface="Calibri" pitchFamily="34" charset="0"/>
              </a:rPr>
              <a:t>на определённый промежуток </a:t>
            </a:r>
            <a:endParaRPr lang="en-US" dirty="0">
              <a:latin typeface="Calibri" pitchFamily="34" charset="0"/>
            </a:endParaRPr>
          </a:p>
          <a:p>
            <a:r>
              <a:rPr lang="ru-RU" dirty="0">
                <a:latin typeface="Calibri" pitchFamily="34" charset="0"/>
              </a:rPr>
              <a:t>времени в состоянии покоя</a:t>
            </a:r>
            <a:endParaRPr lang="en-US" dirty="0">
              <a:latin typeface="Calibri" pitchFamily="34" charset="0"/>
            </a:endParaRPr>
          </a:p>
          <a:p>
            <a:r>
              <a:rPr lang="ru-RU" dirty="0">
                <a:latin typeface="Calibri" pitchFamily="34" charset="0"/>
              </a:rPr>
              <a:t> (</a:t>
            </a:r>
            <a:r>
              <a:rPr lang="ru-RU" b="1" dirty="0">
                <a:latin typeface="Calibri" pitchFamily="34" charset="0"/>
              </a:rPr>
              <a:t>спящая почка</a:t>
            </a:r>
            <a:r>
              <a:rPr lang="ru-RU" dirty="0">
                <a:latin typeface="Calibri" pitchFamily="34" charset="0"/>
              </a:rPr>
              <a:t>), либо тут же </a:t>
            </a:r>
            <a:endParaRPr lang="en-US" dirty="0">
              <a:latin typeface="Calibri" pitchFamily="34" charset="0"/>
            </a:endParaRPr>
          </a:p>
          <a:p>
            <a:r>
              <a:rPr lang="ru-RU" dirty="0">
                <a:latin typeface="Calibri" pitchFamily="34" charset="0"/>
              </a:rPr>
              <a:t>из неё начинает развиваться побег.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5917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Расположение почек на стебле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57313" y="1785938"/>
            <a:ext cx="6429375" cy="477837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39" name="Прямоугольник 4"/>
          <p:cNvPicPr>
            <a:picLocks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74" y="-197536"/>
            <a:ext cx="9247188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301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dirty="0" smtClean="0"/>
              <a:t/>
            </a:r>
            <a:br>
              <a:rPr lang="ru-RU" sz="5400" b="1" dirty="0" smtClean="0"/>
            </a:br>
            <a:r>
              <a:rPr lang="ru-RU" sz="5400" b="1" dirty="0" smtClean="0">
                <a:solidFill>
                  <a:srgbClr val="2B3616"/>
                </a:solidFill>
              </a:rPr>
              <a:t>Значение </a:t>
            </a:r>
            <a:r>
              <a:rPr lang="ru-RU" sz="5400" b="1" dirty="0">
                <a:solidFill>
                  <a:srgbClr val="2B3616"/>
                </a:solidFill>
              </a:rPr>
              <a:t>стебля:</a:t>
            </a:r>
            <a:r>
              <a:rPr lang="ru-RU" sz="5400" b="1" dirty="0"/>
              <a:t/>
            </a:r>
            <a:br>
              <a:rPr lang="ru-RU" sz="5400" b="1" dirty="0"/>
            </a:b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4400" i="1" dirty="0" smtClean="0"/>
              <a:t>Опорная</a:t>
            </a:r>
            <a:r>
              <a:rPr lang="ru-RU" sz="4400" i="1" dirty="0"/>
              <a:t>.</a:t>
            </a:r>
            <a:endParaRPr lang="ru-RU" sz="4400" dirty="0"/>
          </a:p>
          <a:p>
            <a:pPr lvl="0"/>
            <a:r>
              <a:rPr lang="ru-RU" sz="4400" i="1" dirty="0"/>
              <a:t>Проводящая.</a:t>
            </a:r>
            <a:endParaRPr lang="ru-RU" sz="4400" dirty="0"/>
          </a:p>
          <a:p>
            <a:pPr lvl="0"/>
            <a:r>
              <a:rPr lang="ru-RU" sz="4400" i="1" dirty="0"/>
              <a:t>Вегетативное размножение.</a:t>
            </a:r>
            <a:endParaRPr lang="ru-RU" sz="4400" dirty="0"/>
          </a:p>
          <a:p>
            <a:pPr lvl="0"/>
            <a:r>
              <a:rPr lang="ru-RU" sz="4400" i="1" dirty="0"/>
              <a:t>Запас питательных веществ.</a:t>
            </a:r>
            <a:endParaRPr lang="ru-RU" sz="4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2015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2B3616"/>
                </a:solidFill>
              </a:rPr>
              <a:t>Разновидности стеблей</a:t>
            </a:r>
            <a:endParaRPr lang="ru-RU" b="1" dirty="0">
              <a:solidFill>
                <a:srgbClr val="2B361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96752"/>
          </a:xfrm>
        </p:spPr>
        <p:txBody>
          <a:bodyPr/>
          <a:lstStyle/>
          <a:p>
            <a:r>
              <a:rPr lang="ru-RU" dirty="0" smtClean="0"/>
              <a:t>1. Травянистые                       2. Древесные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76872"/>
            <a:ext cx="2880320" cy="4388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36912"/>
            <a:ext cx="3361556" cy="3361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07995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Прямоугольник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425" y="-79375"/>
            <a:ext cx="4097338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8" y="365125"/>
            <a:ext cx="1792287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Рисунок 7" descr="goroh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1646238"/>
            <a:ext cx="1841500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4511675"/>
            <a:ext cx="1895475" cy="20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8" descr="C:\Documents and Settings\лариса.BA0079584D20412\Мои документы\Мои рисунки\побег\img115.jpg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1213" y="1128713"/>
            <a:ext cx="7594600" cy="4997450"/>
          </a:xfrm>
          <a:noFill/>
        </p:spPr>
      </p:pic>
    </p:spTree>
    <p:extLst>
      <p:ext uri="{BB962C8B-B14F-4D97-AF65-F5344CB8AC3E}">
        <p14:creationId xmlns:p14="http://schemas.microsoft.com/office/powerpoint/2010/main" val="104404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Задание 1</a:t>
            </a:r>
            <a:br>
              <a:rPr lang="ru-RU" smtClean="0"/>
            </a:br>
            <a:r>
              <a:rPr lang="ru-RU" sz="2800" smtClean="0"/>
              <a:t>Рассмотрите рисунок. Напишите названия частей побега, указанных на рисунке цифрами</a:t>
            </a:r>
          </a:p>
        </p:txBody>
      </p:sp>
      <p:pic>
        <p:nvPicPr>
          <p:cNvPr id="21507" name="Picture 3" descr="C:\Documents and Settings\лариса.BA0079584D20412\Мои документы\Мои рисунки\img15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87738" y="1600200"/>
            <a:ext cx="2168525" cy="4525963"/>
          </a:xfrm>
          <a:noFill/>
        </p:spPr>
      </p:pic>
    </p:spTree>
    <p:extLst>
      <p:ext uri="{BB962C8B-B14F-4D97-AF65-F5344CB8AC3E}">
        <p14:creationId xmlns:p14="http://schemas.microsoft.com/office/powerpoint/2010/main" val="393563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2" descr="C:\Documents and Settings\лариса.BA0079584D20412\Мои документы\Мои рисунки\img15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116632"/>
            <a:ext cx="8881003" cy="6048672"/>
          </a:xfrm>
          <a:noFill/>
        </p:spPr>
      </p:pic>
    </p:spTree>
    <p:extLst>
      <p:ext uri="{BB962C8B-B14F-4D97-AF65-F5344CB8AC3E}">
        <p14:creationId xmlns:p14="http://schemas.microsoft.com/office/powerpoint/2010/main" val="396353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592138" y="471488"/>
            <a:ext cx="8229600" cy="2224087"/>
          </a:xfrm>
        </p:spPr>
        <p:txBody>
          <a:bodyPr>
            <a:normAutofit fontScale="90000"/>
          </a:bodyPr>
          <a:lstStyle/>
          <a:p>
            <a:pPr algn="l"/>
            <a:r>
              <a:rPr lang="ru-RU" smtClean="0"/>
              <a:t/>
            </a:r>
            <a:br>
              <a:rPr lang="ru-RU" smtClean="0"/>
            </a:br>
            <a:r>
              <a:rPr lang="ru-RU" sz="2800" smtClean="0"/>
              <a:t>Рассмотрите рисунок. Выпишите  в два столбика цифры, обозначающие простые и сложные листья</a:t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mtClean="0"/>
              <a:t> </a:t>
            </a:r>
            <a:br>
              <a:rPr lang="ru-RU" smtClean="0"/>
            </a:br>
            <a:r>
              <a:rPr lang="ru-RU" smtClean="0"/>
              <a:t> </a:t>
            </a:r>
            <a:br>
              <a:rPr lang="ru-RU" smtClean="0"/>
            </a:br>
            <a:endParaRPr lang="ru-RU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741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68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Простые листья</a:t>
                      </a:r>
                      <a:endParaRPr lang="ru-RU" sz="1800" dirty="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Сложные листья</a:t>
                      </a:r>
                      <a:endParaRPr lang="ru-RU" sz="1800" dirty="0"/>
                    </a:p>
                  </a:txBody>
                  <a:tcPr marT="45700" marB="45700"/>
                </a:tc>
              </a:tr>
              <a:tr h="370682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marT="45700" marB="45700"/>
                </a:tc>
              </a:tr>
            </a:tbl>
          </a:graphicData>
        </a:graphic>
      </p:graphicFrame>
      <p:pic>
        <p:nvPicPr>
          <p:cNvPr id="23566" name="Picture 2" descr="C:\Documents and Settings\лариса.BA0079584D20412\Мои документы\Мои рисунки\img1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2479675"/>
            <a:ext cx="7631112" cy="354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8572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Рисунок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1927"/>
            <a:ext cx="32194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041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80728"/>
            <a:ext cx="7772400" cy="1470025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2B3616"/>
                </a:solidFill>
              </a:rPr>
              <a:t>Побег: развитие разнообразие, строение.</a:t>
            </a:r>
            <a:endParaRPr lang="ru-RU" sz="5400" b="1" dirty="0">
              <a:solidFill>
                <a:srgbClr val="2B3616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635106"/>
            <a:ext cx="2664296" cy="3552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101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/>
          <p:cNvSpPr>
            <a:spLocks noGrp="1"/>
          </p:cNvSpPr>
          <p:nvPr>
            <p:ph idx="1"/>
          </p:nvPr>
        </p:nvSpPr>
        <p:spPr>
          <a:xfrm>
            <a:off x="214313" y="1071563"/>
            <a:ext cx="6143625" cy="128587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b="1" smtClean="0">
                <a:solidFill>
                  <a:srgbClr val="0070C0"/>
                </a:solidFill>
              </a:rPr>
              <a:t>это стебель, с расположенными на нем листьями и почками.</a:t>
            </a:r>
          </a:p>
        </p:txBody>
      </p:sp>
      <p:pic>
        <p:nvPicPr>
          <p:cNvPr id="11267" name="Прямоугольник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738" y="-122238"/>
            <a:ext cx="3797300" cy="1377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строение побег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38850" y="395288"/>
            <a:ext cx="2928938" cy="5792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7" descr="Вегетативный побег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0975" y="2343150"/>
            <a:ext cx="5691188" cy="4229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826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429125" y="274638"/>
            <a:ext cx="4500563" cy="6154737"/>
          </a:xfrm>
        </p:spPr>
        <p:txBody>
          <a:bodyPr/>
          <a:lstStyle/>
          <a:p>
            <a:pPr algn="l" eaLnBrk="1" hangingPunct="1"/>
            <a:r>
              <a:rPr lang="ru-RU" sz="3600" dirty="0" smtClean="0">
                <a:latin typeface="Verdana" pitchFamily="34" charset="0"/>
              </a:rPr>
              <a:t/>
            </a:r>
            <a:br>
              <a:rPr lang="ru-RU" sz="3600" dirty="0" smtClean="0">
                <a:latin typeface="Verdana" pitchFamily="34" charset="0"/>
              </a:rPr>
            </a:br>
            <a:r>
              <a:rPr lang="ru-RU" sz="3600" b="1" dirty="0" smtClean="0">
                <a:latin typeface="Verdana" pitchFamily="34" charset="0"/>
              </a:rPr>
              <a:t>Узел</a:t>
            </a:r>
            <a:r>
              <a:rPr lang="ru-RU" sz="3600" dirty="0" smtClean="0">
                <a:latin typeface="Verdana" pitchFamily="34" charset="0"/>
              </a:rPr>
              <a:t> – участок стебля, от которого отходит боковой орган – </a:t>
            </a:r>
            <a:r>
              <a:rPr lang="ru-RU" sz="3600" b="1" dirty="0" smtClean="0">
                <a:latin typeface="Verdana" pitchFamily="34" charset="0"/>
              </a:rPr>
              <a:t>лист (почка)</a:t>
            </a:r>
            <a:br>
              <a:rPr lang="ru-RU" sz="3600" b="1" dirty="0" smtClean="0">
                <a:latin typeface="Verdana" pitchFamily="34" charset="0"/>
              </a:rPr>
            </a:br>
            <a:r>
              <a:rPr lang="ru-RU" sz="3600" dirty="0" smtClean="0">
                <a:latin typeface="Verdana" pitchFamily="34" charset="0"/>
              </a:rPr>
              <a:t/>
            </a:r>
            <a:br>
              <a:rPr lang="ru-RU" sz="3600" dirty="0" smtClean="0">
                <a:latin typeface="Verdana" pitchFamily="34" charset="0"/>
              </a:rPr>
            </a:br>
            <a:r>
              <a:rPr lang="ru-RU" sz="3600" b="1" dirty="0" smtClean="0">
                <a:latin typeface="Verdana" pitchFamily="34" charset="0"/>
              </a:rPr>
              <a:t>Междоузлие</a:t>
            </a:r>
            <a:r>
              <a:rPr lang="ru-RU" sz="3600" dirty="0" smtClean="0">
                <a:latin typeface="Verdana" pitchFamily="34" charset="0"/>
              </a:rPr>
              <a:t> – участок между соседними узлами</a:t>
            </a:r>
          </a:p>
        </p:txBody>
      </p:sp>
      <p:pic>
        <p:nvPicPr>
          <p:cNvPr id="26626" name="Picture 2" descr="F:\презентации\поч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291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Прямая со стрелкой 9"/>
          <p:cNvCxnSpPr/>
          <p:nvPr/>
        </p:nvCxnSpPr>
        <p:spPr>
          <a:xfrm rot="10800000" flipV="1">
            <a:off x="2857500" y="1714500"/>
            <a:ext cx="1643063" cy="714375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6200000" flipV="1">
            <a:off x="3143251" y="3071812"/>
            <a:ext cx="1357312" cy="1357313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590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914085"/>
              </p:ext>
            </p:extLst>
          </p:nvPr>
        </p:nvGraphicFramePr>
        <p:xfrm>
          <a:off x="0" y="-86979"/>
          <a:ext cx="9144000" cy="6940296"/>
        </p:xfrm>
        <a:graphic>
          <a:graphicData uri="http://schemas.openxmlformats.org/drawingml/2006/table">
            <a:tbl>
              <a:tblPr firstRow="1" firstCol="1" bandRow="1"/>
              <a:tblGrid>
                <a:gridCol w="4571522"/>
                <a:gridCol w="4572478"/>
              </a:tblGrid>
              <a:tr h="676875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Вариант 1.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3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Дайте определения </a:t>
                      </a:r>
                      <a:r>
                        <a:rPr lang="ru-RU" sz="3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понятиям: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Побег – 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Вегетативный побег – 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Пазуха листа – 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Пазушная почка – 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3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2)Перечислите </a:t>
                      </a:r>
                      <a:r>
                        <a:rPr lang="ru-RU" sz="3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основные части побега.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Вариант 2.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R"/>
                      </a:pPr>
                      <a:r>
                        <a:rPr lang="ru-RU" sz="3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Дайте определения </a:t>
                      </a:r>
                      <a:r>
                        <a:rPr lang="ru-RU" sz="3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понятиям: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Почка – 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Репродуктивный побег – 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Междоузлие – 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Придаточная почка – 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lvl="0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3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2)Каково </a:t>
                      </a:r>
                      <a:r>
                        <a:rPr lang="ru-RU" sz="3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значение почек в жизни растений.</a:t>
                      </a:r>
                      <a:endParaRPr lang="ru-RU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6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6096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Прямоугольник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588" y="-85725"/>
            <a:ext cx="5657850" cy="124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Почки на побеге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495675" y="1143000"/>
            <a:ext cx="5195888" cy="5013325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214313" y="2286000"/>
            <a:ext cx="3286125" cy="22467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Aharoni" pitchFamily="2" charset="-79"/>
              </a:rPr>
              <a:t>Виды почек: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2800" b="1" dirty="0">
                <a:latin typeface="Book Antiqua" pitchFamily="18" charset="0"/>
                <a:cs typeface="Aharoni" pitchFamily="2" charset="-79"/>
              </a:rPr>
              <a:t>Верхушечная 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2800" b="1" dirty="0">
                <a:latin typeface="Book Antiqua" pitchFamily="18" charset="0"/>
                <a:cs typeface="Aharoni" pitchFamily="2" charset="-79"/>
              </a:rPr>
              <a:t>Боковая (пазушная</a:t>
            </a:r>
            <a:r>
              <a:rPr lang="ru-RU" sz="2800" b="1" dirty="0" smtClean="0">
                <a:latin typeface="Book Antiqua" pitchFamily="18" charset="0"/>
                <a:cs typeface="Aharoni" pitchFamily="2" charset="-79"/>
              </a:rPr>
              <a:t>)</a:t>
            </a:r>
          </a:p>
          <a:p>
            <a:pPr marL="342900" indent="-342900">
              <a:buFontTx/>
              <a:buAutoNum type="arabicPeriod"/>
              <a:defRPr/>
            </a:pPr>
            <a:r>
              <a:rPr lang="ru-RU" sz="2800" b="1" dirty="0" smtClean="0">
                <a:latin typeface="Book Antiqua" pitchFamily="18" charset="0"/>
                <a:cs typeface="Aharoni" pitchFamily="2" charset="-79"/>
              </a:rPr>
              <a:t>Спящая почка</a:t>
            </a:r>
            <a:endParaRPr lang="ru-RU" sz="2800" b="1" dirty="0">
              <a:latin typeface="Book Antiqua" pitchFamily="18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149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Почка – боковой побег</a:t>
            </a:r>
          </a:p>
        </p:txBody>
      </p:sp>
      <p:pic>
        <p:nvPicPr>
          <p:cNvPr id="13315" name="Picture 2" descr="C:\Documents and Settings\лариса.BA0079584D20412\Мои документы\Мои рисунки\побег\img11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785938"/>
            <a:ext cx="8229600" cy="4162425"/>
          </a:xfrm>
          <a:noFill/>
        </p:spPr>
      </p:pic>
    </p:spTree>
    <p:extLst>
      <p:ext uri="{BB962C8B-B14F-4D97-AF65-F5344CB8AC3E}">
        <p14:creationId xmlns:p14="http://schemas.microsoft.com/office/powerpoint/2010/main" val="188589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latin typeface="Calibri" pitchFamily="34" charset="0"/>
              </a:rPr>
              <a:t>Строение почки</a:t>
            </a:r>
          </a:p>
        </p:txBody>
      </p:sp>
      <p:pic>
        <p:nvPicPr>
          <p:cNvPr id="48133" name="Picture 5" descr="Почка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341438"/>
            <a:ext cx="7237412" cy="50180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584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228</Words>
  <Application>Microsoft Office PowerPoint</Application>
  <PresentationFormat>Экран (4:3)</PresentationFormat>
  <Paragraphs>61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Побег: развитие разнообразие, строение.</vt:lpstr>
      <vt:lpstr>Презентация PowerPoint</vt:lpstr>
      <vt:lpstr> Узел – участок стебля, от которого отходит боковой орган – лист (почка)  Междоузлие – участок между соседними узлами</vt:lpstr>
      <vt:lpstr>Презентация PowerPoint</vt:lpstr>
      <vt:lpstr>Презентация PowerPoint</vt:lpstr>
      <vt:lpstr>Почка – боковой побег</vt:lpstr>
      <vt:lpstr>Строение почки</vt:lpstr>
      <vt:lpstr>Спящие почки</vt:lpstr>
      <vt:lpstr>Презентация PowerPoint</vt:lpstr>
      <vt:lpstr> Значение стебля: </vt:lpstr>
      <vt:lpstr>Разновидности стеблей</vt:lpstr>
      <vt:lpstr>Презентация PowerPoint</vt:lpstr>
      <vt:lpstr>Задание 1 Рассмотрите рисунок. Напишите названия частей побега, указанных на рисунке цифрами</vt:lpstr>
      <vt:lpstr>Презентация PowerPoint</vt:lpstr>
      <vt:lpstr> Рассмотрите рисунок. Выпишите  в два столбика цифры, обозначающие простые и сложные листья     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Побег: развитие разнообразие, строение.</dc:title>
  <dc:creator>Ксения</dc:creator>
  <cp:lastModifiedBy>Ксения</cp:lastModifiedBy>
  <cp:revision>15</cp:revision>
  <dcterms:created xsi:type="dcterms:W3CDTF">2012-11-05T04:37:07Z</dcterms:created>
  <dcterms:modified xsi:type="dcterms:W3CDTF">2013-11-10T12:37:36Z</dcterms:modified>
</cp:coreProperties>
</file>