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7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1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41" r:id="rId85"/>
    <p:sldId id="339" r:id="rId86"/>
    <p:sldId id="340" r:id="rId87"/>
    <p:sldId id="338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8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5" r:id="rId149"/>
    <p:sldId id="406" r:id="rId150"/>
    <p:sldId id="407" r:id="rId151"/>
    <p:sldId id="408" r:id="rId152"/>
    <p:sldId id="409" r:id="rId153"/>
    <p:sldId id="410" r:id="rId154"/>
    <p:sldId id="411" r:id="rId155"/>
    <p:sldId id="412" r:id="rId156"/>
    <p:sldId id="404" r:id="rId157"/>
    <p:sldId id="413" r:id="rId158"/>
    <p:sldId id="414" r:id="rId15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4660"/>
  </p:normalViewPr>
  <p:slideViewPr>
    <p:cSldViewPr>
      <p:cViewPr>
        <p:scale>
          <a:sx n="75" d="100"/>
          <a:sy n="75" d="100"/>
        </p:scale>
        <p:origin x="-1570" y="-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4.wmf"/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5" Type="http://schemas.openxmlformats.org/officeDocument/2006/relationships/image" Target="../media/image21.wmf"/><Relationship Id="rId4" Type="http://schemas.openxmlformats.org/officeDocument/2006/relationships/image" Target="../media/image1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3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1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4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5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1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CAA60-93AB-49C5-9001-184FECC365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424167"/>
      </p:ext>
    </p:extLst>
  </p:cSld>
  <p:clrMapOvr>
    <a:masterClrMapping/>
  </p:clrMapOvr>
  <p:transition spd="slow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7D637-77B1-4D90-AD98-C6B71872F2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0205477"/>
      </p:ext>
    </p:extLst>
  </p:cSld>
  <p:clrMapOvr>
    <a:masterClrMapping/>
  </p:clrMapOvr>
  <p:transition spd="slow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ADA05-3169-410A-9DFB-11CEB5C40E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5622152"/>
      </p:ext>
    </p:extLst>
  </p:cSld>
  <p:clrMapOvr>
    <a:masterClrMapping/>
  </p:clrMapOvr>
  <p:transition spd="slow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CAE5C8-C7A9-4225-98D7-C932B3D498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1528411"/>
      </p:ext>
    </p:extLst>
  </p:cSld>
  <p:clrMapOvr>
    <a:masterClrMapping/>
  </p:clrMapOvr>
  <p:transition spd="slow"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5F7309-A969-48BC-8A83-39CABF7761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6850002"/>
      </p:ext>
    </p:extLst>
  </p:cSld>
  <p:clrMapOvr>
    <a:masterClrMapping/>
  </p:clrMapOvr>
  <p:transition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88E6B-E828-4B83-8A0B-67A3D84533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7650753"/>
      </p:ext>
    </p:extLst>
  </p:cSld>
  <p:clrMapOvr>
    <a:masterClrMapping/>
  </p:clrMapOvr>
  <p:transition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2DFB7-A5DC-43DA-A4F2-846DD6E27D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3487145"/>
      </p:ext>
    </p:extLst>
  </p:cSld>
  <p:clrMapOvr>
    <a:masterClrMapping/>
  </p:clrMapOvr>
  <p:transition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EBA1-FC93-42CA-BB6C-BDAC5C9A8A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6065612"/>
      </p:ext>
    </p:extLst>
  </p:cSld>
  <p:clrMapOvr>
    <a:masterClrMapping/>
  </p:clrMapOvr>
  <p:transition spd="slow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4C187-A69C-47FE-91D2-26EFAC3931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3637644"/>
      </p:ext>
    </p:extLst>
  </p:cSld>
  <p:clrMapOvr>
    <a:masterClrMapping/>
  </p:clrMapOvr>
  <p:transition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CD5A8-BC1B-4C6B-81AC-9740A3BFD4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8050264"/>
      </p:ext>
    </p:extLst>
  </p:cSld>
  <p:clrMapOvr>
    <a:masterClrMapping/>
  </p:clrMapOvr>
  <p:transition spd="slow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8539C-38EF-4806-A42C-62AA57D687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7087555"/>
      </p:ext>
    </p:extLst>
  </p:cSld>
  <p:clrMapOvr>
    <a:masterClrMapping/>
  </p:clrMapOvr>
  <p:transition spd="slow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0BA6A-9B03-4208-B259-88DE83BF9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129360"/>
      </p:ext>
    </p:extLst>
  </p:cSld>
  <p:clrMapOvr>
    <a:masterClrMapping/>
  </p:clrMapOvr>
  <p:transition spd="slow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C2493-8697-4080-AADE-162B3E92EB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606513"/>
      </p:ext>
    </p:extLst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079763-7734-42BA-8BEB-2F752DF3CA0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cut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10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3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" Target="slide10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6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slide" Target="slide1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9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slide" Target="slide1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10.xml"/><Relationship Id="rId4" Type="http://schemas.openxmlformats.org/officeDocument/2006/relationships/slide" Target="slide11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1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15.xml"/><Relationship Id="rId4" Type="http://schemas.openxmlformats.org/officeDocument/2006/relationships/slide" Target="slide113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slide" Target="slide1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18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" Target="slide12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1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slide" Target="slide12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4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" Target="slide12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7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" Target="slide13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wmf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9.wmf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wmf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3.wmf"/></Relationships>
</file>

<file path=ppt/slides/_rels/slide1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6.bin"/></Relationships>
</file>

<file path=ppt/slides/_rels/slide1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30.bin"/></Relationships>
</file>

<file path=ppt/slides/_rels/slide1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17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35.bin"/></Relationships>
</file>

<file path=ppt/slides/_rels/slide1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17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22.wmf"/></Relationships>
</file>

<file path=ppt/slides/_rels/slide1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17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22.wmf"/></Relationships>
</file>

<file path=ppt/slides/_rels/slide1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17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22.wmf"/></Relationships>
</file>

<file path=ppt/slides/_rels/slide1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26.wmf"/></Relationships>
</file>

<file path=ppt/slides/_rels/slide1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29.wmf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8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9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8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10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9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1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9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1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9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12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5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10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8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10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1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4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1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0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12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3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12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5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8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8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9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9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94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9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13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10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373688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71438" y="333375"/>
            <a:ext cx="8951912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частные случаи</a:t>
            </a:r>
          </a:p>
          <a:p>
            <a:pPr algn="ctr"/>
            <a:r>
              <a:rPr lang="ru-RU" altLang="ru-RU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сравнения</a:t>
            </a:r>
          </a:p>
          <a:p>
            <a:pPr algn="ctr"/>
            <a:r>
              <a:rPr lang="ru-RU" altLang="ru-RU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обыкновенных дробей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536" y="551723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Гимназия 32 </a:t>
            </a:r>
            <a:r>
              <a:rPr lang="ru-RU" dirty="0" err="1" smtClean="0"/>
              <a:t>г.Иваново</a:t>
            </a:r>
            <a:endParaRPr lang="ru-RU" dirty="0" smtClean="0"/>
          </a:p>
          <a:p>
            <a:r>
              <a:rPr lang="ru-RU" smtClean="0"/>
              <a:t>Учитель математики Иванова А.С.</a:t>
            </a:r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НА ЭТОТ РАЗ ТОЧНО.</a:t>
            </a:r>
          </a:p>
        </p:txBody>
      </p:sp>
      <p:pic>
        <p:nvPicPr>
          <p:cNvPr id="921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Rectangle 4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ДУМАЮ, ДОГАДАЛИСЬ ?</a:t>
            </a:r>
          </a:p>
        </p:txBody>
      </p:sp>
      <p:pic>
        <p:nvPicPr>
          <p:cNvPr id="10547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547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5478" name="Rectangle 6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УЗНАТЬ НЕПРОСТО.</a:t>
            </a:r>
          </a:p>
        </p:txBody>
      </p:sp>
      <p:pic>
        <p:nvPicPr>
          <p:cNvPr id="10649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6500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65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6503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.</a:t>
            </a:r>
          </a:p>
        </p:txBody>
      </p:sp>
      <p:pic>
        <p:nvPicPr>
          <p:cNvPr id="10752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2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2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2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2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2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3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3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32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07541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42" name="Rectangle 22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7543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СМОЖЕТЕ УЗНАТЬ ?</a:t>
            </a:r>
          </a:p>
        </p:txBody>
      </p:sp>
      <p:pic>
        <p:nvPicPr>
          <p:cNvPr id="10854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854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8550" name="Rectangle 6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855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50% УСПЕХА.</a:t>
            </a:r>
          </a:p>
        </p:txBody>
      </p:sp>
      <p:pic>
        <p:nvPicPr>
          <p:cNvPr id="10957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9572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95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957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9576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..</a:t>
            </a:r>
          </a:p>
        </p:txBody>
      </p:sp>
      <p:pic>
        <p:nvPicPr>
          <p:cNvPr id="11059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5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59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59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00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01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0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0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0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10609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10611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10613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14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0615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ПОПРОБУЙТЕ УЗНАТЬ ?</a:t>
            </a:r>
          </a:p>
        </p:txBody>
      </p:sp>
      <p:pic>
        <p:nvPicPr>
          <p:cNvPr id="11161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162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1622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23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 АХ.</a:t>
            </a:r>
          </a:p>
        </p:txBody>
      </p:sp>
      <p:pic>
        <p:nvPicPr>
          <p:cNvPr id="11264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44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2647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48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…</a:t>
            </a:r>
          </a:p>
        </p:txBody>
      </p:sp>
      <p:pic>
        <p:nvPicPr>
          <p:cNvPr id="11366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2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4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5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6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77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13678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13679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13680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13681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3682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13683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13684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13685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86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87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И КТО ЖЕ ЭТО ?</a:t>
            </a:r>
          </a:p>
        </p:txBody>
      </p:sp>
      <p:pic>
        <p:nvPicPr>
          <p:cNvPr id="11469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469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4694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4221163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469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И СНОВА – НЕТ!</a:t>
            </a:r>
          </a:p>
        </p:txBody>
      </p:sp>
      <p:pic>
        <p:nvPicPr>
          <p:cNvPr id="1331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Rectangle 4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13337" name="Rectangle 25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ГРУСТНО.</a:t>
            </a:r>
          </a:p>
        </p:txBody>
      </p:sp>
      <p:pic>
        <p:nvPicPr>
          <p:cNvPr id="11571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5716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57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5719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5720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21163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….</a:t>
            </a:r>
          </a:p>
        </p:txBody>
      </p:sp>
      <p:pic>
        <p:nvPicPr>
          <p:cNvPr id="11673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8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16755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16756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16757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58" name="Rectangle 22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6759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УЗНАЛИ ?</a:t>
            </a:r>
          </a:p>
        </p:txBody>
      </p:sp>
      <p:pic>
        <p:nvPicPr>
          <p:cNvPr id="11776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776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7766" name="Rectangle 6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7767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СЛАБЫЙ РЕЗУЛЬТАТ.</a:t>
            </a:r>
          </a:p>
        </p:txBody>
      </p:sp>
      <p:pic>
        <p:nvPicPr>
          <p:cNvPr id="11878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8788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878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879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8792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?.</a:t>
            </a:r>
          </a:p>
        </p:txBody>
      </p:sp>
      <p:pic>
        <p:nvPicPr>
          <p:cNvPr id="11981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4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5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7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19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2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19824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19827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19828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19829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0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1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КТО ЭТОТ ЧЕЛОВЕК ?</a:t>
            </a:r>
          </a:p>
        </p:txBody>
      </p:sp>
      <p:pic>
        <p:nvPicPr>
          <p:cNvPr id="12083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083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0838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0839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ОЧЕНЬ СЛАБО.</a:t>
            </a:r>
          </a:p>
        </p:txBody>
      </p:sp>
      <p:pic>
        <p:nvPicPr>
          <p:cNvPr id="12185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1860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6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1863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64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?.?</a:t>
            </a:r>
          </a:p>
        </p:txBody>
      </p:sp>
      <p:pic>
        <p:nvPicPr>
          <p:cNvPr id="12288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8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8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8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8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8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9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9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92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893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22894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22895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22896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22897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22900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22901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02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03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УЗНАЁТЕ ?</a:t>
            </a:r>
          </a:p>
        </p:txBody>
      </p:sp>
      <p:pic>
        <p:nvPicPr>
          <p:cNvPr id="12390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9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3910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91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ИТАК, КТО ЖЕ ЭТО?</a:t>
            </a:r>
          </a:p>
        </p:txBody>
      </p:sp>
      <p:pic>
        <p:nvPicPr>
          <p:cNvPr id="12493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4932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493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493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4936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12) ?</a:t>
            </a:r>
          </a:p>
        </p:txBody>
      </p:sp>
      <p:pic>
        <p:nvPicPr>
          <p:cNvPr id="1536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4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5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6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651500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17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33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6804025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?.?.</a:t>
            </a:r>
          </a:p>
        </p:txBody>
      </p:sp>
      <p:pic>
        <p:nvPicPr>
          <p:cNvPr id="12595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5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5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5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60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61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6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6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6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65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25966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25967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74" name="Rectangle 22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75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МОЖНО УЗНАТЬ ?</a:t>
            </a:r>
          </a:p>
        </p:txBody>
      </p:sp>
      <p:pic>
        <p:nvPicPr>
          <p:cNvPr id="12697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698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6982" name="Rectangle 6" descr="Горизонтальный кирпич"/>
          <p:cNvSpPr>
            <a:spLocks noChangeArrowheads="1"/>
          </p:cNvSpPr>
          <p:nvPr/>
        </p:nvSpPr>
        <p:spPr bwMode="auto">
          <a:xfrm>
            <a:off x="2627313" y="17732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6983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УЗНАТЬ НЕРЕАЛЬНО?</a:t>
            </a:r>
          </a:p>
        </p:txBody>
      </p:sp>
      <p:pic>
        <p:nvPicPr>
          <p:cNvPr id="12800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8004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800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8007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8008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?.?.?</a:t>
            </a:r>
          </a:p>
        </p:txBody>
      </p:sp>
      <p:pic>
        <p:nvPicPr>
          <p:cNvPr id="12902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2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2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4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5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6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29043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46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047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ПОПРОБУЙТЕ УЗНАТЬ.</a:t>
            </a:r>
          </a:p>
        </p:txBody>
      </p:sp>
      <p:pic>
        <p:nvPicPr>
          <p:cNvPr id="13005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0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0054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0055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…</a:t>
            </a:r>
          </a:p>
        </p:txBody>
      </p:sp>
      <p:pic>
        <p:nvPicPr>
          <p:cNvPr id="13107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1076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107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1079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1080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</a:t>
            </a:r>
          </a:p>
        </p:txBody>
      </p:sp>
      <p:pic>
        <p:nvPicPr>
          <p:cNvPr id="13209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8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09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32110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32112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32113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2114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32115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32116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32117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18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2119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ПРАВИЛЬНОЕ РЕШЕНИЕ.</a:t>
            </a:r>
          </a:p>
        </p:txBody>
      </p:sp>
      <p:pic>
        <p:nvPicPr>
          <p:cNvPr id="13312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2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3126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27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НУ И КТО ЖЕ ЭТО?</a:t>
            </a:r>
          </a:p>
        </p:txBody>
      </p:sp>
      <p:pic>
        <p:nvPicPr>
          <p:cNvPr id="13414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4148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415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52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…….</a:t>
            </a:r>
          </a:p>
        </p:txBody>
      </p:sp>
      <p:pic>
        <p:nvPicPr>
          <p:cNvPr id="13517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7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75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7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77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7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79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8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35182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35188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35189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90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91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92" name="Rectangle 24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93" name="Rectangle 2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94" name="Rectangle 26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АБСОЛЮТНО ВЕРНО!!!</a:t>
            </a:r>
          </a:p>
        </p:txBody>
      </p:sp>
      <p:pic>
        <p:nvPicPr>
          <p:cNvPr id="1638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 ВАС ЕСТЬ ШАНС.</a:t>
            </a:r>
          </a:p>
        </p:txBody>
      </p:sp>
      <p:pic>
        <p:nvPicPr>
          <p:cNvPr id="13619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619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6198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6199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6200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6201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6202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ДОГАДАЛИСЬ?</a:t>
            </a:r>
          </a:p>
        </p:txBody>
      </p:sp>
      <p:pic>
        <p:nvPicPr>
          <p:cNvPr id="13721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7220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7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37223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7224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7225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7226" name="Rectangle 10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7227" name="Rectangle 11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7263" y="549275"/>
            <a:ext cx="4048125" cy="5184775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8253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516563"/>
            <a:ext cx="1042987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2" name="Picture 4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5" y="836613"/>
            <a:ext cx="3290888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/>
              <a:t>ЗАДАНИЕ 3</a:t>
            </a:r>
          </a:p>
        </p:txBody>
      </p:sp>
      <p:graphicFrame>
        <p:nvGraphicFramePr>
          <p:cNvPr id="143365" name="Object 5"/>
          <p:cNvGraphicFramePr>
            <a:graphicFrameLocks noChangeAspect="1"/>
          </p:cNvGraphicFramePr>
          <p:nvPr/>
        </p:nvGraphicFramePr>
        <p:xfrm>
          <a:off x="1438275" y="1438275"/>
          <a:ext cx="1751013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8" name="Формула" r:id="rId3" imgW="330120" imgH="393480" progId="Equation.3">
                  <p:embed/>
                </p:oleObj>
              </mc:Choice>
              <mc:Fallback>
                <p:oleObj name="Формула" r:id="rId3" imgW="3301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1438275"/>
                        <a:ext cx="1751013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7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/>
              <a:t>ЗАДАНИЕ 3</a:t>
            </a: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1403350" y="1412875"/>
          <a:ext cx="1751013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1" name="Формула" r:id="rId3" imgW="330120" imgH="393480" progId="Equation.3">
                  <p:embed/>
                </p:oleObj>
              </mc:Choice>
              <mc:Fallback>
                <p:oleObj name="Формула" r:id="rId3" imgW="33012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412875"/>
                        <a:ext cx="1751013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5056188" y="1576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4678363" y="1438275"/>
          <a:ext cx="800100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2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1438275"/>
                        <a:ext cx="800100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0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/>
              <a:t>ЗАДАНИЕ 3</a:t>
            </a:r>
          </a:p>
        </p:txBody>
      </p:sp>
      <p:graphicFrame>
        <p:nvGraphicFramePr>
          <p:cNvPr id="145411" name="Object 3"/>
          <p:cNvGraphicFramePr>
            <a:graphicFrameLocks noChangeAspect="1"/>
          </p:cNvGraphicFramePr>
          <p:nvPr/>
        </p:nvGraphicFramePr>
        <p:xfrm>
          <a:off x="1403350" y="1412875"/>
          <a:ext cx="1751013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5" name="Формула" r:id="rId3" imgW="330120" imgH="393480" progId="Equation.3">
                  <p:embed/>
                </p:oleObj>
              </mc:Choice>
              <mc:Fallback>
                <p:oleObj name="Формула" r:id="rId3" imgW="33012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412875"/>
                        <a:ext cx="1751013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5056188" y="1576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4678363" y="1438275"/>
          <a:ext cx="1733550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6" name="Формула" r:id="rId5" imgW="330120" imgH="393480" progId="Equation.3">
                  <p:embed/>
                </p:oleObj>
              </mc:Choice>
              <mc:Fallback>
                <p:oleObj name="Формула" r:id="rId5" imgW="3301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1438275"/>
                        <a:ext cx="1733550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1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/>
              <a:t>ЗАДАНИЕ 3</a:t>
            </a:r>
          </a:p>
        </p:txBody>
      </p:sp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1403350" y="1412875"/>
          <a:ext cx="1751013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0" name="Формула" r:id="rId3" imgW="330120" imgH="393480" progId="Equation.3">
                  <p:embed/>
                </p:oleObj>
              </mc:Choice>
              <mc:Fallback>
                <p:oleObj name="Формула" r:id="rId3" imgW="33012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412875"/>
                        <a:ext cx="1751013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5056188" y="1576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46437" name="Object 5"/>
          <p:cNvGraphicFramePr>
            <a:graphicFrameLocks noChangeAspect="1"/>
          </p:cNvGraphicFramePr>
          <p:nvPr/>
        </p:nvGraphicFramePr>
        <p:xfrm>
          <a:off x="4678363" y="1438275"/>
          <a:ext cx="1733550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1" name="Формула" r:id="rId5" imgW="330120" imgH="393480" progId="Equation.3">
                  <p:embed/>
                </p:oleObj>
              </mc:Choice>
              <mc:Fallback>
                <p:oleObj name="Формула" r:id="rId5" imgW="3301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1438275"/>
                        <a:ext cx="1733550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38" name="Line 6"/>
          <p:cNvSpPr>
            <a:spLocks noChangeShapeType="1"/>
          </p:cNvSpPr>
          <p:nvPr/>
        </p:nvSpPr>
        <p:spPr bwMode="auto">
          <a:xfrm>
            <a:off x="3563938" y="2492375"/>
            <a:ext cx="7207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6439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/>
              <a:t>ЗАДАНИЕ 3</a:t>
            </a:r>
          </a:p>
        </p:txBody>
      </p:sp>
      <p:graphicFrame>
        <p:nvGraphicFramePr>
          <p:cNvPr id="147459" name="Object 3"/>
          <p:cNvGraphicFramePr>
            <a:graphicFrameLocks noChangeAspect="1"/>
          </p:cNvGraphicFramePr>
          <p:nvPr/>
        </p:nvGraphicFramePr>
        <p:xfrm>
          <a:off x="1403350" y="1412875"/>
          <a:ext cx="1751013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7" name="Формула" r:id="rId3" imgW="330120" imgH="393480" progId="Equation.3">
                  <p:embed/>
                </p:oleObj>
              </mc:Choice>
              <mc:Fallback>
                <p:oleObj name="Формула" r:id="rId3" imgW="33012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412875"/>
                        <a:ext cx="1751013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5056188" y="1576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47461" name="Object 5"/>
          <p:cNvGraphicFramePr>
            <a:graphicFrameLocks noChangeAspect="1"/>
          </p:cNvGraphicFramePr>
          <p:nvPr/>
        </p:nvGraphicFramePr>
        <p:xfrm>
          <a:off x="4678363" y="1438275"/>
          <a:ext cx="1733550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8" name="Формула" r:id="rId5" imgW="330120" imgH="393480" progId="Equation.3">
                  <p:embed/>
                </p:oleObj>
              </mc:Choice>
              <mc:Fallback>
                <p:oleObj name="Формула" r:id="rId5" imgW="3301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1438275"/>
                        <a:ext cx="1733550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2" name="Line 6"/>
          <p:cNvSpPr>
            <a:spLocks noChangeShapeType="1"/>
          </p:cNvSpPr>
          <p:nvPr/>
        </p:nvSpPr>
        <p:spPr bwMode="auto">
          <a:xfrm>
            <a:off x="3563938" y="2492375"/>
            <a:ext cx="7207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>
            <a:off x="6659563" y="2420938"/>
            <a:ext cx="64928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4" name="Line 8"/>
          <p:cNvSpPr>
            <a:spLocks noChangeShapeType="1"/>
          </p:cNvSpPr>
          <p:nvPr/>
        </p:nvSpPr>
        <p:spPr bwMode="auto">
          <a:xfrm>
            <a:off x="6659563" y="2565400"/>
            <a:ext cx="64928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7524750" y="1773238"/>
            <a:ext cx="749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8000"/>
              <a:t>?</a:t>
            </a:r>
          </a:p>
        </p:txBody>
      </p:sp>
      <p:sp>
        <p:nvSpPr>
          <p:cNvPr id="147466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/>
              <a:t>ЗАДАНИЕ 3</a:t>
            </a:r>
          </a:p>
        </p:txBody>
      </p:sp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1403350" y="1412875"/>
          <a:ext cx="1751013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1" name="Формула" r:id="rId3" imgW="330120" imgH="393480" progId="Equation.3">
                  <p:embed/>
                </p:oleObj>
              </mc:Choice>
              <mc:Fallback>
                <p:oleObj name="Формула" r:id="rId3" imgW="33012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412875"/>
                        <a:ext cx="1751013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056188" y="1576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4678363" y="1438275"/>
          <a:ext cx="1733550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2" name="Формула" r:id="rId5" imgW="330120" imgH="393480" progId="Equation.3">
                  <p:embed/>
                </p:oleObj>
              </mc:Choice>
              <mc:Fallback>
                <p:oleObj name="Формула" r:id="rId5" imgW="3301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1438275"/>
                        <a:ext cx="1733550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563938" y="2492375"/>
            <a:ext cx="7207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>
            <a:off x="6659563" y="2420938"/>
            <a:ext cx="64928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>
            <a:off x="6659563" y="2565400"/>
            <a:ext cx="64928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7524750" y="1773238"/>
            <a:ext cx="749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8000"/>
              <a:t>0</a:t>
            </a:r>
          </a:p>
        </p:txBody>
      </p:sp>
      <p:sp>
        <p:nvSpPr>
          <p:cNvPr id="148490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ДА НЕТ ЖЕ – 12!</a:t>
            </a:r>
          </a:p>
        </p:txBody>
      </p:sp>
      <p:pic>
        <p:nvPicPr>
          <p:cNvPr id="1741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7417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1476375" y="260350"/>
            <a:ext cx="604837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4335463" y="5397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ru-RU" altLang="ru-RU" sz="3200"/>
          </a:p>
        </p:txBody>
      </p:sp>
      <p:graphicFrame>
        <p:nvGraphicFramePr>
          <p:cNvPr id="149509" name="Object 5"/>
          <p:cNvGraphicFramePr>
            <a:graphicFrameLocks noChangeAspect="1"/>
          </p:cNvGraphicFramePr>
          <p:nvPr/>
        </p:nvGraphicFramePr>
        <p:xfrm>
          <a:off x="1619250" y="188913"/>
          <a:ext cx="6007100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2" name="Формула" r:id="rId3" imgW="1155600" imgH="558720" progId="Equation.3">
                  <p:embed/>
                </p:oleObj>
              </mc:Choice>
              <mc:Fallback>
                <p:oleObj name="Формула" r:id="rId3" imgW="1155600" imgH="558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8913"/>
                        <a:ext cx="6007100" cy="184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11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539750" y="2708275"/>
            <a:ext cx="38163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1476375" y="260350"/>
            <a:ext cx="604837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4335463" y="5397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ru-RU" altLang="ru-RU" sz="3200"/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1619250" y="188913"/>
          <a:ext cx="6007100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7" name="Формула" r:id="rId3" imgW="1155600" imgH="558720" progId="Equation.3">
                  <p:embed/>
                </p:oleObj>
              </mc:Choice>
              <mc:Fallback>
                <p:oleObj name="Формула" r:id="rId3" imgW="115560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8913"/>
                        <a:ext cx="6007100" cy="184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592138" y="2655888"/>
            <a:ext cx="372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приведение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к общему знаменателю</a:t>
            </a:r>
          </a:p>
        </p:txBody>
      </p:sp>
      <p:sp>
        <p:nvSpPr>
          <p:cNvPr id="150536" name="Line 8"/>
          <p:cNvSpPr>
            <a:spLocks noChangeShapeType="1"/>
          </p:cNvSpPr>
          <p:nvPr/>
        </p:nvSpPr>
        <p:spPr bwMode="auto">
          <a:xfrm flipH="1">
            <a:off x="2555875" y="2060575"/>
            <a:ext cx="86360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539750" y="4652963"/>
            <a:ext cx="38163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539750" y="2708275"/>
            <a:ext cx="38163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476375" y="260350"/>
            <a:ext cx="604837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4335463" y="5397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ru-RU" altLang="ru-RU" sz="3200"/>
          </a:p>
        </p:txBody>
      </p:sp>
      <p:graphicFrame>
        <p:nvGraphicFramePr>
          <p:cNvPr id="151557" name="Object 5"/>
          <p:cNvGraphicFramePr>
            <a:graphicFrameLocks noChangeAspect="1"/>
          </p:cNvGraphicFramePr>
          <p:nvPr/>
        </p:nvGraphicFramePr>
        <p:xfrm>
          <a:off x="1619250" y="188913"/>
          <a:ext cx="6007100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4" name="Формула" r:id="rId3" imgW="1155600" imgH="558720" progId="Equation.3">
                  <p:embed/>
                </p:oleObj>
              </mc:Choice>
              <mc:Fallback>
                <p:oleObj name="Формула" r:id="rId3" imgW="1155600" imgH="558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8913"/>
                        <a:ext cx="6007100" cy="184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5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592138" y="2655888"/>
            <a:ext cx="372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приведение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к общему знаменателю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 flipH="1">
            <a:off x="2555875" y="2060575"/>
            <a:ext cx="86360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1561" name="Line 9"/>
          <p:cNvSpPr>
            <a:spLocks noChangeShapeType="1"/>
          </p:cNvSpPr>
          <p:nvPr/>
        </p:nvSpPr>
        <p:spPr bwMode="auto">
          <a:xfrm>
            <a:off x="2484438" y="3500438"/>
            <a:ext cx="0" cy="1081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539750" y="4600575"/>
            <a:ext cx="3852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 общим знаменателем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395288" y="620713"/>
            <a:ext cx="83883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7200" b="1">
                <a:effectLst>
                  <a:outerShdw blurRad="38100" dist="38100" dir="2700000" algn="tl">
                    <a:srgbClr val="FFFFFF"/>
                  </a:outerShdw>
                </a:effectLst>
              </a:rPr>
              <a:t>к о с м о г н а т у с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323850" y="908050"/>
            <a:ext cx="720725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1116013" y="908050"/>
            <a:ext cx="720725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1908175" y="908050"/>
            <a:ext cx="720725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2700338" y="908050"/>
            <a:ext cx="863600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3635375" y="908050"/>
            <a:ext cx="720725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88" name="Rectangle 12"/>
          <p:cNvSpPr>
            <a:spLocks noChangeArrowheads="1"/>
          </p:cNvSpPr>
          <p:nvPr/>
        </p:nvSpPr>
        <p:spPr bwMode="auto">
          <a:xfrm>
            <a:off x="4427538" y="908050"/>
            <a:ext cx="649287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89" name="Rectangle 13"/>
          <p:cNvSpPr>
            <a:spLocks noChangeArrowheads="1"/>
          </p:cNvSpPr>
          <p:nvPr/>
        </p:nvSpPr>
        <p:spPr bwMode="auto">
          <a:xfrm>
            <a:off x="5148263" y="908050"/>
            <a:ext cx="649287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5867400" y="908050"/>
            <a:ext cx="649288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6588125" y="908050"/>
            <a:ext cx="649288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7308850" y="908050"/>
            <a:ext cx="649288" cy="93662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93" name="Rectangle 17"/>
          <p:cNvSpPr>
            <a:spLocks noChangeArrowheads="1"/>
          </p:cNvSpPr>
          <p:nvPr/>
        </p:nvSpPr>
        <p:spPr bwMode="auto">
          <a:xfrm>
            <a:off x="8027988" y="908050"/>
            <a:ext cx="649287" cy="79216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94" name="Rectangle 18"/>
          <p:cNvSpPr>
            <a:spLocks noChangeArrowheads="1"/>
          </p:cNvSpPr>
          <p:nvPr/>
        </p:nvSpPr>
        <p:spPr bwMode="auto">
          <a:xfrm>
            <a:off x="7667625" y="3933825"/>
            <a:ext cx="1008063" cy="122396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2595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16563"/>
            <a:ext cx="1042988" cy="1042987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52596" name="Picture 20" descr="Body_lowP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213100"/>
            <a:ext cx="5494338" cy="31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597" name="Picture 21" descr="3~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349500"/>
            <a:ext cx="4241800" cy="282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52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52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2000"/>
                                        <p:tgtEl>
                                          <p:spTgt spid="15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3000"/>
                                        <p:tgtEl>
                                          <p:spTgt spid="15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2" grpId="0" animBg="1"/>
      <p:bldP spid="152584" grpId="0" animBg="1"/>
      <p:bldP spid="152585" grpId="0" animBg="1"/>
      <p:bldP spid="152586" grpId="0" animBg="1"/>
      <p:bldP spid="152586" grpId="1" animBg="1"/>
      <p:bldP spid="152587" grpId="0" animBg="1"/>
      <p:bldP spid="152588" grpId="0" animBg="1"/>
      <p:bldP spid="152589" grpId="0" animBg="1"/>
      <p:bldP spid="152590" grpId="0" animBg="1"/>
      <p:bldP spid="152591" grpId="0" animBg="1"/>
      <p:bldP spid="152592" grpId="0" animBg="1"/>
      <p:bldP spid="152593" grpId="0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4716463" y="4652963"/>
            <a:ext cx="381635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539750" y="4652963"/>
            <a:ext cx="38163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539750" y="2708275"/>
            <a:ext cx="38163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1476375" y="260350"/>
            <a:ext cx="604837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4335463" y="5397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ru-RU" altLang="ru-RU" sz="3200"/>
          </a:p>
        </p:txBody>
      </p:sp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1619250" y="188913"/>
          <a:ext cx="6007100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8" name="Формула" r:id="rId3" imgW="1155600" imgH="558720" progId="Equation.3">
                  <p:embed/>
                </p:oleObj>
              </mc:Choice>
              <mc:Fallback>
                <p:oleObj name="Формула" r:id="rId3" imgW="1155600" imgH="558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8913"/>
                        <a:ext cx="6007100" cy="184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31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40650" y="260350"/>
            <a:ext cx="1042988" cy="1042988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592138" y="2655888"/>
            <a:ext cx="372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приведение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к общему знаменателю</a:t>
            </a:r>
          </a:p>
        </p:txBody>
      </p:sp>
      <p:sp>
        <p:nvSpPr>
          <p:cNvPr id="154633" name="Line 9"/>
          <p:cNvSpPr>
            <a:spLocks noChangeShapeType="1"/>
          </p:cNvSpPr>
          <p:nvPr/>
        </p:nvSpPr>
        <p:spPr bwMode="auto">
          <a:xfrm flipH="1">
            <a:off x="2555875" y="2060575"/>
            <a:ext cx="86360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>
            <a:off x="2484438" y="3500438"/>
            <a:ext cx="0" cy="1081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539750" y="4581525"/>
            <a:ext cx="3852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 общим знаменателем</a:t>
            </a:r>
          </a:p>
        </p:txBody>
      </p:sp>
      <p:sp>
        <p:nvSpPr>
          <p:cNvPr id="154636" name="Text Box 12"/>
          <p:cNvSpPr txBox="1">
            <a:spLocks noChangeArrowheads="1"/>
          </p:cNvSpPr>
          <p:nvPr/>
        </p:nvSpPr>
        <p:spPr bwMode="auto">
          <a:xfrm>
            <a:off x="4716463" y="4652963"/>
            <a:ext cx="3852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 одинаковым числителем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4716463" y="4652963"/>
            <a:ext cx="381635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539750" y="4652963"/>
            <a:ext cx="38163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9750" y="2708275"/>
            <a:ext cx="38163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1476375" y="260350"/>
            <a:ext cx="604837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4335463" y="5397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ru-RU" altLang="ru-RU" sz="3200"/>
          </a:p>
        </p:txBody>
      </p:sp>
      <p:graphicFrame>
        <p:nvGraphicFramePr>
          <p:cNvPr id="155655" name="Object 7"/>
          <p:cNvGraphicFramePr>
            <a:graphicFrameLocks noChangeAspect="1"/>
          </p:cNvGraphicFramePr>
          <p:nvPr/>
        </p:nvGraphicFramePr>
        <p:xfrm>
          <a:off x="1619250" y="188913"/>
          <a:ext cx="6007100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6" name="Формула" r:id="rId3" imgW="1155600" imgH="558720" progId="Equation.3">
                  <p:embed/>
                </p:oleObj>
              </mc:Choice>
              <mc:Fallback>
                <p:oleObj name="Формула" r:id="rId3" imgW="1155600" imgH="5587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8913"/>
                        <a:ext cx="6007100" cy="184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56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40650" y="260350"/>
            <a:ext cx="1042988" cy="1042988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592138" y="2655888"/>
            <a:ext cx="372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приведение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к общему знаменателю</a:t>
            </a:r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 flipH="1">
            <a:off x="2555875" y="2060575"/>
            <a:ext cx="86360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>
            <a:off x="2484438" y="3500438"/>
            <a:ext cx="0" cy="1081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5660" name="Text Box 12"/>
          <p:cNvSpPr txBox="1">
            <a:spLocks noChangeArrowheads="1"/>
          </p:cNvSpPr>
          <p:nvPr/>
        </p:nvSpPr>
        <p:spPr bwMode="auto">
          <a:xfrm>
            <a:off x="539750" y="4581525"/>
            <a:ext cx="3852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 общим знаменателем</a:t>
            </a:r>
          </a:p>
        </p:txBody>
      </p:sp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4716463" y="4652963"/>
            <a:ext cx="3852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сравнение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 одинаковым числителем</a:t>
            </a:r>
          </a:p>
        </p:txBody>
      </p:sp>
      <p:sp>
        <p:nvSpPr>
          <p:cNvPr id="155662" name="Rectangle 14"/>
          <p:cNvSpPr>
            <a:spLocks noChangeArrowheads="1"/>
          </p:cNvSpPr>
          <p:nvPr/>
        </p:nvSpPr>
        <p:spPr bwMode="auto">
          <a:xfrm>
            <a:off x="4643438" y="2708275"/>
            <a:ext cx="381635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5663" name="Text Box 15"/>
          <p:cNvSpPr txBox="1">
            <a:spLocks noChangeArrowheads="1"/>
          </p:cNvSpPr>
          <p:nvPr/>
        </p:nvSpPr>
        <p:spPr bwMode="auto">
          <a:xfrm>
            <a:off x="4716463" y="2636838"/>
            <a:ext cx="31988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приведение дробей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к одинаковому </a:t>
            </a:r>
          </a:p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числителю</a:t>
            </a:r>
          </a:p>
        </p:txBody>
      </p:sp>
      <p:sp>
        <p:nvSpPr>
          <p:cNvPr id="155664" name="Line 16"/>
          <p:cNvSpPr>
            <a:spLocks noChangeShapeType="1"/>
          </p:cNvSpPr>
          <p:nvPr/>
        </p:nvSpPr>
        <p:spPr bwMode="auto">
          <a:xfrm>
            <a:off x="5364163" y="2060575"/>
            <a:ext cx="1008062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5665" name="Line 17"/>
          <p:cNvSpPr>
            <a:spLocks noChangeShapeType="1"/>
          </p:cNvSpPr>
          <p:nvPr/>
        </p:nvSpPr>
        <p:spPr bwMode="auto">
          <a:xfrm>
            <a:off x="6516688" y="38608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56735" name="Group 6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6736" name="AutoShape 6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59794" name="Group 5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91513" cy="4525963"/>
        </p:xfrm>
        <a:graphic>
          <a:graphicData uri="http://schemas.openxmlformats.org/drawingml/2006/table">
            <a:tbl>
              <a:tblPr/>
              <a:tblGrid>
                <a:gridCol w="2295525"/>
                <a:gridCol w="2355850"/>
                <a:gridCol w="3640138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9773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9777" name="Text Box 33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59787" name="Object 43"/>
          <p:cNvGraphicFramePr>
            <a:graphicFrameLocks noChangeAspect="1"/>
          </p:cNvGraphicFramePr>
          <p:nvPr>
            <p:ph sz="half" idx="2"/>
          </p:nvPr>
        </p:nvGraphicFramePr>
        <p:xfrm>
          <a:off x="5219700" y="2565400"/>
          <a:ext cx="3313113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5" name="Формула" r:id="rId3" imgW="1600200" imgH="393480" progId="Equation.3">
                  <p:embed/>
                </p:oleObj>
              </mc:Choice>
              <mc:Fallback>
                <p:oleObj name="Формула" r:id="rId3" imgW="1600200" imgH="393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565400"/>
                        <a:ext cx="3313113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66951" name="Group 39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4565650"/>
        </p:xfrm>
        <a:graphic>
          <a:graphicData uri="http://schemas.openxmlformats.org/drawingml/2006/table">
            <a:tbl>
              <a:tblPr/>
              <a:tblGrid>
                <a:gridCol w="2170113"/>
                <a:gridCol w="2449512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43" name="Object 31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3500438"/>
          <a:ext cx="331152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2" name="Формула" r:id="rId3" imgW="1384200" imgH="393480" progId="Equation.3">
                  <p:embed/>
                </p:oleObj>
              </mc:Choice>
              <mc:Fallback>
                <p:oleObj name="Формула" r:id="rId3" imgW="1384200" imgH="393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11525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41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6942" name="Text Box 30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66944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3" name="Формула" r:id="rId5" imgW="1600200" imgH="393480" progId="Equation.3">
                  <p:embed/>
                </p:oleObj>
              </mc:Choice>
              <mc:Fallback>
                <p:oleObj name="Формула" r:id="rId5" imgW="160020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68995" name="Group 3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18488" cy="4525963"/>
        </p:xfrm>
        <a:graphic>
          <a:graphicData uri="http://schemas.openxmlformats.org/drawingml/2006/table">
            <a:tbl>
              <a:tblPr/>
              <a:tblGrid>
                <a:gridCol w="2241550"/>
                <a:gridCol w="2449513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8989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4437063"/>
          <a:ext cx="331152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6" name="Формула" r:id="rId3" imgW="1523880" imgH="393480" progId="Equation.3">
                  <p:embed/>
                </p:oleObj>
              </mc:Choice>
              <mc:Fallback>
                <p:oleObj name="Формула" r:id="rId3" imgW="152388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437063"/>
                        <a:ext cx="3311525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90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8991" name="Text Box 31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68992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7" name="Формула" r:id="rId5" imgW="1600200" imgH="393480" progId="Equation.3">
                  <p:embed/>
                </p:oleObj>
              </mc:Choice>
              <mc:Fallback>
                <p:oleObj name="Формула" r:id="rId5" imgW="160020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93" name="Object 33"/>
          <p:cNvGraphicFramePr>
            <a:graphicFrameLocks noChangeAspect="1"/>
          </p:cNvGraphicFramePr>
          <p:nvPr/>
        </p:nvGraphicFramePr>
        <p:xfrm>
          <a:off x="5148263" y="3500438"/>
          <a:ext cx="331152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8" name="Формула" r:id="rId7" imgW="1384200" imgH="393480" progId="Equation.3">
                  <p:embed/>
                </p:oleObj>
              </mc:Choice>
              <mc:Fallback>
                <p:oleObj name="Формула" r:id="rId7" imgW="138420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11525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12) ??</a:t>
            </a:r>
          </a:p>
        </p:txBody>
      </p:sp>
      <p:pic>
        <p:nvPicPr>
          <p:cNvPr id="1843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5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6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651500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17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33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6804025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8456" name="Rectangle 24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71042" name="Group 3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4605338"/>
        </p:xfrm>
        <a:graphic>
          <a:graphicData uri="http://schemas.openxmlformats.org/drawingml/2006/table">
            <a:tbl>
              <a:tblPr/>
              <a:tblGrid>
                <a:gridCol w="2170113"/>
                <a:gridCol w="2449512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Сравнить с единицей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1037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4437063"/>
          <a:ext cx="331152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49" name="Формула" r:id="rId3" imgW="1523880" imgH="393480" progId="Equation.3">
                  <p:embed/>
                </p:oleObj>
              </mc:Choice>
              <mc:Fallback>
                <p:oleObj name="Формула" r:id="rId3" imgW="152388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437063"/>
                        <a:ext cx="3311525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038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1039" name="Text Box 31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71040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50" name="Формула" r:id="rId5" imgW="1460160" imgH="393480" progId="Equation.3">
                  <p:embed/>
                </p:oleObj>
              </mc:Choice>
              <mc:Fallback>
                <p:oleObj name="Формула" r:id="rId5" imgW="146016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41" name="Object 33"/>
          <p:cNvGraphicFramePr>
            <a:graphicFrameLocks noChangeAspect="1"/>
          </p:cNvGraphicFramePr>
          <p:nvPr/>
        </p:nvGraphicFramePr>
        <p:xfrm>
          <a:off x="5148263" y="3500438"/>
          <a:ext cx="331152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51" name="Формула" r:id="rId7" imgW="1384200" imgH="393480" progId="Equation.3">
                  <p:embed/>
                </p:oleObj>
              </mc:Choice>
              <mc:Fallback>
                <p:oleObj name="Формула" r:id="rId7" imgW="138420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11525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46" name="Object 38"/>
          <p:cNvGraphicFramePr>
            <a:graphicFrameLocks noChangeAspect="1"/>
          </p:cNvGraphicFramePr>
          <p:nvPr/>
        </p:nvGraphicFramePr>
        <p:xfrm>
          <a:off x="2700338" y="2565400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52" name="Формула" r:id="rId9" imgW="596880" imgH="393480" progId="Equation.3">
                  <p:embed/>
                </p:oleObj>
              </mc:Choice>
              <mc:Fallback>
                <p:oleObj name="Формула" r:id="rId9" imgW="596880" imgH="3934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565400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74115" name="Group 3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4643438"/>
        </p:xfrm>
        <a:graphic>
          <a:graphicData uri="http://schemas.openxmlformats.org/drawingml/2006/table">
            <a:tbl>
              <a:tblPr/>
              <a:tblGrid>
                <a:gridCol w="2170113"/>
                <a:gridCol w="2449512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Сравнить с единицей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2.Сравнить с 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109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4437063"/>
          <a:ext cx="331152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7" name="Формула" r:id="rId3" imgW="1523880" imgH="393480" progId="Equation.3">
                  <p:embed/>
                </p:oleObj>
              </mc:Choice>
              <mc:Fallback>
                <p:oleObj name="Формула" r:id="rId3" imgW="152388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437063"/>
                        <a:ext cx="3311525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0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11" name="Text Box 31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74112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8" name="Формула" r:id="rId5" imgW="1460160" imgH="393480" progId="Equation.3">
                  <p:embed/>
                </p:oleObj>
              </mc:Choice>
              <mc:Fallback>
                <p:oleObj name="Формула" r:id="rId5" imgW="146016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3" name="Object 33"/>
          <p:cNvGraphicFramePr>
            <a:graphicFrameLocks noChangeAspect="1"/>
          </p:cNvGraphicFramePr>
          <p:nvPr/>
        </p:nvGraphicFramePr>
        <p:xfrm>
          <a:off x="5148263" y="3500438"/>
          <a:ext cx="338455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9" name="Формула" r:id="rId7" imgW="1257120" imgH="393480" progId="Equation.3">
                  <p:embed/>
                </p:oleObj>
              </mc:Choice>
              <mc:Fallback>
                <p:oleObj name="Формула" r:id="rId7" imgW="125712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8455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4" name="Object 34"/>
          <p:cNvGraphicFramePr>
            <a:graphicFrameLocks noChangeAspect="1"/>
          </p:cNvGraphicFramePr>
          <p:nvPr/>
        </p:nvGraphicFramePr>
        <p:xfrm>
          <a:off x="2700338" y="2636838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0" name="Формула" r:id="rId9" imgW="596880" imgH="393480" progId="Equation.3">
                  <p:embed/>
                </p:oleObj>
              </mc:Choice>
              <mc:Fallback>
                <p:oleObj name="Формула" r:id="rId9" imgW="59688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636838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6" name="Object 36"/>
          <p:cNvGraphicFramePr>
            <a:graphicFrameLocks noChangeAspect="1"/>
          </p:cNvGraphicFramePr>
          <p:nvPr/>
        </p:nvGraphicFramePr>
        <p:xfrm>
          <a:off x="2700338" y="3500438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1" name="Формула" r:id="rId11" imgW="736560" imgH="393480" progId="Equation.3">
                  <p:embed/>
                </p:oleObj>
              </mc:Choice>
              <mc:Fallback>
                <p:oleObj name="Формула" r:id="rId11" imgW="736560" imgH="393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00438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75143" name="Group 39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4643438"/>
        </p:xfrm>
        <a:graphic>
          <a:graphicData uri="http://schemas.openxmlformats.org/drawingml/2006/table">
            <a:tbl>
              <a:tblPr/>
              <a:tblGrid>
                <a:gridCol w="2170113"/>
                <a:gridCol w="2449512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Сравнить с единицей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2.Сравнить с 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Определить близость к 1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b – a = d – c </a:t>
                      </a:r>
                      <a:endParaRPr kumimoji="0" lang="ru-RU" alt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5133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4437063"/>
          <a:ext cx="338455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4" name="Формула" r:id="rId3" imgW="1396800" imgH="393480" progId="Equation.3">
                  <p:embed/>
                </p:oleObj>
              </mc:Choice>
              <mc:Fallback>
                <p:oleObj name="Формула" r:id="rId3" imgW="139680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437063"/>
                        <a:ext cx="338455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34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5135" name="Text Box 31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75136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5" name="Формула" r:id="rId5" imgW="1460160" imgH="393480" progId="Equation.3">
                  <p:embed/>
                </p:oleObj>
              </mc:Choice>
              <mc:Fallback>
                <p:oleObj name="Формула" r:id="rId5" imgW="146016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5148263" y="3500438"/>
          <a:ext cx="338455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6" name="Формула" r:id="rId7" imgW="1257120" imgH="393480" progId="Equation.3">
                  <p:embed/>
                </p:oleObj>
              </mc:Choice>
              <mc:Fallback>
                <p:oleObj name="Формула" r:id="rId7" imgW="125712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8455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8" name="Object 34"/>
          <p:cNvGraphicFramePr>
            <a:graphicFrameLocks noChangeAspect="1"/>
          </p:cNvGraphicFramePr>
          <p:nvPr/>
        </p:nvGraphicFramePr>
        <p:xfrm>
          <a:off x="2700338" y="2636838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7" name="Формула" r:id="rId9" imgW="596880" imgH="393480" progId="Equation.3">
                  <p:embed/>
                </p:oleObj>
              </mc:Choice>
              <mc:Fallback>
                <p:oleObj name="Формула" r:id="rId9" imgW="59688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636838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9" name="Object 35"/>
          <p:cNvGraphicFramePr>
            <a:graphicFrameLocks noChangeAspect="1"/>
          </p:cNvGraphicFramePr>
          <p:nvPr/>
        </p:nvGraphicFramePr>
        <p:xfrm>
          <a:off x="2700338" y="3573463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8" name="Формула" r:id="rId11" imgW="736560" imgH="393480" progId="Equation.3">
                  <p:embed/>
                </p:oleObj>
              </mc:Choice>
              <mc:Fallback>
                <p:oleObj name="Формула" r:id="rId11" imgW="73656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73463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76165" name="Group 3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4997450"/>
        </p:xfrm>
        <a:graphic>
          <a:graphicData uri="http://schemas.openxmlformats.org/drawingml/2006/table">
            <a:tbl>
              <a:tblPr/>
              <a:tblGrid>
                <a:gridCol w="2170113"/>
                <a:gridCol w="2449512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Сравнить с единицей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2.Сравнить с 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Определить близость к 1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b – a = d – c </a:t>
                      </a:r>
                      <a:endParaRPr kumimoji="0" lang="ru-RU" alt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Общее правило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6157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4508500"/>
          <a:ext cx="33845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68" name="Формула" r:id="rId3" imgW="1396800" imgH="393480" progId="Equation.3">
                  <p:embed/>
                </p:oleObj>
              </mc:Choice>
              <mc:Fallback>
                <p:oleObj name="Формула" r:id="rId3" imgW="139680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508500"/>
                        <a:ext cx="33845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58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76160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69" name="Формула" r:id="rId5" imgW="1460160" imgH="393480" progId="Equation.3">
                  <p:embed/>
                </p:oleObj>
              </mc:Choice>
              <mc:Fallback>
                <p:oleObj name="Формула" r:id="rId5" imgW="146016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61" name="Object 33"/>
          <p:cNvGraphicFramePr>
            <a:graphicFrameLocks noChangeAspect="1"/>
          </p:cNvGraphicFramePr>
          <p:nvPr/>
        </p:nvGraphicFramePr>
        <p:xfrm>
          <a:off x="5148263" y="3500438"/>
          <a:ext cx="338455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0" name="Формула" r:id="rId7" imgW="1257120" imgH="393480" progId="Equation.3">
                  <p:embed/>
                </p:oleObj>
              </mc:Choice>
              <mc:Fallback>
                <p:oleObj name="Формула" r:id="rId7" imgW="125712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8455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62" name="Object 34"/>
          <p:cNvGraphicFramePr>
            <a:graphicFrameLocks noChangeAspect="1"/>
          </p:cNvGraphicFramePr>
          <p:nvPr/>
        </p:nvGraphicFramePr>
        <p:xfrm>
          <a:off x="2700338" y="2636838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1" name="Формула" r:id="rId9" imgW="596880" imgH="393480" progId="Equation.3">
                  <p:embed/>
                </p:oleObj>
              </mc:Choice>
              <mc:Fallback>
                <p:oleObj name="Формула" r:id="rId9" imgW="59688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636838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63" name="Object 35"/>
          <p:cNvGraphicFramePr>
            <a:graphicFrameLocks noChangeAspect="1"/>
          </p:cNvGraphicFramePr>
          <p:nvPr/>
        </p:nvGraphicFramePr>
        <p:xfrm>
          <a:off x="2700338" y="3573463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2" name="Формула" r:id="rId11" imgW="736560" imgH="393480" progId="Equation.3">
                  <p:embed/>
                </p:oleObj>
              </mc:Choice>
              <mc:Fallback>
                <p:oleObj name="Формула" r:id="rId11" imgW="73656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73463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66" name="Object 38"/>
          <p:cNvGraphicFramePr>
            <a:graphicFrameLocks noChangeAspect="1"/>
          </p:cNvGraphicFramePr>
          <p:nvPr/>
        </p:nvGraphicFramePr>
        <p:xfrm>
          <a:off x="2700338" y="5373688"/>
          <a:ext cx="244792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3" name="Формула" r:id="rId13" imgW="812520" imgH="609480" progId="Equation.3">
                  <p:embed/>
                </p:oleObj>
              </mc:Choice>
              <mc:Fallback>
                <p:oleObj name="Формула" r:id="rId13" imgW="812520" imgH="6094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373688"/>
                        <a:ext cx="2447925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67" name="Object 39"/>
          <p:cNvGraphicFramePr>
            <a:graphicFrameLocks noChangeAspect="1"/>
          </p:cNvGraphicFramePr>
          <p:nvPr/>
        </p:nvGraphicFramePr>
        <p:xfrm>
          <a:off x="5148263" y="5445125"/>
          <a:ext cx="3455987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4" name="Формула" r:id="rId15" imgW="1218960" imgH="393480" progId="Equation.3">
                  <p:embed/>
                </p:oleObj>
              </mc:Choice>
              <mc:Fallback>
                <p:oleObj name="Формула" r:id="rId15" imgW="1218960" imgH="393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445125"/>
                        <a:ext cx="3455987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77155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4997450"/>
        </p:xfrm>
        <a:graphic>
          <a:graphicData uri="http://schemas.openxmlformats.org/drawingml/2006/table">
            <a:tbl>
              <a:tblPr/>
              <a:tblGrid>
                <a:gridCol w="2170113"/>
                <a:gridCol w="2449512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Сравнить с единицей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2.Сравнить с 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Определить близость к 1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b – a = d – c </a:t>
                      </a:r>
                      <a:endParaRPr kumimoji="0" lang="ru-RU" alt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Общее правило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7181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4508500"/>
          <a:ext cx="33845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0" name="Формула" r:id="rId3" imgW="1396800" imgH="393480" progId="Equation.3">
                  <p:embed/>
                </p:oleObj>
              </mc:Choice>
              <mc:Fallback>
                <p:oleObj name="Формула" r:id="rId3" imgW="139680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508500"/>
                        <a:ext cx="33845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182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77184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1" name="Формула" r:id="rId5" imgW="1460160" imgH="393480" progId="Equation.3">
                  <p:embed/>
                </p:oleObj>
              </mc:Choice>
              <mc:Fallback>
                <p:oleObj name="Формула" r:id="rId5" imgW="146016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85" name="Object 33"/>
          <p:cNvGraphicFramePr>
            <a:graphicFrameLocks noChangeAspect="1"/>
          </p:cNvGraphicFramePr>
          <p:nvPr/>
        </p:nvGraphicFramePr>
        <p:xfrm>
          <a:off x="5148263" y="3500438"/>
          <a:ext cx="338455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2" name="Формула" r:id="rId7" imgW="1257120" imgH="393480" progId="Equation.3">
                  <p:embed/>
                </p:oleObj>
              </mc:Choice>
              <mc:Fallback>
                <p:oleObj name="Формула" r:id="rId7" imgW="125712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8455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86" name="Object 34"/>
          <p:cNvGraphicFramePr>
            <a:graphicFrameLocks noChangeAspect="1"/>
          </p:cNvGraphicFramePr>
          <p:nvPr/>
        </p:nvGraphicFramePr>
        <p:xfrm>
          <a:off x="2700338" y="2636838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3" name="Формула" r:id="rId9" imgW="596880" imgH="393480" progId="Equation.3">
                  <p:embed/>
                </p:oleObj>
              </mc:Choice>
              <mc:Fallback>
                <p:oleObj name="Формула" r:id="rId9" imgW="59688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636838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87" name="Object 35"/>
          <p:cNvGraphicFramePr>
            <a:graphicFrameLocks noChangeAspect="1"/>
          </p:cNvGraphicFramePr>
          <p:nvPr/>
        </p:nvGraphicFramePr>
        <p:xfrm>
          <a:off x="2700338" y="3573463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4" name="Формула" r:id="rId11" imgW="736560" imgH="393480" progId="Equation.3">
                  <p:embed/>
                </p:oleObj>
              </mc:Choice>
              <mc:Fallback>
                <p:oleObj name="Формула" r:id="rId11" imgW="73656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73463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88" name="Object 36"/>
          <p:cNvGraphicFramePr>
            <a:graphicFrameLocks noChangeAspect="1"/>
          </p:cNvGraphicFramePr>
          <p:nvPr/>
        </p:nvGraphicFramePr>
        <p:xfrm>
          <a:off x="2700338" y="5373688"/>
          <a:ext cx="244792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5" name="Формула" r:id="rId13" imgW="812520" imgH="609480" progId="Equation.3">
                  <p:embed/>
                </p:oleObj>
              </mc:Choice>
              <mc:Fallback>
                <p:oleObj name="Формула" r:id="rId13" imgW="812520" imgH="609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373688"/>
                        <a:ext cx="2447925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89" name="Object 37"/>
          <p:cNvGraphicFramePr>
            <a:graphicFrameLocks noChangeAspect="1"/>
          </p:cNvGraphicFramePr>
          <p:nvPr/>
        </p:nvGraphicFramePr>
        <p:xfrm>
          <a:off x="5148263" y="5445125"/>
          <a:ext cx="33845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6" name="Формула" r:id="rId15" imgW="1193760" imgH="393480" progId="Equation.3">
                  <p:embed/>
                </p:oleObj>
              </mc:Choice>
              <mc:Fallback>
                <p:oleObj name="Формула" r:id="rId15" imgW="1193760" imgH="393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445125"/>
                        <a:ext cx="33845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Частные приемы сравнения</a:t>
            </a:r>
            <a:br>
              <a:rPr lang="ru-RU" altLang="ru-RU" sz="4000"/>
            </a:br>
            <a:r>
              <a:rPr lang="ru-RU" altLang="ru-RU" sz="4000"/>
              <a:t>обыкновенных дробей</a:t>
            </a:r>
          </a:p>
        </p:txBody>
      </p:sp>
      <p:graphicFrame>
        <p:nvGraphicFramePr>
          <p:cNvPr id="17817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050" cy="4997450"/>
        </p:xfrm>
        <a:graphic>
          <a:graphicData uri="http://schemas.openxmlformats.org/drawingml/2006/table">
            <a:tbl>
              <a:tblPr/>
              <a:tblGrid>
                <a:gridCol w="2170113"/>
                <a:gridCol w="2449512"/>
                <a:gridCol w="3527425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Что делать?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Сравнить с единицей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2.Сравнить с 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Определить близость к 1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b – a = d – c </a:t>
                      </a:r>
                      <a:endParaRPr kumimoji="0" lang="ru-RU" alt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Общее правило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8205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4508500"/>
          <a:ext cx="33845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14" name="Формула" r:id="rId3" imgW="1396800" imgH="393480" progId="Equation.3">
                  <p:embed/>
                </p:oleObj>
              </mc:Choice>
              <mc:Fallback>
                <p:oleObj name="Формула" r:id="rId3" imgW="139680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508500"/>
                        <a:ext cx="33845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8206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260350"/>
            <a:ext cx="682625" cy="647700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13112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graphicFrame>
        <p:nvGraphicFramePr>
          <p:cNvPr id="178208" name="Object 32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2636838"/>
          <a:ext cx="331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15" name="Формула" r:id="rId5" imgW="1460160" imgH="393480" progId="Equation.3">
                  <p:embed/>
                </p:oleObj>
              </mc:Choice>
              <mc:Fallback>
                <p:oleObj name="Формула" r:id="rId5" imgW="146016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331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209" name="Object 33"/>
          <p:cNvGraphicFramePr>
            <a:graphicFrameLocks noChangeAspect="1"/>
          </p:cNvGraphicFramePr>
          <p:nvPr/>
        </p:nvGraphicFramePr>
        <p:xfrm>
          <a:off x="5148263" y="3500438"/>
          <a:ext cx="338455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16" name="Формула" r:id="rId7" imgW="1257120" imgH="393480" progId="Equation.3">
                  <p:embed/>
                </p:oleObj>
              </mc:Choice>
              <mc:Fallback>
                <p:oleObj name="Формула" r:id="rId7" imgW="125712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500438"/>
                        <a:ext cx="338455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210" name="Object 34"/>
          <p:cNvGraphicFramePr>
            <a:graphicFrameLocks noChangeAspect="1"/>
          </p:cNvGraphicFramePr>
          <p:nvPr/>
        </p:nvGraphicFramePr>
        <p:xfrm>
          <a:off x="2700338" y="2636838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17" name="Формула" r:id="rId9" imgW="596880" imgH="393480" progId="Equation.3">
                  <p:embed/>
                </p:oleObj>
              </mc:Choice>
              <mc:Fallback>
                <p:oleObj name="Формула" r:id="rId9" imgW="59688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636838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211" name="Object 35"/>
          <p:cNvGraphicFramePr>
            <a:graphicFrameLocks noChangeAspect="1"/>
          </p:cNvGraphicFramePr>
          <p:nvPr/>
        </p:nvGraphicFramePr>
        <p:xfrm>
          <a:off x="2700338" y="3573463"/>
          <a:ext cx="23034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18" name="Формула" r:id="rId11" imgW="736560" imgH="393480" progId="Equation.3">
                  <p:embed/>
                </p:oleObj>
              </mc:Choice>
              <mc:Fallback>
                <p:oleObj name="Формула" r:id="rId11" imgW="73656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73463"/>
                        <a:ext cx="23034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212" name="Object 36"/>
          <p:cNvGraphicFramePr>
            <a:graphicFrameLocks noChangeAspect="1"/>
          </p:cNvGraphicFramePr>
          <p:nvPr/>
        </p:nvGraphicFramePr>
        <p:xfrm>
          <a:off x="2700338" y="5373688"/>
          <a:ext cx="244792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19" name="Формула" r:id="rId13" imgW="812520" imgH="609480" progId="Equation.3">
                  <p:embed/>
                </p:oleObj>
              </mc:Choice>
              <mc:Fallback>
                <p:oleObj name="Формула" r:id="rId13" imgW="812520" imgH="609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373688"/>
                        <a:ext cx="2447925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213" name="Object 37"/>
          <p:cNvGraphicFramePr>
            <a:graphicFrameLocks noChangeAspect="1"/>
          </p:cNvGraphicFramePr>
          <p:nvPr/>
        </p:nvGraphicFramePr>
        <p:xfrm>
          <a:off x="5202238" y="5445125"/>
          <a:ext cx="3275012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20" name="Формула" r:id="rId15" imgW="1155600" imgH="393480" progId="Equation.3">
                  <p:embed/>
                </p:oleObj>
              </mc:Choice>
              <mc:Fallback>
                <p:oleObj name="Формула" r:id="rId15" imgW="1155600" imgH="393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5445125"/>
                        <a:ext cx="3275012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2520950" y="481013"/>
            <a:ext cx="35718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4800"/>
              <a:t>ЗАДАНИЕ 4</a:t>
            </a:r>
          </a:p>
        </p:txBody>
      </p:sp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592138" y="1452563"/>
            <a:ext cx="79454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/>
              <a:t>Сравнить дроби наиболее удобным способом:</a:t>
            </a:r>
          </a:p>
        </p:txBody>
      </p:sp>
      <p:graphicFrame>
        <p:nvGraphicFramePr>
          <p:cNvPr id="161799" name="Object 7"/>
          <p:cNvGraphicFramePr>
            <a:graphicFrameLocks noChangeAspect="1"/>
          </p:cNvGraphicFramePr>
          <p:nvPr/>
        </p:nvGraphicFramePr>
        <p:xfrm>
          <a:off x="684213" y="2349500"/>
          <a:ext cx="2141537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3" name="Формула" r:id="rId3" imgW="711000" imgH="812520" progId="Equation.3">
                  <p:embed/>
                </p:oleObj>
              </mc:Choice>
              <mc:Fallback>
                <p:oleObj name="Формула" r:id="rId3" imgW="711000" imgH="812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349500"/>
                        <a:ext cx="2141537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0" name="Object 8"/>
          <p:cNvGraphicFramePr>
            <a:graphicFrameLocks noChangeAspect="1"/>
          </p:cNvGraphicFramePr>
          <p:nvPr/>
        </p:nvGraphicFramePr>
        <p:xfrm>
          <a:off x="6300788" y="2349500"/>
          <a:ext cx="2141537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4" name="Формула" r:id="rId5" imgW="711000" imgH="812520" progId="Equation.3">
                  <p:embed/>
                </p:oleObj>
              </mc:Choice>
              <mc:Fallback>
                <p:oleObj name="Формула" r:id="rId5" imgW="711000" imgH="8125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349500"/>
                        <a:ext cx="2141537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1" name="Object 9"/>
          <p:cNvGraphicFramePr>
            <a:graphicFrameLocks noChangeAspect="1"/>
          </p:cNvGraphicFramePr>
          <p:nvPr/>
        </p:nvGraphicFramePr>
        <p:xfrm>
          <a:off x="3419475" y="2349500"/>
          <a:ext cx="2141538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5" name="Формула" r:id="rId7" imgW="711000" imgH="812520" progId="Equation.3">
                  <p:embed/>
                </p:oleObj>
              </mc:Choice>
              <mc:Fallback>
                <p:oleObj name="Формула" r:id="rId7" imgW="711000" imgH="8125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349500"/>
                        <a:ext cx="2141538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0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589588"/>
            <a:ext cx="1042987" cy="1008062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2"/>
          <p:cNvSpPr txBox="1">
            <a:spLocks noChangeArrowheads="1"/>
          </p:cNvSpPr>
          <p:nvPr/>
        </p:nvSpPr>
        <p:spPr bwMode="auto">
          <a:xfrm>
            <a:off x="2520950" y="481013"/>
            <a:ext cx="35718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4800"/>
              <a:t>ЗАДАНИЕ 4</a:t>
            </a:r>
          </a:p>
        </p:txBody>
      </p:sp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592138" y="1452563"/>
            <a:ext cx="6103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/>
              <a:t>Проверка полученных результатов:</a:t>
            </a:r>
          </a:p>
        </p:txBody>
      </p:sp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755650" y="2349500"/>
          <a:ext cx="2027238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8" name="Формула" r:id="rId3" imgW="672840" imgH="812520" progId="Equation.3">
                  <p:embed/>
                </p:oleObj>
              </mc:Choice>
              <mc:Fallback>
                <p:oleObj name="Формула" r:id="rId3" imgW="672840" imgH="8125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349500"/>
                        <a:ext cx="2027238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6376988" y="2349500"/>
          <a:ext cx="19875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9" name="Формула" r:id="rId5" imgW="660240" imgH="812520" progId="Equation.3">
                  <p:embed/>
                </p:oleObj>
              </mc:Choice>
              <mc:Fallback>
                <p:oleObj name="Формула" r:id="rId5" imgW="660240" imgH="812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2349500"/>
                        <a:ext cx="1987550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3495675" y="2349500"/>
          <a:ext cx="1989138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0" name="Формула" r:id="rId7" imgW="660240" imgH="812520" progId="Equation.3">
                  <p:embed/>
                </p:oleObj>
              </mc:Choice>
              <mc:Fallback>
                <p:oleObj name="Формула" r:id="rId7" imgW="66024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2349500"/>
                        <a:ext cx="1989138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7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589588"/>
            <a:ext cx="1042987" cy="1008062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В ТОЧКУ!</a:t>
            </a:r>
          </a:p>
        </p:txBody>
      </p:sp>
      <p:pic>
        <p:nvPicPr>
          <p:cNvPr id="1945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9465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ОПЯТЬ ОШИБКА!</a:t>
            </a:r>
          </a:p>
        </p:txBody>
      </p:sp>
      <p:pic>
        <p:nvPicPr>
          <p:cNvPr id="2048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7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0489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90" name="Rectangle 10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12) ???</a:t>
            </a:r>
          </a:p>
        </p:txBody>
      </p:sp>
      <p:pic>
        <p:nvPicPr>
          <p:cNvPr id="2150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2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4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5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6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7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8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9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651500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17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6804025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21528" name="Rectangle 24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12!</a:t>
            </a:r>
          </a:p>
        </p:txBody>
      </p:sp>
      <p:pic>
        <p:nvPicPr>
          <p:cNvPr id="2253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2537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099050"/>
          </a:xfrm>
        </p:spPr>
        <p:txBody>
          <a:bodyPr/>
          <a:lstStyle/>
          <a:p>
            <a: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Найдите наименьшее</a:t>
            </a:r>
            <a:b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общее кратное</a:t>
            </a:r>
            <a:b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следующих чисел, </a:t>
            </a:r>
            <a:b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и откройте портрет</a:t>
            </a:r>
            <a:b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великого математика.</a:t>
            </a: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  <p:sp>
        <p:nvSpPr>
          <p:cNvPr id="2055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5661025"/>
            <a:ext cx="1042987" cy="1042988"/>
          </a:xfrm>
          <a:prstGeom prst="actionButtonBlank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ДУМАЙТЕ КАК СЛЕДУЕТ!</a:t>
            </a:r>
          </a:p>
        </p:txBody>
      </p:sp>
      <p:pic>
        <p:nvPicPr>
          <p:cNvPr id="2355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3561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12) ????</a:t>
            </a:r>
          </a:p>
        </p:txBody>
      </p:sp>
      <p:pic>
        <p:nvPicPr>
          <p:cNvPr id="2457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8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9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0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1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5651500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17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33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804025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24600" name="Rectangle 24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601" name="Rectangle 2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НАКОНЕЦ-ТО!</a:t>
            </a:r>
          </a:p>
        </p:txBody>
      </p:sp>
      <p:pic>
        <p:nvPicPr>
          <p:cNvPr id="2560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5609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10" name="Rectangle 10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ДА ЧТО С ВАМИ?</a:t>
            </a:r>
          </a:p>
        </p:txBody>
      </p:sp>
      <p:pic>
        <p:nvPicPr>
          <p:cNvPr id="2662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6633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4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5" name="Rectangle 11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?</a:t>
            </a:r>
          </a:p>
        </p:txBody>
      </p:sp>
      <p:pic>
        <p:nvPicPr>
          <p:cNvPr id="2765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7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9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6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61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СКОРО ОТКРОЕТЕ ПОРТРЕТ!</a:t>
            </a:r>
          </a:p>
        </p:txBody>
      </p:sp>
      <p:pic>
        <p:nvPicPr>
          <p:cNvPr id="2867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БЫВАЕТ!</a:t>
            </a:r>
          </a:p>
        </p:txBody>
      </p:sp>
      <p:pic>
        <p:nvPicPr>
          <p:cNvPr id="2969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03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29705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??</a:t>
            </a:r>
          </a:p>
        </p:txBody>
      </p:sp>
      <p:pic>
        <p:nvPicPr>
          <p:cNvPr id="3072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7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2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3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4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0743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НЕПЛОХО СЧИТАЕТЕ!</a:t>
            </a:r>
          </a:p>
        </p:txBody>
      </p:sp>
      <p:pic>
        <p:nvPicPr>
          <p:cNvPr id="3174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1752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НУ ВОТ, ОПЯТЬ!</a:t>
            </a:r>
          </a:p>
        </p:txBody>
      </p:sp>
      <p:pic>
        <p:nvPicPr>
          <p:cNvPr id="3277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2776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7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(15 ; 5) ?</a:t>
            </a:r>
          </a:p>
        </p:txBody>
      </p:sp>
      <p:pic>
        <p:nvPicPr>
          <p:cNvPr id="3076" name="Picture 4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9" name="AutoShape 1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0" name="AutoShape 1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AutoShape 1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651500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75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6804025" y="49418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???</a:t>
            </a:r>
          </a:p>
        </p:txBody>
      </p:sp>
      <p:pic>
        <p:nvPicPr>
          <p:cNvPr id="3379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9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0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1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5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6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3815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16" name="Rectangle 24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ЧТО-ТО МЫ УВИДИМ!</a:t>
            </a:r>
          </a:p>
        </p:txBody>
      </p:sp>
      <p:pic>
        <p:nvPicPr>
          <p:cNvPr id="3481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2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4824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25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БЕЗ КОММЕНТАРИЕВ!</a:t>
            </a:r>
          </a:p>
        </p:txBody>
      </p:sp>
      <p:pic>
        <p:nvPicPr>
          <p:cNvPr id="3584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5848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9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????</a:t>
            </a:r>
          </a:p>
        </p:txBody>
      </p:sp>
      <p:pic>
        <p:nvPicPr>
          <p:cNvPr id="3686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2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5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6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6887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8" name="Rectangle 24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9" name="Rectangle 25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УРА, СВЕРШИЛОСЬ!</a:t>
            </a:r>
          </a:p>
        </p:txBody>
      </p:sp>
      <p:pic>
        <p:nvPicPr>
          <p:cNvPr id="3789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7896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7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8" name="Rectangle 10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НЕТ, НЕТ И НЕТ!!!</a:t>
            </a:r>
          </a:p>
        </p:txBody>
      </p:sp>
      <p:pic>
        <p:nvPicPr>
          <p:cNvPr id="3891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8920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21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22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23" name="Rectangle 11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?????</a:t>
            </a:r>
          </a:p>
        </p:txBody>
      </p:sp>
      <p:pic>
        <p:nvPicPr>
          <p:cNvPr id="3993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3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8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49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50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39960" name="Rectangle 24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И СНОВА ВЕРНО!</a:t>
            </a:r>
          </a:p>
        </p:txBody>
      </p:sp>
      <p:pic>
        <p:nvPicPr>
          <p:cNvPr id="4096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0969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ОЙ!</a:t>
            </a:r>
          </a:p>
        </p:txBody>
      </p:sp>
      <p:pic>
        <p:nvPicPr>
          <p:cNvPr id="4198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1992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4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??????</a:t>
            </a:r>
          </a:p>
        </p:txBody>
      </p:sp>
      <p:pic>
        <p:nvPicPr>
          <p:cNvPr id="4301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5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7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9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2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21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22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3032" name="Rectangle 24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ПРАВИЛЬНО !!!</a:t>
            </a:r>
          </a:p>
        </p:txBody>
      </p:sp>
      <p:pic>
        <p:nvPicPr>
          <p:cNvPr id="614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ЗАБУДЬТЕ ПРО ОШИБКУ!</a:t>
            </a:r>
          </a:p>
        </p:txBody>
      </p:sp>
      <p:pic>
        <p:nvPicPr>
          <p:cNvPr id="4403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4040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ЧЕРНАЯ ПОЛОСА!</a:t>
            </a:r>
          </a:p>
        </p:txBody>
      </p:sp>
      <p:pic>
        <p:nvPicPr>
          <p:cNvPr id="4505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5064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5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.</a:t>
            </a:r>
          </a:p>
        </p:txBody>
      </p:sp>
      <p:pic>
        <p:nvPicPr>
          <p:cNvPr id="4608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7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9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9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92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93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94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6103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104" name="Rectangle 24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МОЖЕМ УВИДЕТЬ ПРОФИЛЬ!</a:t>
            </a:r>
          </a:p>
        </p:txBody>
      </p:sp>
      <p:pic>
        <p:nvPicPr>
          <p:cNvPr id="4710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7112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3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СТАНОВИТСЯ ГРУСТНО!</a:t>
            </a:r>
          </a:p>
        </p:txBody>
      </p:sp>
      <p:pic>
        <p:nvPicPr>
          <p:cNvPr id="4813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8136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7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8" name="Rectangle 10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15) …</a:t>
            </a:r>
          </a:p>
        </p:txBody>
      </p:sp>
      <p:pic>
        <p:nvPicPr>
          <p:cNvPr id="4915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59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0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1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5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6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1215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125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49175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76" name="Rectangle 24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ШАНСЫ ЕЩЕ ЕСТЬ!</a:t>
            </a:r>
          </a:p>
        </p:txBody>
      </p:sp>
      <p:pic>
        <p:nvPicPr>
          <p:cNvPr id="5017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58152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87705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50184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5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ПЛОХО, СОВСЕМ ПЛОХО!</a:t>
            </a:r>
          </a:p>
        </p:txBody>
      </p:sp>
      <p:pic>
        <p:nvPicPr>
          <p:cNvPr id="5120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6529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6804025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51208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9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10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</a:t>
            </a:r>
          </a:p>
        </p:txBody>
      </p:sp>
      <p:pic>
        <p:nvPicPr>
          <p:cNvPr id="5222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3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4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5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6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7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8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ЗАМЕЧАТЕЛЬНО!</a:t>
            </a:r>
          </a:p>
        </p:txBody>
      </p:sp>
      <p:pic>
        <p:nvPicPr>
          <p:cNvPr id="5325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НЕВЕРНО !!!</a:t>
            </a:r>
          </a:p>
        </p:txBody>
      </p:sp>
      <p:pic>
        <p:nvPicPr>
          <p:cNvPr id="717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83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НЕОЖИДАННОСТЬ!</a:t>
            </a:r>
          </a:p>
        </p:txBody>
      </p:sp>
      <p:pic>
        <p:nvPicPr>
          <p:cNvPr id="5427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4280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??</a:t>
            </a:r>
          </a:p>
        </p:txBody>
      </p:sp>
      <p:pic>
        <p:nvPicPr>
          <p:cNvPr id="5529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1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4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5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6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7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8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9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АППЛОДИСМЕНТЫ!</a:t>
            </a:r>
          </a:p>
        </p:txBody>
      </p:sp>
      <p:pic>
        <p:nvPicPr>
          <p:cNvPr id="5632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2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6327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ОБИДНО!</a:t>
            </a:r>
          </a:p>
        </p:txBody>
      </p:sp>
      <p:pic>
        <p:nvPicPr>
          <p:cNvPr id="5734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735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52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???</a:t>
            </a:r>
          </a:p>
        </p:txBody>
      </p:sp>
      <p:pic>
        <p:nvPicPr>
          <p:cNvPr id="5837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3" name="Rectangle 5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5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6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7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8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9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80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81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ОСТАЛОСЬ 1 ЗАДАНИЕ!</a:t>
            </a:r>
          </a:p>
        </p:txBody>
      </p:sp>
      <p:pic>
        <p:nvPicPr>
          <p:cNvPr id="5939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3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9399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БУДЬТЕ ВНИМАТЕЛЬНЕЕ!</a:t>
            </a:r>
          </a:p>
        </p:txBody>
      </p:sp>
      <p:pic>
        <p:nvPicPr>
          <p:cNvPr id="6041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0423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4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????</a:t>
            </a:r>
          </a:p>
        </p:txBody>
      </p:sp>
      <p:pic>
        <p:nvPicPr>
          <p:cNvPr id="6144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5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8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0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1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2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3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БРАВО!</a:t>
            </a:r>
          </a:p>
        </p:txBody>
      </p:sp>
      <p:pic>
        <p:nvPicPr>
          <p:cNvPr id="6246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247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ЭХ, НЕ ПОВЕЗЛО!</a:t>
            </a:r>
          </a:p>
        </p:txBody>
      </p:sp>
      <p:pic>
        <p:nvPicPr>
          <p:cNvPr id="6349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349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349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3496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(8 ; 9) ?</a:t>
            </a:r>
          </a:p>
        </p:txBody>
      </p:sp>
      <p:pic>
        <p:nvPicPr>
          <p:cNvPr id="819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9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81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5651500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198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6804025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6804025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116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?????</a:t>
            </a:r>
          </a:p>
        </p:txBody>
      </p:sp>
      <p:pic>
        <p:nvPicPr>
          <p:cNvPr id="6451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17" name="Rectangle 5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1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1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20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21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22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23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24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25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64533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НЕЛЬЗЯ НЕ СОГЛАСИТЬСЯ!</a:t>
            </a:r>
          </a:p>
        </p:txBody>
      </p:sp>
      <p:pic>
        <p:nvPicPr>
          <p:cNvPr id="6553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554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5543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ПОЛОСА НЕВЕЗЕНИЯ?!</a:t>
            </a:r>
          </a:p>
        </p:txBody>
      </p:sp>
      <p:pic>
        <p:nvPicPr>
          <p:cNvPr id="6656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656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6567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6568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.</a:t>
            </a:r>
          </a:p>
        </p:txBody>
      </p:sp>
      <p:pic>
        <p:nvPicPr>
          <p:cNvPr id="6758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89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3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4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5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6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7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607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В ЦЕЛЬ, ОТЛИЧНО!</a:t>
            </a:r>
          </a:p>
        </p:txBody>
      </p:sp>
      <p:pic>
        <p:nvPicPr>
          <p:cNvPr id="6861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6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861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616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А ЕСЛИ ПОДУМАТЬ!</a:t>
            </a:r>
          </a:p>
        </p:txBody>
      </p:sp>
      <p:pic>
        <p:nvPicPr>
          <p:cNvPr id="6963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69639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0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1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..</a:t>
            </a:r>
          </a:p>
        </p:txBody>
      </p:sp>
      <p:pic>
        <p:nvPicPr>
          <p:cNvPr id="7065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1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4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5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6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7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8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69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0679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 ВАС ЕЩЕ ЕСТЬ ШАНСЫ!</a:t>
            </a:r>
          </a:p>
        </p:txBody>
      </p:sp>
      <p:pic>
        <p:nvPicPr>
          <p:cNvPr id="7168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68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1687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688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ОЧЕРЕДНАЯ ОШИБКА!</a:t>
            </a:r>
          </a:p>
        </p:txBody>
      </p:sp>
      <p:pic>
        <p:nvPicPr>
          <p:cNvPr id="7270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270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271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2712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2713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…</a:t>
            </a:r>
          </a:p>
        </p:txBody>
      </p:sp>
      <p:pic>
        <p:nvPicPr>
          <p:cNvPr id="7373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33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3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35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36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37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38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39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40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41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73750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3751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ВЕРНО !!!</a:t>
            </a:r>
          </a:p>
        </p:txBody>
      </p:sp>
      <p:pic>
        <p:nvPicPr>
          <p:cNvPr id="1024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ПОЧТИ…</a:t>
            </a:r>
          </a:p>
        </p:txBody>
      </p:sp>
      <p:pic>
        <p:nvPicPr>
          <p:cNvPr id="7475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4759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0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НЕТ СЛОВ…</a:t>
            </a:r>
          </a:p>
        </p:txBody>
      </p:sp>
      <p:pic>
        <p:nvPicPr>
          <p:cNvPr id="7577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578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5783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5784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5785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?.?</a:t>
            </a:r>
          </a:p>
        </p:txBody>
      </p:sp>
      <p:pic>
        <p:nvPicPr>
          <p:cNvPr id="7680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05" name="Rectangle 5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0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0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08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0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10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11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12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13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76822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23" name="Rectangle 23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СКОРО ОТКРОЕМ КАРТИНКУ</a:t>
            </a:r>
          </a:p>
        </p:txBody>
      </p:sp>
      <p:pic>
        <p:nvPicPr>
          <p:cNvPr id="7782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2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7831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И КАК ВЫ ГОТОВИЛИСЬ?</a:t>
            </a:r>
          </a:p>
        </p:txBody>
      </p:sp>
      <p:pic>
        <p:nvPicPr>
          <p:cNvPr id="7885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885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6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7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?.?.</a:t>
            </a:r>
          </a:p>
        </p:txBody>
      </p:sp>
      <p:pic>
        <p:nvPicPr>
          <p:cNvPr id="7987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77" name="Rectangle 5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7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7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80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81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82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83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84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85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79894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9895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ВЕРНО.</a:t>
            </a:r>
          </a:p>
        </p:txBody>
      </p:sp>
      <p:pic>
        <p:nvPicPr>
          <p:cNvPr id="8089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0903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904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ОЧЕРЕДНАЯ ОШИБКА.</a:t>
            </a:r>
          </a:p>
        </p:txBody>
      </p:sp>
      <p:pic>
        <p:nvPicPr>
          <p:cNvPr id="8192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2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1927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28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29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?.?.!</a:t>
            </a:r>
          </a:p>
        </p:txBody>
      </p:sp>
      <p:pic>
        <p:nvPicPr>
          <p:cNvPr id="8294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49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3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4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5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6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7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2963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82964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82965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82966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67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СОГЛАСИМСЯ.</a:t>
            </a:r>
          </a:p>
        </p:txBody>
      </p:sp>
      <p:pic>
        <p:nvPicPr>
          <p:cNvPr id="8397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9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397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976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НЕТ, НЕПРАВИЛЬНО!</a:t>
            </a:r>
          </a:p>
        </p:txBody>
      </p:sp>
      <p:pic>
        <p:nvPicPr>
          <p:cNvPr id="1229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СТЫДНО…</a:t>
            </a:r>
          </a:p>
        </p:txBody>
      </p:sp>
      <p:pic>
        <p:nvPicPr>
          <p:cNvPr id="8499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49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4999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5000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5001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(6 ; 4) </a:t>
            </a:r>
          </a:p>
        </p:txBody>
      </p:sp>
      <p:pic>
        <p:nvPicPr>
          <p:cNvPr id="8601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1" name="Rectangle 5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4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5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6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7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8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29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86033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6034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46</a:t>
            </a:r>
          </a:p>
        </p:txBody>
      </p:sp>
      <p:sp>
        <p:nvSpPr>
          <p:cNvPr id="86037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67</a:t>
            </a:r>
          </a:p>
        </p:txBody>
      </p:sp>
      <p:sp>
        <p:nvSpPr>
          <p:cNvPr id="86038" name="Rectangle 22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39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40" name="Rectangle 24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6041" name="Rectangle 25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НАКОНЕЦ-ТО.</a:t>
            </a:r>
          </a:p>
        </p:txBody>
      </p:sp>
      <p:pic>
        <p:nvPicPr>
          <p:cNvPr id="8704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70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1773238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5580063" y="184467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7047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7048" name="Rectangle 8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7049" name="Rectangle 9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7050" name="Rectangle 10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ДАЛЬШЕ СМЫСЛА НЕТ…</a:t>
            </a:r>
          </a:p>
        </p:txBody>
      </p:sp>
      <p:pic>
        <p:nvPicPr>
          <p:cNvPr id="8806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0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5600" y="1700213"/>
            <a:ext cx="1042988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5508625" y="17732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807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072" name="Rectangle 8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073" name="Rectangle 9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074" name="Rectangle 10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075" name="Rectangle 11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</a:t>
            </a:r>
          </a:p>
        </p:txBody>
      </p:sp>
      <p:pic>
        <p:nvPicPr>
          <p:cNvPr id="9216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6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6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6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6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6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7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7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72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92175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МОЛОДЦЫ!!!</a:t>
            </a:r>
          </a:p>
        </p:txBody>
      </p:sp>
      <p:pic>
        <p:nvPicPr>
          <p:cNvPr id="9011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01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НУ ВОТ! ТЕПЕРЬ ГАДАЙТЕ.</a:t>
            </a:r>
          </a:p>
        </p:txBody>
      </p:sp>
      <p:pic>
        <p:nvPicPr>
          <p:cNvPr id="9113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1143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??</a:t>
            </a:r>
          </a:p>
        </p:txBody>
      </p:sp>
      <p:pic>
        <p:nvPicPr>
          <p:cNvPr id="8909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5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6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7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9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10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101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89110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111" name="Rectangle 23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112" name="Rectangle 24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НУ И КТО ЭТО?</a:t>
            </a:r>
          </a:p>
        </p:txBody>
      </p:sp>
      <p:pic>
        <p:nvPicPr>
          <p:cNvPr id="9318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318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319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ДОГАДАЛИСЬ?</a:t>
            </a:r>
          </a:p>
        </p:txBody>
      </p:sp>
      <p:pic>
        <p:nvPicPr>
          <p:cNvPr id="9421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4212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4215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(8 ; 9) ??</a:t>
            </a:r>
          </a:p>
        </p:txBody>
      </p:sp>
      <p:pic>
        <p:nvPicPr>
          <p:cNvPr id="1433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804025" y="26368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81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651500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198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6515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804025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804025" y="494188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116</a:t>
            </a:r>
          </a:p>
        </p:txBody>
      </p:sp>
      <p:sp>
        <p:nvSpPr>
          <p:cNvPr id="14361" name="Rectangle 25" descr="Горизонтальный кирпич"/>
          <p:cNvSpPr>
            <a:spLocks noChangeArrowheads="1"/>
          </p:cNvSpPr>
          <p:nvPr/>
        </p:nvSpPr>
        <p:spPr bwMode="auto">
          <a:xfrm>
            <a:off x="1187450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???</a:t>
            </a:r>
          </a:p>
        </p:txBody>
      </p:sp>
      <p:pic>
        <p:nvPicPr>
          <p:cNvPr id="9523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3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3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40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41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4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43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4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95254" name="Rectangle 22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55" name="Rectangle 23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УЗНАЛИ?</a:t>
            </a:r>
          </a:p>
        </p:txBody>
      </p:sp>
      <p:pic>
        <p:nvPicPr>
          <p:cNvPr id="9625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626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6262" name="Rectangle 6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?????????</a:t>
            </a:r>
          </a:p>
        </p:txBody>
      </p:sp>
      <p:pic>
        <p:nvPicPr>
          <p:cNvPr id="9728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7284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728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7287" name="Rectangle 7" descr="Горизонтальный кирпич"/>
          <p:cNvSpPr>
            <a:spLocks noChangeArrowheads="1"/>
          </p:cNvSpPr>
          <p:nvPr/>
        </p:nvSpPr>
        <p:spPr bwMode="auto">
          <a:xfrm>
            <a:off x="2627313" y="1844675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????</a:t>
            </a:r>
          </a:p>
        </p:txBody>
      </p:sp>
      <p:pic>
        <p:nvPicPr>
          <p:cNvPr id="9830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0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2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4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5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6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98321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8322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26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ИТАК, КТО ЭТО?</a:t>
            </a:r>
          </a:p>
        </p:txBody>
      </p:sp>
      <p:pic>
        <p:nvPicPr>
          <p:cNvPr id="9933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933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99334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ОБИДНО?</a:t>
            </a:r>
          </a:p>
        </p:txBody>
      </p:sp>
      <p:pic>
        <p:nvPicPr>
          <p:cNvPr id="100355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0356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035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0359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?????</a:t>
            </a:r>
          </a:p>
        </p:txBody>
      </p:sp>
      <p:pic>
        <p:nvPicPr>
          <p:cNvPr id="101379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8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01397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98" name="Rectangle 22" descr="Горизонтальный кирпич"/>
          <p:cNvSpPr>
            <a:spLocks noChangeArrowheads="1"/>
          </p:cNvSpPr>
          <p:nvPr/>
        </p:nvSpPr>
        <p:spPr bwMode="auto">
          <a:xfrm>
            <a:off x="1187450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ЧТО Ж, НЕПЛОХО ?</a:t>
            </a:r>
          </a:p>
        </p:txBody>
      </p:sp>
      <p:pic>
        <p:nvPicPr>
          <p:cNvPr id="102403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0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2406" name="Rectangle 6" descr="Горизонтальный кирпич"/>
          <p:cNvSpPr>
            <a:spLocks noChangeArrowheads="1"/>
          </p:cNvSpPr>
          <p:nvPr/>
        </p:nvSpPr>
        <p:spPr bwMode="auto">
          <a:xfrm>
            <a:off x="11160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ПРАВДА, ОБИДНО?</a:t>
            </a:r>
          </a:p>
        </p:txBody>
      </p:sp>
      <p:pic>
        <p:nvPicPr>
          <p:cNvPr id="103427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428" name="Rectangle 4" descr="Горизонтальный кирпич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42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3860800"/>
            <a:ext cx="1042988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5580063" y="39338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3431" name="Rectangle 7" descr="Горизонтальный кирпич"/>
          <p:cNvSpPr>
            <a:spLocks noChangeArrowheads="1"/>
          </p:cNvSpPr>
          <p:nvPr/>
        </p:nvSpPr>
        <p:spPr bwMode="auto">
          <a:xfrm>
            <a:off x="1187450" y="4221163"/>
            <a:ext cx="1403350" cy="1198562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НОК (12 ; 9) ??????</a:t>
            </a:r>
          </a:p>
        </p:txBody>
      </p:sp>
      <p:pic>
        <p:nvPicPr>
          <p:cNvPr id="104451" name="Picture 3" descr="archimedes"/>
          <p:cNvPicPr preferRelativeResize="0"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4675"/>
            <a:ext cx="2806700" cy="3594100"/>
          </a:xfrm>
          <a:solidFill>
            <a:srgbClr val="00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5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0063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7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1412875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2565400"/>
            <a:ext cx="1042987" cy="1042988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9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3716338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6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4868863"/>
            <a:ext cx="1042987" cy="1042987"/>
          </a:xfrm>
          <a:prstGeom prst="actionButtonBlank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6804025" y="2636838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276</a:t>
            </a:r>
          </a:p>
        </p:txBody>
      </p:sp>
      <p:sp>
        <p:nvSpPr>
          <p:cNvPr id="104462" name="Text Box 14"/>
          <p:cNvSpPr txBox="1">
            <a:spLocks noChangeArrowheads="1"/>
          </p:cNvSpPr>
          <p:nvPr/>
        </p:nvSpPr>
        <p:spPr bwMode="auto">
          <a:xfrm>
            <a:off x="5651500" y="148431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104463" name="Text Box 15"/>
          <p:cNvSpPr txBox="1">
            <a:spLocks noChangeArrowheads="1"/>
          </p:cNvSpPr>
          <p:nvPr/>
        </p:nvSpPr>
        <p:spPr bwMode="auto">
          <a:xfrm>
            <a:off x="6804025" y="14843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104465" name="Text Box 17"/>
          <p:cNvSpPr txBox="1">
            <a:spLocks noChangeArrowheads="1"/>
          </p:cNvSpPr>
          <p:nvPr/>
        </p:nvSpPr>
        <p:spPr bwMode="auto">
          <a:xfrm>
            <a:off x="5651500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6804025" y="3789363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5651500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6804025" y="4941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104469" name="Rectangle 21"/>
          <p:cNvSpPr>
            <a:spLocks noChangeArrowheads="1"/>
          </p:cNvSpPr>
          <p:nvPr/>
        </p:nvSpPr>
        <p:spPr bwMode="auto">
          <a:xfrm>
            <a:off x="2627313" y="3068638"/>
            <a:ext cx="1403350" cy="11985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70" name="Rectangle 22" descr="Горизонтальный кирпич"/>
          <p:cNvSpPr>
            <a:spLocks noChangeArrowheads="1"/>
          </p:cNvSpPr>
          <p:nvPr/>
        </p:nvSpPr>
        <p:spPr bwMode="auto">
          <a:xfrm>
            <a:off x="2627313" y="4292600"/>
            <a:ext cx="1403350" cy="1198563"/>
          </a:xfrm>
          <a:prstGeom prst="rect">
            <a:avLst/>
          </a:prstGeom>
          <a:pattFill prst="horzBrick">
            <a:fgClr>
              <a:srgbClr val="FFFFCC"/>
            </a:fgClr>
            <a:bgClr>
              <a:srgbClr val="FF66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1360</Words>
  <Application>Microsoft Office PowerPoint</Application>
  <PresentationFormat>Экран (4:3)</PresentationFormat>
  <Paragraphs>683</Paragraphs>
  <Slides>158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158</vt:i4>
      </vt:variant>
    </vt:vector>
  </HeadingPairs>
  <TitlesOfParts>
    <vt:vector size="162" baseType="lpstr">
      <vt:lpstr>Arial</vt:lpstr>
      <vt:lpstr>Times New Roman</vt:lpstr>
      <vt:lpstr>Оформление по умолчанию</vt:lpstr>
      <vt:lpstr>Microsoft Equation 3.0</vt:lpstr>
      <vt:lpstr>Презентация PowerPoint</vt:lpstr>
      <vt:lpstr>Найдите наименьшее общее кратное следующих чисел,  и откройте портрет великого математика. </vt:lpstr>
      <vt:lpstr>НОК (15 ; 5) ?</vt:lpstr>
      <vt:lpstr>ПРАВИЛЬНО !!!</vt:lpstr>
      <vt:lpstr>НЕВЕРНО !!!</vt:lpstr>
      <vt:lpstr>НОК (8 ; 9) ?</vt:lpstr>
      <vt:lpstr>ВЕРНО !!!</vt:lpstr>
      <vt:lpstr>НЕТ, НЕПРАВИЛЬНО!</vt:lpstr>
      <vt:lpstr>НОК (8 ; 9) ??</vt:lpstr>
      <vt:lpstr>НА ЭТОТ РАЗ ТОЧНО.</vt:lpstr>
      <vt:lpstr>И СНОВА – НЕТ!</vt:lpstr>
      <vt:lpstr>НОК (6 ; 12) ?</vt:lpstr>
      <vt:lpstr>АБСОЛЮТНО ВЕРНО!!!</vt:lpstr>
      <vt:lpstr>ДА НЕТ ЖЕ – 12!</vt:lpstr>
      <vt:lpstr>НОК (6 ; 12) ??</vt:lpstr>
      <vt:lpstr>В ТОЧКУ!</vt:lpstr>
      <vt:lpstr>ОПЯТЬ ОШИБКА!</vt:lpstr>
      <vt:lpstr>НОК (6 ; 12) ???</vt:lpstr>
      <vt:lpstr>12!</vt:lpstr>
      <vt:lpstr>ДУМАЙТЕ КАК СЛЕДУЕТ!</vt:lpstr>
      <vt:lpstr>НОК (6 ; 12) ????</vt:lpstr>
      <vt:lpstr>НАКОНЕЦ-ТО!</vt:lpstr>
      <vt:lpstr>ДА ЧТО С ВАМИ?</vt:lpstr>
      <vt:lpstr>НОК (12 ; 15) ?</vt:lpstr>
      <vt:lpstr>СКОРО ОТКРОЕТЕ ПОРТРЕТ!</vt:lpstr>
      <vt:lpstr>БЫВАЕТ!</vt:lpstr>
      <vt:lpstr>НОК (12 ; 15) ??</vt:lpstr>
      <vt:lpstr>НЕПЛОХО СЧИТАЕТЕ!</vt:lpstr>
      <vt:lpstr>НУ ВОТ, ОПЯТЬ!</vt:lpstr>
      <vt:lpstr>НОК (12 ; 15) ???</vt:lpstr>
      <vt:lpstr>ЧТО-ТО МЫ УВИДИМ!</vt:lpstr>
      <vt:lpstr>БЕЗ КОММЕНТАРИЕВ!</vt:lpstr>
      <vt:lpstr>НОК (12 ; 15) ????</vt:lpstr>
      <vt:lpstr>УРА, СВЕРШИЛОСЬ!</vt:lpstr>
      <vt:lpstr>НЕТ, НЕТ И НЕТ!!!</vt:lpstr>
      <vt:lpstr>НОК (12 ; 15) ?????</vt:lpstr>
      <vt:lpstr>И СНОВА ВЕРНО!</vt:lpstr>
      <vt:lpstr>ОЙ!</vt:lpstr>
      <vt:lpstr>НОК (12 ; 15) ??????</vt:lpstr>
      <vt:lpstr>ЗАБУДЬТЕ ПРО ОШИБКУ!</vt:lpstr>
      <vt:lpstr>ЧЕРНАЯ ПОЛОСА!</vt:lpstr>
      <vt:lpstr>НОК (12 ; 15) .</vt:lpstr>
      <vt:lpstr>МОЖЕМ УВИДЕТЬ ПРОФИЛЬ!</vt:lpstr>
      <vt:lpstr>СТАНОВИТСЯ ГРУСТНО!</vt:lpstr>
      <vt:lpstr>НОК (12 ; 15) …</vt:lpstr>
      <vt:lpstr>ШАНСЫ ЕЩЕ ЕСТЬ!</vt:lpstr>
      <vt:lpstr>ПЛОХО, СОВСЕМ ПЛОХО!</vt:lpstr>
      <vt:lpstr>НОК (6 ; 4) ?</vt:lpstr>
      <vt:lpstr>ЗАМЕЧАТЕЛЬНО!</vt:lpstr>
      <vt:lpstr>НЕОЖИДАННОСТЬ!</vt:lpstr>
      <vt:lpstr>НОК (6 ; 4) ??</vt:lpstr>
      <vt:lpstr>АППЛОДИСМЕНТЫ!</vt:lpstr>
      <vt:lpstr>ОБИДНО!</vt:lpstr>
      <vt:lpstr>НОК (6 ; 4) ???</vt:lpstr>
      <vt:lpstr>ОСТАЛОСЬ 1 ЗАДАНИЕ!</vt:lpstr>
      <vt:lpstr>БУДЬТЕ ВНИМАТЕЛЬНЕЕ!</vt:lpstr>
      <vt:lpstr>НОК (6 ; 4) ????</vt:lpstr>
      <vt:lpstr>БРАВО!</vt:lpstr>
      <vt:lpstr>ЭХ, НЕ ПОВЕЗЛО!</vt:lpstr>
      <vt:lpstr>НОК (6 ; 4) ?????</vt:lpstr>
      <vt:lpstr>НЕЛЬЗЯ НЕ СОГЛАСИТЬСЯ!</vt:lpstr>
      <vt:lpstr>ПОЛОСА НЕВЕЗЕНИЯ?!</vt:lpstr>
      <vt:lpstr>НОК (6 ; 4) .</vt:lpstr>
      <vt:lpstr>В ЦЕЛЬ, ОТЛИЧНО!</vt:lpstr>
      <vt:lpstr>А ЕСЛИ ПОДУМАТЬ!</vt:lpstr>
      <vt:lpstr>НОК (6 ; 4) ..</vt:lpstr>
      <vt:lpstr>У ВАС ЕЩЕ ЕСТЬ ШАНСЫ!</vt:lpstr>
      <vt:lpstr>ОЧЕРЕДНАЯ ОШИБКА!</vt:lpstr>
      <vt:lpstr>НОК (6 ; 4) …</vt:lpstr>
      <vt:lpstr>ПОЧТИ…</vt:lpstr>
      <vt:lpstr>НЕТ СЛОВ…</vt:lpstr>
      <vt:lpstr>НОК (6 ; 4) ?.?</vt:lpstr>
      <vt:lpstr>СКОРО ОТКРОЕМ КАРТИНКУ</vt:lpstr>
      <vt:lpstr>И КАК ВЫ ГОТОВИЛИСЬ?</vt:lpstr>
      <vt:lpstr>НОК (6 ; 4) ?.?.</vt:lpstr>
      <vt:lpstr>ВЕРНО.</vt:lpstr>
      <vt:lpstr>ОЧЕРЕДНАЯ ОШИБКА.</vt:lpstr>
      <vt:lpstr>НОК (6 ; 4) ?.?.!</vt:lpstr>
      <vt:lpstr>СОГЛАСИМСЯ.</vt:lpstr>
      <vt:lpstr>СТЫДНО…</vt:lpstr>
      <vt:lpstr>НОК (6 ; 4) </vt:lpstr>
      <vt:lpstr>НАКОНЕЦ-ТО.</vt:lpstr>
      <vt:lpstr>ДАЛЬШЕ СМЫСЛА НЕТ…</vt:lpstr>
      <vt:lpstr>НОК (12 ; 9) ?</vt:lpstr>
      <vt:lpstr>МОЛОДЦЫ!!!</vt:lpstr>
      <vt:lpstr>НУ ВОТ! ТЕПЕРЬ ГАДАЙТЕ.</vt:lpstr>
      <vt:lpstr>НОК (12 ; 9) ??</vt:lpstr>
      <vt:lpstr>НУ И КТО ЭТО?</vt:lpstr>
      <vt:lpstr>ДОГАДАЛИСЬ?</vt:lpstr>
      <vt:lpstr>НОК (12 ; 9) ???</vt:lpstr>
      <vt:lpstr>УЗНАЛИ?</vt:lpstr>
      <vt:lpstr>?????????</vt:lpstr>
      <vt:lpstr>НОК (12 ; 9) ????</vt:lpstr>
      <vt:lpstr>ИТАК, КТО ЭТО?</vt:lpstr>
      <vt:lpstr>ОБИДНО?</vt:lpstr>
      <vt:lpstr>НОК (12 ; 9) ?????</vt:lpstr>
      <vt:lpstr>ЧТО Ж, НЕПЛОХО ?</vt:lpstr>
      <vt:lpstr>ПРАВДА, ОБИДНО?</vt:lpstr>
      <vt:lpstr>НОК (12 ; 9) ??????</vt:lpstr>
      <vt:lpstr>ДУМАЮ, ДОГАДАЛИСЬ ?</vt:lpstr>
      <vt:lpstr>УЗНАТЬ НЕПРОСТО.</vt:lpstr>
      <vt:lpstr>НОК (12 ; 9) .</vt:lpstr>
      <vt:lpstr>СМОЖЕТЕ УЗНАТЬ ?</vt:lpstr>
      <vt:lpstr>50% УСПЕХА.</vt:lpstr>
      <vt:lpstr>НОК (12 ; 9) ..</vt:lpstr>
      <vt:lpstr>ПОПРОБУЙТЕ УЗНАТЬ ?</vt:lpstr>
      <vt:lpstr>НЕ АХ.</vt:lpstr>
      <vt:lpstr>НОК (12 ; 9) …</vt:lpstr>
      <vt:lpstr>И КТО ЖЕ ЭТО ?</vt:lpstr>
      <vt:lpstr>ГРУСТНО.</vt:lpstr>
      <vt:lpstr>НОК (12 ; 9) ….</vt:lpstr>
      <vt:lpstr>УЗНАЛИ ?</vt:lpstr>
      <vt:lpstr>СЛАБЫЙ РЕЗУЛЬТАТ.</vt:lpstr>
      <vt:lpstr>НОК (12 ; 9) ?.</vt:lpstr>
      <vt:lpstr>КТО ЭТОТ ЧЕЛОВЕК ?</vt:lpstr>
      <vt:lpstr>ОЧЕНЬ СЛАБО.</vt:lpstr>
      <vt:lpstr>НОК (12 ; 9) ?.?</vt:lpstr>
      <vt:lpstr>УЗНАЁТЕ ?</vt:lpstr>
      <vt:lpstr>ИТАК, КТО ЖЕ ЭТО?</vt:lpstr>
      <vt:lpstr>НОК (12 ; 9) ?.?.</vt:lpstr>
      <vt:lpstr>МОЖНО УЗНАТЬ ?</vt:lpstr>
      <vt:lpstr>УЗНАТЬ НЕРЕАЛЬНО?</vt:lpstr>
      <vt:lpstr>НОК (12 ; 9) ?.?.?</vt:lpstr>
      <vt:lpstr>ПОПРОБУЙТЕ УЗНАТЬ.</vt:lpstr>
      <vt:lpstr>…</vt:lpstr>
      <vt:lpstr>НОК (12 ; 9) </vt:lpstr>
      <vt:lpstr>ПРАВИЛЬНОЕ РЕШЕНИЕ.</vt:lpstr>
      <vt:lpstr>НУ И КТО ЖЕ ЭТО?</vt:lpstr>
      <vt:lpstr>НОК (12 ; 9) …….</vt:lpstr>
      <vt:lpstr>У ВАС ЕСТЬ ШАНС.</vt:lpstr>
      <vt:lpstr>ДОГАДАЛИСЬ?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Частные приемы сравнения обыкновенных дробей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Найдите наименьшее общее кратное следующих чисел,  и вы узнаете</dc:title>
  <dc:creator>skiv</dc:creator>
  <cp:lastModifiedBy>Сергей</cp:lastModifiedBy>
  <cp:revision>18</cp:revision>
  <dcterms:created xsi:type="dcterms:W3CDTF">2007-10-20T12:20:31Z</dcterms:created>
  <dcterms:modified xsi:type="dcterms:W3CDTF">2015-01-16T15:13:44Z</dcterms:modified>
</cp:coreProperties>
</file>