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FFFF"/>
    <a:srgbClr val="0000FF"/>
    <a:srgbClr val="0066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BCB1B-2775-4535-B335-EB17B42FF1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799813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2D834-EDAF-4E45-8664-138DF077B3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591400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F128E-6E8B-4DCC-B104-F4C2ED4B3C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0401180"/>
      </p:ext>
    </p:extLst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9198-B654-40CB-9DFF-A8A44AFCFA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2764323"/>
      </p:ext>
    </p:extLst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DD95D-B4DB-44A7-8B8B-6B7B8AB5AF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5142473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0A884-E1F0-4EC3-B21B-B8C1F656F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731000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9341-B797-4753-B8E6-CD72C1C739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036540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1DDF2-00EA-4C5E-B03B-2387ADBAB5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416466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26B74-EF7D-454E-8320-7F4742F860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95150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5B6A7-F01F-4FAA-B9B9-1327DA8E3C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720318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44BF-EBE2-440B-A0D5-EC0947E00F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8751268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FA4BB2-0066-4766-84AD-79F9D710F2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Координатная плоскость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32040" y="530120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Гимназия 32 </a:t>
            </a:r>
            <a:r>
              <a:rPr lang="ru-RU" dirty="0" err="1" smtClean="0"/>
              <a:t>г.Иваново</a:t>
            </a:r>
            <a:endParaRPr lang="ru-RU" dirty="0" smtClean="0"/>
          </a:p>
          <a:p>
            <a:r>
              <a:rPr lang="ru-RU" dirty="0" smtClean="0"/>
              <a:t>Учитель математики Иванова А.С.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 класс. Алгебра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288213" y="590550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476375" y="54927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476375" y="530066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235825" y="5229225"/>
            <a:ext cx="560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288213" y="590550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476375" y="54927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476375" y="530066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235825" y="5229225"/>
            <a:ext cx="560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6372225" y="18446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3132138" y="2636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2771775" y="50133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6084888" y="48688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588125" y="13414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А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419475" y="26368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В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987675" y="51577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С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300788" y="50847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i="1"/>
              <a:t>D</a:t>
            </a:r>
            <a:endParaRPr lang="ru-RU" altLang="ru-RU" sz="2400" b="1" i="1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288213" y="590550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476375" y="54927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476375" y="530066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235825" y="5229225"/>
            <a:ext cx="560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6372225" y="18446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3132138" y="2636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2771775" y="50133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6084888" y="48688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588125" y="13414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А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419475" y="26368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В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987675" y="51577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С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300788" y="50847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i="1"/>
              <a:t>D</a:t>
            </a:r>
            <a:endParaRPr lang="ru-RU" altLang="ru-RU" sz="2400" b="1" i="1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029325" y="2108200"/>
            <a:ext cx="754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000" i="1"/>
              <a:t>(x&gt;0;</a:t>
            </a:r>
          </a:p>
          <a:p>
            <a:pPr algn="ctr"/>
            <a:r>
              <a:rPr lang="en-US" altLang="ru-RU" sz="2000" i="1"/>
              <a:t>y&gt;0)</a:t>
            </a:r>
            <a:endParaRPr lang="ru-RU" altLang="ru-RU" sz="2000" i="1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288213" y="590550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76375" y="54927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476375" y="530066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235825" y="5229225"/>
            <a:ext cx="560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6372225" y="18446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3132138" y="2636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2771775" y="50133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6084888" y="48688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88125" y="13414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А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419475" y="26368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В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987675" y="51577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С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300788" y="50847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 b="1" i="1"/>
              <a:t>D</a:t>
            </a:r>
            <a:endParaRPr lang="ru-RU" altLang="ru-RU" sz="2400" b="1" i="1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029325" y="2108200"/>
            <a:ext cx="754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000" i="1"/>
              <a:t>(x&gt;0;</a:t>
            </a:r>
          </a:p>
          <a:p>
            <a:pPr algn="ctr"/>
            <a:r>
              <a:rPr lang="en-US" altLang="ru-RU" sz="2000" i="1"/>
              <a:t>y&gt;0)</a:t>
            </a:r>
            <a:endParaRPr lang="ru-RU" altLang="ru-RU" sz="2000" i="1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843213" y="1773238"/>
            <a:ext cx="754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000" i="1"/>
              <a:t>(x&lt;0;</a:t>
            </a:r>
          </a:p>
          <a:p>
            <a:pPr algn="ctr"/>
            <a:r>
              <a:rPr lang="en-US" altLang="ru-RU" sz="2000" i="1"/>
              <a:t>y&gt;0)</a:t>
            </a:r>
            <a:endParaRPr lang="ru-RU" altLang="ru-RU" sz="2000" i="1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484438" y="4076700"/>
            <a:ext cx="754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000" i="1"/>
              <a:t>(x&lt;0;</a:t>
            </a:r>
          </a:p>
          <a:p>
            <a:pPr algn="ctr"/>
            <a:r>
              <a:rPr lang="en-US" altLang="ru-RU" sz="2000" i="1"/>
              <a:t>y&lt;0)</a:t>
            </a:r>
            <a:endParaRPr lang="ru-RU" altLang="ru-RU" sz="2000" i="1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795963" y="4005263"/>
            <a:ext cx="754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 sz="2000" i="1"/>
              <a:t>(x&gt;0;</a:t>
            </a:r>
          </a:p>
          <a:p>
            <a:pPr algn="ctr"/>
            <a:r>
              <a:rPr lang="en-US" altLang="ru-RU" sz="2000" i="1"/>
              <a:t>y&lt;0)</a:t>
            </a:r>
            <a:endParaRPr lang="ru-RU" altLang="ru-RU" sz="2000" i="1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092950" y="3284538"/>
            <a:ext cx="141288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235825" y="27305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4427538" y="4365625"/>
            <a:ext cx="141287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643438" y="38100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019925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3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708400" y="4221163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-1,5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395288" y="4941888"/>
            <a:ext cx="8424862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6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4392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7092950" y="3284538"/>
            <a:ext cx="141288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235825" y="27305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427538" y="4365625"/>
            <a:ext cx="141287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643438" y="38100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19925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3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708400" y="4221163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-1,5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95288" y="4908550"/>
            <a:ext cx="8497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/>
              <a:t>Любая точка на оси </a:t>
            </a:r>
            <a:r>
              <a:rPr lang="ru-RU" altLang="ru-RU" sz="2800" b="1" i="1"/>
              <a:t>х</a:t>
            </a:r>
            <a:r>
              <a:rPr lang="ru-RU" altLang="ru-RU" sz="2800" b="1"/>
              <a:t> имеет координаты </a:t>
            </a:r>
            <a:r>
              <a:rPr lang="ru-RU" altLang="ru-RU" sz="2800" b="1" i="1"/>
              <a:t>(х; 0)</a:t>
            </a:r>
            <a:r>
              <a:rPr lang="ru-RU" altLang="ru-RU" sz="2800" b="1"/>
              <a:t>, а любая точка на оси </a:t>
            </a:r>
            <a:r>
              <a:rPr lang="ru-RU" altLang="ru-RU" sz="2800" b="1" i="1"/>
              <a:t>у</a:t>
            </a:r>
            <a:r>
              <a:rPr lang="ru-RU" altLang="ru-RU" sz="2800" b="1"/>
              <a:t> – координаты </a:t>
            </a:r>
            <a:r>
              <a:rPr lang="ru-RU" altLang="ru-RU" sz="2800" b="1" i="1"/>
              <a:t>(0; у).</a:t>
            </a:r>
            <a:endParaRPr lang="ru-RU" altLang="ru-RU" sz="2800" b="1"/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4508500" y="3359150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Формула" r:id="rId3" imgW="126720" imgH="139680" progId="Equation.3">
                  <p:embed/>
                </p:oleObj>
              </mc:Choice>
              <mc:Fallback>
                <p:oleObj name="Формула" r:id="rId3" imgW="126720" imgH="139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59150"/>
                        <a:ext cx="127000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227763" y="692150"/>
            <a:ext cx="0" cy="52578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351588" y="4949825"/>
            <a:ext cx="381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800">
                <a:solidFill>
                  <a:srgbClr val="00FFFF"/>
                </a:solidFill>
              </a:rPr>
              <a:t>ℓ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6156325" y="24209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6156325" y="9810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6156325" y="48688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443663" y="8366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443663" y="22050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443663" y="46529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4500563" y="1052513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4500563" y="2492375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4500563" y="494188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300788" y="35734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798888" y="836613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2,5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729038" y="47244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-1,5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227763" y="692150"/>
            <a:ext cx="0" cy="52578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351588" y="4949825"/>
            <a:ext cx="381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800">
                <a:solidFill>
                  <a:srgbClr val="00FFFF"/>
                </a:solidFill>
              </a:rPr>
              <a:t>ℓ</a:t>
            </a: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6156325" y="24209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6156325" y="9810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6156325" y="48688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443663" y="83661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А (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; 2,5)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443663" y="2205038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В (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; 1)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443663" y="4652963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С (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; -1,5)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4500563" y="1052513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>
            <a:off x="4500563" y="2492375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>
            <a:off x="4500563" y="494188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300788" y="35734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798888" y="836613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2,5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729038" y="47244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-1,5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611188" y="836613"/>
            <a:ext cx="2808287" cy="1728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3563938" y="3357563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227763" y="692150"/>
            <a:ext cx="0" cy="52578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351588" y="4949825"/>
            <a:ext cx="381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800">
                <a:solidFill>
                  <a:srgbClr val="00FFFF"/>
                </a:solidFill>
              </a:rPr>
              <a:t>ℓ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6156325" y="24209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156325" y="9810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6156325" y="48688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443663" y="83661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А (2; 2,5)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443663" y="2205038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В (2; 1)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443663" y="4652963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С (2; -1,5)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4500563" y="1052513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4500563" y="2492375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4500563" y="494188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300788" y="35734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798888" y="836613"/>
            <a:ext cx="60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2,5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729038" y="47244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-1,5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63575" y="831850"/>
            <a:ext cx="26955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i="1"/>
              <a:t>х = 2 – уравнение</a:t>
            </a:r>
          </a:p>
          <a:p>
            <a:r>
              <a:rPr lang="ru-RU" altLang="ru-RU" sz="2000" b="1" i="1"/>
              <a:t>прямой ℓ </a:t>
            </a:r>
          </a:p>
          <a:p>
            <a:r>
              <a:rPr lang="ru-RU" altLang="ru-RU" sz="2000" b="1" i="1"/>
              <a:t>(прямая ℓ удовлет-</a:t>
            </a:r>
          </a:p>
          <a:p>
            <a:r>
              <a:rPr lang="ru-RU" altLang="ru-RU" sz="2000" b="1" i="1"/>
              <a:t>воряет уравнению</a:t>
            </a:r>
          </a:p>
          <a:p>
            <a:r>
              <a:rPr lang="ru-RU" altLang="ru-RU" sz="2000" b="1" i="1"/>
              <a:t>х = 2).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908175" y="1628775"/>
            <a:ext cx="6767513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816100" y="777875"/>
            <a:ext cx="331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>
                <a:solidFill>
                  <a:srgbClr val="00FFFF"/>
                </a:solidFill>
              </a:rPr>
              <a:t>ℓ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924300" y="10525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2987675" y="15573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4859338" y="1557338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7092950" y="15573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916238" y="981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716463" y="981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948488" y="981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059113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4932363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7164388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843213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7019925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591050" y="357346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0,5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908175" y="1628775"/>
            <a:ext cx="6767513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816100" y="777875"/>
            <a:ext cx="331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>
                <a:solidFill>
                  <a:srgbClr val="00FFFF"/>
                </a:solidFill>
              </a:rPr>
              <a:t>ℓ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924300" y="10525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987675" y="15573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4859338" y="1557338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7092950" y="15573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411413" y="90805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А (-2; 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716463" y="90805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В (0,5; 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948488" y="908050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С (3; 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059113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932363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7164388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843213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019925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3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591050" y="357346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0,5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3673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908175" y="1628775"/>
            <a:ext cx="6767513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816100" y="777875"/>
            <a:ext cx="331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>
                <a:solidFill>
                  <a:srgbClr val="00FFFF"/>
                </a:solidFill>
              </a:rPr>
              <a:t>ℓ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924300" y="10525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987675" y="15573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4859338" y="1557338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7092950" y="15573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411413" y="90805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А (-2; 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716463" y="90805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В (0,5; 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948488" y="908050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>
                <a:solidFill>
                  <a:srgbClr val="FF0000"/>
                </a:solidFill>
              </a:rPr>
              <a:t>С (3; </a:t>
            </a:r>
            <a:r>
              <a:rPr lang="ru-RU" altLang="ru-RU" sz="2400" b="1" i="1">
                <a:solidFill>
                  <a:srgbClr val="000066"/>
                </a:solidFill>
              </a:rPr>
              <a:t>2</a:t>
            </a:r>
            <a:r>
              <a:rPr lang="ru-RU" altLang="ru-RU" sz="2400" b="1" i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059113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932363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7164388" y="17002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843213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-2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019925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3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591050" y="357346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/>
              <a:t>0,5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095375" y="4600575"/>
            <a:ext cx="7008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 = 2 – уравнение прямой ℓ </a:t>
            </a:r>
          </a:p>
          <a:p>
            <a:r>
              <a:rPr lang="ru-RU" altLang="ru-RU" sz="2400" b="1" i="1"/>
              <a:t>(прямая ℓ удовлетворяет уравнению у = 2).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altLang="ru-RU" sz="3200" b="1"/>
              <a:t>Алгоритм построения точки </a:t>
            </a:r>
            <a:r>
              <a:rPr lang="ru-RU" altLang="ru-RU" sz="3200" b="1" i="1"/>
              <a:t>М (а;в)</a:t>
            </a:r>
            <a:br>
              <a:rPr lang="ru-RU" altLang="ru-RU" sz="3200" b="1" i="1"/>
            </a:br>
            <a:r>
              <a:rPr lang="ru-RU" altLang="ru-RU" sz="3200" b="1"/>
              <a:t>в прямоугольной системе координат </a:t>
            </a:r>
            <a:r>
              <a:rPr lang="ru-RU" altLang="ru-RU" sz="3200" b="1" i="1"/>
              <a:t>хОу.</a:t>
            </a:r>
            <a:endParaRPr lang="ru-RU" altLang="ru-RU" sz="32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/>
              <a:t>Построить прямую </a:t>
            </a:r>
            <a:r>
              <a:rPr lang="ru-RU" altLang="ru-RU" i="1"/>
              <a:t>х = а.</a:t>
            </a:r>
            <a:endParaRPr lang="ru-RU" altLang="ru-RU"/>
          </a:p>
          <a:p>
            <a:pPr marL="609600" indent="-609600">
              <a:buFontTx/>
              <a:buAutoNum type="arabicPeriod"/>
            </a:pPr>
            <a:r>
              <a:rPr lang="ru-RU" altLang="ru-RU"/>
              <a:t>Построить прямую </a:t>
            </a:r>
            <a:r>
              <a:rPr lang="ru-RU" altLang="ru-RU" i="1"/>
              <a:t>у = в.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Найти точку пересечения построенных прямых – это и будет точка </a:t>
            </a:r>
            <a:r>
              <a:rPr lang="ru-RU" altLang="ru-RU" i="1"/>
              <a:t>М (а; в).</a:t>
            </a:r>
            <a:endParaRPr lang="ru-RU" alt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49275"/>
            <a:ext cx="2786063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160588" y="4476750"/>
            <a:ext cx="4564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800" i="1"/>
              <a:t>Рене Декарт (1596-1650).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356100" y="16287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563938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555875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54781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1476375" y="15573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763713" y="952500"/>
            <a:ext cx="522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</a:rPr>
              <a:t>М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356100" y="16287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563938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555875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54781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547813" y="1052513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1476375" y="15573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763713" y="9525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</a:rPr>
              <a:t>М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-3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356100" y="16287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563938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555875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54781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547813" y="1052513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1476375" y="15573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763713" y="952500"/>
            <a:ext cx="162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</a:rPr>
              <a:t>М (-3;  )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16013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-3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356100" y="16287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563938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555875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54781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547813" y="1052513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1187450" y="1628775"/>
            <a:ext cx="5113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476375" y="15573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763713" y="952500"/>
            <a:ext cx="162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</a:rPr>
              <a:t>М (-3;  )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116013" y="35004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-3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924300" y="11255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356100" y="16287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563938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555875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54781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547813" y="1052513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1187450" y="1628775"/>
            <a:ext cx="5113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1476375" y="15573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763713" y="952500"/>
            <a:ext cx="1738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</a:rPr>
              <a:t>М (-3; 2)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116013" y="35004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-3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924300" y="11255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V="1">
            <a:off x="4500563" y="476250"/>
            <a:ext cx="0" cy="568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1116013" y="33575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43888" y="35004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х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24300" y="4048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у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429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/>
              <a:t>0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356100" y="24923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36416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219700" y="35734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924300" y="22764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1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356100" y="162877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563938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555875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547813" y="32131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547813" y="1052513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187450" y="1628775"/>
            <a:ext cx="5113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476375" y="15573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763713" y="952500"/>
            <a:ext cx="1738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FF0000"/>
                </a:solidFill>
              </a:rPr>
              <a:t>М (-3; 2)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116013" y="35004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-3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924300" y="11255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/>
              <a:t>2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496050" y="2728913"/>
            <a:ext cx="158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rgbClr val="006600"/>
                </a:solidFill>
              </a:rPr>
              <a:t>ось абсцисс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859338" y="476250"/>
            <a:ext cx="167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>
                <a:solidFill>
                  <a:srgbClr val="006600"/>
                </a:solidFill>
              </a:rPr>
              <a:t>ось ординат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altLang="ru-RU" sz="3200" b="1"/>
              <a:t>Алгоритм отыскания координат точки </a:t>
            </a:r>
            <a:r>
              <a:rPr lang="ru-RU" altLang="ru-RU" sz="3200" b="1" i="1"/>
              <a:t>М</a:t>
            </a:r>
            <a:r>
              <a:rPr lang="ru-RU" altLang="ru-RU" sz="3200" b="1"/>
              <a:t>, заданной в системе координат </a:t>
            </a:r>
            <a:r>
              <a:rPr lang="ru-RU" altLang="ru-RU" sz="3200" b="1" i="1"/>
              <a:t>хОу.</a:t>
            </a:r>
            <a:endParaRPr lang="ru-RU" altLang="ru-RU" sz="32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/>
              <a:t>Провести через точку </a:t>
            </a:r>
            <a:r>
              <a:rPr lang="ru-RU" altLang="ru-RU" i="1"/>
              <a:t>М</a:t>
            </a:r>
            <a:r>
              <a:rPr lang="ru-RU" altLang="ru-RU"/>
              <a:t> прямую, параллельную оси </a:t>
            </a:r>
            <a:r>
              <a:rPr lang="ru-RU" altLang="ru-RU" i="1"/>
              <a:t>у</a:t>
            </a:r>
            <a:r>
              <a:rPr lang="ru-RU" altLang="ru-RU"/>
              <a:t>, и найти координату точки пересечения этой прямой с осью </a:t>
            </a:r>
            <a:r>
              <a:rPr lang="ru-RU" altLang="ru-RU" i="1"/>
              <a:t>х</a:t>
            </a:r>
            <a:r>
              <a:rPr lang="ru-RU" altLang="ru-RU"/>
              <a:t> – это будет абсцисса точки </a:t>
            </a:r>
            <a:r>
              <a:rPr lang="ru-RU" altLang="ru-RU" i="1"/>
              <a:t>М</a:t>
            </a:r>
            <a:r>
              <a:rPr lang="ru-RU" altLang="ru-RU"/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Провести через точку </a:t>
            </a:r>
            <a:r>
              <a:rPr lang="ru-RU" altLang="ru-RU" i="1"/>
              <a:t>М</a:t>
            </a:r>
            <a:r>
              <a:rPr lang="ru-RU" altLang="ru-RU"/>
              <a:t> прямую, параллельную оси </a:t>
            </a:r>
            <a:r>
              <a:rPr lang="ru-RU" altLang="ru-RU" i="1"/>
              <a:t>х</a:t>
            </a:r>
            <a:r>
              <a:rPr lang="ru-RU" altLang="ru-RU"/>
              <a:t>, и найти координату точки пересечения этой прямой с осью </a:t>
            </a:r>
            <a:r>
              <a:rPr lang="ru-RU" altLang="ru-RU" i="1"/>
              <a:t>у</a:t>
            </a:r>
            <a:r>
              <a:rPr lang="ru-RU" altLang="ru-RU"/>
              <a:t> – это будет ордината точки </a:t>
            </a:r>
            <a:r>
              <a:rPr lang="ru-RU" altLang="ru-RU" i="1"/>
              <a:t>М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490</Words>
  <Application>Microsoft Office PowerPoint</Application>
  <PresentationFormat>Экран (4:3)</PresentationFormat>
  <Paragraphs>222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Оформление по умолчанию</vt:lpstr>
      <vt:lpstr>Microsoft Equation 3.0</vt:lpstr>
      <vt:lpstr>Координатная плоскость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отыскания координат точки М, заданной в системе координат хОу.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построения точки М (а;в) в прямоугольной системе координат хОу.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Координатная плоскость</dc:title>
  <dc:creator>skiv</dc:creator>
  <cp:lastModifiedBy>Сергей</cp:lastModifiedBy>
  <cp:revision>5</cp:revision>
  <dcterms:created xsi:type="dcterms:W3CDTF">2008-10-01T15:19:22Z</dcterms:created>
  <dcterms:modified xsi:type="dcterms:W3CDTF">2015-01-16T15:17:25Z</dcterms:modified>
</cp:coreProperties>
</file>