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8" r:id="rId12"/>
    <p:sldId id="266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20714-7090-4E31-867F-9D4A6C41D8DB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3805B-5E9C-4375-8F35-4CEF4B0F3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061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3805B-5E9C-4375-8F35-4CEF4B0F3F7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577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7E1A9A6-ECF8-4DDA-89A7-F90F5E73F997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1FC2052-A03A-466A-B64F-6C43B387AEE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40160"/>
          </a:xfrm>
        </p:spPr>
        <p:txBody>
          <a:bodyPr/>
          <a:lstStyle/>
          <a:p>
            <a:r>
              <a:rPr lang="ru-RU" dirty="0" smtClean="0"/>
              <a:t>Тема: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392289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Взаимодействие классного руководителя с воспитателем и учителями.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523966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dirty="0" smtClean="0"/>
              <a:t>Виды и формы воспитывающей деятельности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/>
              <a:t>  Познавательная:  </a:t>
            </a:r>
            <a:r>
              <a:rPr lang="ru-RU" sz="2800" dirty="0" smtClean="0"/>
              <a:t>обогащает представления об окружающем мире, формирует потребность в образовании, способствует интеллектуальному развитию.</a:t>
            </a:r>
          </a:p>
          <a:p>
            <a:r>
              <a:rPr lang="ru-RU" sz="2800" dirty="0"/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Урочная</a:t>
            </a:r>
            <a:r>
              <a:rPr lang="ru-RU" sz="2800" dirty="0" smtClean="0">
                <a:solidFill>
                  <a:schemeClr val="tx1"/>
                </a:solidFill>
              </a:rPr>
              <a:t>: урок, семинар, лекция, беседа,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ролевая игра, творческий отчёт, доклад.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Внеурочная:</a:t>
            </a:r>
            <a:r>
              <a:rPr lang="ru-RU" sz="2800" dirty="0" smtClean="0">
                <a:solidFill>
                  <a:schemeClr val="tx1"/>
                </a:solidFill>
              </a:rPr>
              <a:t> конференция, « круглый стол»,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тестирование, предметные недели, посещение музеев, экскурсии.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Общественная:</a:t>
            </a:r>
            <a:r>
              <a:rPr lang="ru-RU" sz="2800" dirty="0" smtClean="0">
                <a:solidFill>
                  <a:schemeClr val="tx1"/>
                </a:solidFill>
              </a:rPr>
              <a:t> встречи с интересными людьми, дискуссии…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461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000" b="1" dirty="0" smtClean="0"/>
              <a:t>                 Критерии оценки работы классных руководителей</a:t>
            </a:r>
          </a:p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endParaRPr lang="ru-RU" sz="14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796223"/>
              </p:ext>
            </p:extLst>
          </p:nvPr>
        </p:nvGraphicFramePr>
        <p:xfrm>
          <a:off x="683568" y="1484784"/>
          <a:ext cx="7776864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3096344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Оценка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Организация</a:t>
                      </a:r>
                    </a:p>
                    <a:p>
                      <a:r>
                        <a:rPr lang="ru-RU" sz="1600" b="1" dirty="0" smtClean="0"/>
                        <a:t>Жизнедеятельности класса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Эффективность классных часов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Участие класса в </a:t>
                      </a:r>
                    </a:p>
                    <a:p>
                      <a:r>
                        <a:rPr lang="ru-RU" sz="1600" b="1" dirty="0" smtClean="0"/>
                        <a:t>общешкольных делах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Участие в школьных</a:t>
                      </a:r>
                    </a:p>
                    <a:p>
                      <a:r>
                        <a:rPr lang="ru-RU" sz="1600" b="1" dirty="0" smtClean="0"/>
                        <a:t>мероприятиях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Взаимодействие</a:t>
                      </a:r>
                      <a:r>
                        <a:rPr lang="ru-RU" sz="1600" b="1" baseline="0" dirty="0" smtClean="0"/>
                        <a:t> с </a:t>
                      </a:r>
                    </a:p>
                    <a:p>
                      <a:r>
                        <a:rPr lang="ru-RU" sz="1600" b="1" baseline="0" dirty="0" smtClean="0"/>
                        <a:t>педагогами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Индивидуальная работа. Сотрудничество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Работа с документацией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Своевременность заполнения и </a:t>
                      </a:r>
                    </a:p>
                    <a:p>
                      <a:r>
                        <a:rPr lang="ru-RU" sz="1600" b="1" dirty="0" smtClean="0"/>
                        <a:t>Предоставление отчётов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Условия для развития</a:t>
                      </a:r>
                    </a:p>
                    <a:p>
                      <a:r>
                        <a:rPr lang="ru-RU" sz="1600" b="1" dirty="0" smtClean="0"/>
                        <a:t>личности ребёнка.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Комфортность. Уровень сформированности  классного</a:t>
                      </a:r>
                      <a:r>
                        <a:rPr lang="ru-RU" sz="1600" b="1" baseline="0" dirty="0" smtClean="0"/>
                        <a:t> коллектива.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Профессиональная </a:t>
                      </a:r>
                    </a:p>
                    <a:p>
                      <a:r>
                        <a:rPr lang="ru-RU" sz="1600" b="1" dirty="0" smtClean="0"/>
                        <a:t>Компетентность.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Участие в семинарах, конкурсах, ШМО, педсоветах.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Мониторинг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Совместные исследования с психологом. Систематичность.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78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</a:t>
            </a:r>
            <a:r>
              <a:rPr lang="ru-RU" sz="3600" b="1" dirty="0" smtClean="0"/>
              <a:t>Решение педсовета: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573606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4000" b="1" dirty="0"/>
              <a:t> </a:t>
            </a:r>
            <a:r>
              <a:rPr lang="ru-RU" sz="4000" b="1" dirty="0" smtClean="0"/>
              <a:t>       </a:t>
            </a:r>
            <a:r>
              <a:rPr lang="ru-RU" sz="4000" b="1" dirty="0" smtClean="0"/>
              <a:t>          </a:t>
            </a:r>
            <a:r>
              <a:rPr lang="ru-RU" sz="6000" b="1" dirty="0" smtClean="0"/>
              <a:t>Спасибо</a:t>
            </a:r>
          </a:p>
          <a:p>
            <a:pPr marL="0" indent="0">
              <a:buNone/>
            </a:pPr>
            <a:r>
              <a:rPr lang="ru-RU" sz="6000" b="1" dirty="0" smtClean="0"/>
              <a:t>                      за</a:t>
            </a:r>
          </a:p>
          <a:p>
            <a:pPr marL="0" indent="0">
              <a:buNone/>
            </a:pPr>
            <a:r>
              <a:rPr lang="ru-RU" sz="6000" b="1" dirty="0" smtClean="0"/>
              <a:t>                  </a:t>
            </a:r>
            <a:r>
              <a:rPr lang="ru-RU" sz="6000" b="1" dirty="0"/>
              <a:t>р</a:t>
            </a:r>
            <a:r>
              <a:rPr lang="ru-RU" sz="6000" b="1" dirty="0" smtClean="0"/>
              <a:t>аботу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206075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96044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Цель истинного воспитания-</a:t>
            </a:r>
            <a:br>
              <a:rPr lang="ru-RU" sz="4000" b="1" dirty="0" smtClean="0"/>
            </a:br>
            <a:r>
              <a:rPr lang="ru-RU" sz="4000" b="1" dirty="0" smtClean="0"/>
              <a:t>не только в том, чтобы заставить людей делать добрые дела, но и находить в них радость;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92503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э</a:t>
            </a:r>
            <a:r>
              <a:rPr lang="ru-RU" sz="2800" b="1" dirty="0" smtClean="0"/>
              <a:t>то целенаправленный  процесс</a:t>
            </a:r>
          </a:p>
          <a:p>
            <a:pPr marL="0" indent="0">
              <a:buNone/>
            </a:pPr>
            <a:r>
              <a:rPr lang="ru-RU" sz="2800" b="1" dirty="0"/>
              <a:t>в</a:t>
            </a:r>
            <a:r>
              <a:rPr lang="ru-RU" sz="2800" b="1" dirty="0" smtClean="0"/>
              <a:t>заимодействия педагогов и учеников,</a:t>
            </a:r>
          </a:p>
          <a:p>
            <a:pPr marL="0" indent="0">
              <a:buNone/>
            </a:pPr>
            <a:r>
              <a:rPr lang="ru-RU" sz="2800" b="1" dirty="0"/>
              <a:t>с</a:t>
            </a:r>
            <a:r>
              <a:rPr lang="ru-RU" sz="2800" b="1" dirty="0" smtClean="0"/>
              <a:t>ущностью которого является создание условий для самореализации субъектов процесса. </a:t>
            </a:r>
            <a:endParaRPr lang="ru-RU" sz="2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Воспитательный процесс-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485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dirty="0" smtClean="0"/>
              <a:t>Целевые ориентиры в воспитательной работе должны быть направлены на:</a:t>
            </a:r>
          </a:p>
          <a:p>
            <a:pPr marL="0" indent="0">
              <a:buNone/>
            </a:pPr>
            <a:endParaRPr lang="ru-RU" sz="1100" b="1" dirty="0" smtClean="0"/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Развитие личности ребёнка,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Устранение дефектов,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Формирование нравственного, коммуникативного, эстетического, физического потенциала,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 овладение учащимися практическими навыками, умениями, способами творческой деятельности, способностью адаптироваться  в современной действительности.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4221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                  Общая цель классного </a:t>
            </a:r>
          </a:p>
          <a:p>
            <a:pPr marL="0" indent="0">
              <a:buNone/>
            </a:pPr>
            <a:r>
              <a:rPr lang="ru-RU" sz="3600" b="1" dirty="0" smtClean="0"/>
              <a:t>                               руководителя и</a:t>
            </a:r>
          </a:p>
          <a:p>
            <a:pPr marL="0" indent="0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                            </a:t>
            </a:r>
            <a:r>
              <a:rPr lang="ru-RU" sz="3600" b="1" dirty="0"/>
              <a:t>воспитателя</a:t>
            </a:r>
            <a:r>
              <a:rPr lang="ru-RU" sz="3600" b="1" dirty="0" smtClean="0"/>
              <a:t>: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b="1" dirty="0" smtClean="0"/>
              <a:t>Формирования ученического коллектива и обеспечение условий, помогающих детям найти себя и своё место в коллективе и в социальной жизни  в целом.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249106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            </a:t>
            </a:r>
            <a:r>
              <a:rPr lang="ru-RU" sz="2800" b="1" dirty="0" smtClean="0"/>
              <a:t>Основные направления              </a:t>
            </a:r>
          </a:p>
          <a:p>
            <a:pPr marL="0" indent="0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                             деятельности  классного                                   </a:t>
            </a:r>
          </a:p>
          <a:p>
            <a:pPr marL="0" indent="0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                         руководителя и воспитателя: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Мониторинг и педагогический анализ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Индивидуальная работа  с учащимися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Взаимодействие с семьёй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Координация деятельности субъектов воспитания.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383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                         Алгоритм деятельности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      классного руководителя и воспитателя:</a:t>
            </a:r>
          </a:p>
          <a:p>
            <a:r>
              <a:rPr lang="ru-RU" sz="4000" b="1" dirty="0" smtClean="0"/>
              <a:t>Планирование работы с классом</a:t>
            </a:r>
          </a:p>
          <a:p>
            <a:r>
              <a:rPr lang="ru-RU" sz="4000" b="1" dirty="0" smtClean="0"/>
              <a:t>Изучение ученического коллектива</a:t>
            </a:r>
          </a:p>
          <a:p>
            <a:r>
              <a:rPr lang="ru-RU" sz="4000" b="1" dirty="0" smtClean="0"/>
              <a:t>Формирование классного коллектива</a:t>
            </a:r>
          </a:p>
          <a:p>
            <a:r>
              <a:rPr lang="ru-RU" sz="4000" b="1" dirty="0" smtClean="0"/>
              <a:t>Анализ деятельности.</a:t>
            </a:r>
          </a:p>
          <a:p>
            <a:pPr marL="0" indent="0">
              <a:buNone/>
            </a:pP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51092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507288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dirty="0" smtClean="0"/>
              <a:t>           Главные функции</a:t>
            </a:r>
          </a:p>
          <a:p>
            <a:pPr marL="0" indent="0">
              <a:buNone/>
            </a:pPr>
            <a:r>
              <a:rPr lang="ru-RU" sz="3600" b="1" dirty="0"/>
              <a:t>к</a:t>
            </a:r>
            <a:r>
              <a:rPr lang="ru-RU" sz="3600" b="1" dirty="0" smtClean="0"/>
              <a:t>лассного руководителя и воспитателя:</a:t>
            </a:r>
          </a:p>
          <a:p>
            <a:pPr>
              <a:buFont typeface="Wingdings" pitchFamily="2" charset="2"/>
              <a:buChar char="ü"/>
            </a:pPr>
            <a:r>
              <a:rPr lang="ru-RU" smtClean="0"/>
              <a:t>      </a:t>
            </a:r>
            <a:r>
              <a:rPr lang="ru-RU" sz="4000" b="1" smtClean="0"/>
              <a:t>системно- </a:t>
            </a:r>
            <a:r>
              <a:rPr lang="ru-RU" sz="4000" b="1" dirty="0" smtClean="0"/>
              <a:t>организующая,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/>
              <a:t>    диагностическая,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/>
              <a:t>    коммуникативная,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/>
              <a:t>    развивающая,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/>
              <a:t>    корректирующая,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/>
              <a:t> </a:t>
            </a:r>
            <a:r>
              <a:rPr lang="ru-RU" sz="4000" b="1" dirty="0" smtClean="0"/>
              <a:t>   охранно-защитная.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008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</a:t>
            </a:r>
            <a:r>
              <a:rPr lang="ru-RU" sz="2800" b="1" dirty="0" smtClean="0"/>
              <a:t>Профессионально-личностные роли</a:t>
            </a:r>
          </a:p>
          <a:p>
            <a:pPr marL="0" indent="0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     классного руководителя  и воспитателя:</a:t>
            </a:r>
          </a:p>
          <a:p>
            <a:r>
              <a:rPr lang="ru-RU" sz="3600" b="1" dirty="0"/>
              <a:t>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проповедник, врач,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       кумир, оратор,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            психотерапевт, 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наблюдатель,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старший друг,</a:t>
            </a:r>
          </a:p>
          <a:p>
            <a:pPr marL="0" indent="0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руководитель    </a:t>
            </a:r>
          </a:p>
          <a:p>
            <a:pPr marL="0" indent="0">
              <a:buNone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107580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2190</TotalTime>
  <Words>374</Words>
  <Application>Microsoft Office PowerPoint</Application>
  <PresentationFormat>Экран (4:3)</PresentationFormat>
  <Paragraphs>87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Тема:</vt:lpstr>
      <vt:lpstr>Цель истинного воспитания- не только в том, чтобы заставить людей делать добрые дела, но и находить в них радость;  </vt:lpstr>
      <vt:lpstr>Воспитательный процесс-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Завуч</dc:creator>
  <cp:lastModifiedBy>Завуч</cp:lastModifiedBy>
  <cp:revision>31</cp:revision>
  <dcterms:created xsi:type="dcterms:W3CDTF">2013-04-09T02:05:00Z</dcterms:created>
  <dcterms:modified xsi:type="dcterms:W3CDTF">2013-04-12T22:29:53Z</dcterms:modified>
</cp:coreProperties>
</file>