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8" r:id="rId3"/>
    <p:sldId id="258" r:id="rId4"/>
    <p:sldId id="260" r:id="rId5"/>
    <p:sldId id="267" r:id="rId6"/>
    <p:sldId id="265" r:id="rId7"/>
    <p:sldId id="261" r:id="rId8"/>
    <p:sldId id="266" r:id="rId9"/>
    <p:sldId id="262" r:id="rId10"/>
    <p:sldId id="26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6ADBA8-0E3F-4F13-AB24-6B8AB82C0165}" type="datetimeFigureOut">
              <a:rPr lang="ru-RU" smtClean="0"/>
              <a:pPr/>
              <a:t>30.07.2014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B71B99-7210-4B69-A77D-668DAB7984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изменчивости у растений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Лабораторная работа№5( к п.43 учебника Биология,9 класс, под редакцией проф. И.Н.Пономарёвой)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891480"/>
            <a:ext cx="5486400" cy="52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SCN208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404664"/>
            <a:ext cx="5486400" cy="530352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Отчёт о проделанной работе ребята могут выполнить в любой форме: в  тетради, в печатном виде, в форме презентации.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869160" y="188640"/>
            <a:ext cx="5518249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332656"/>
            <a:ext cx="7776864" cy="6120680"/>
          </a:xfrm>
        </p:spPr>
        <p:txBody>
          <a:bodyPr/>
          <a:lstStyle/>
          <a:p>
            <a:r>
              <a:rPr lang="ru-RU" dirty="0" smtClean="0"/>
              <a:t>Данная лабораторная работа всегда вызывала затруднения у учащихся 9-х классов. После того, как им стали доступны образцы выполненных работ, презентации, печатные отчёты, дело сдвинулось с мёртвой точки.</a:t>
            </a:r>
          </a:p>
          <a:p>
            <a:r>
              <a:rPr lang="ru-RU" dirty="0" smtClean="0"/>
              <a:t>Считаю, что использование </a:t>
            </a:r>
            <a:r>
              <a:rPr lang="ru-RU" dirty="0" err="1" smtClean="0"/>
              <a:t>ИКТ-технологий</a:t>
            </a:r>
            <a:r>
              <a:rPr lang="ru-RU" dirty="0" smtClean="0"/>
              <a:t> повышает интерес учащихся к работе., привлекает их к исследованиям.</a:t>
            </a:r>
          </a:p>
          <a:p>
            <a:r>
              <a:rPr lang="ru-RU" dirty="0" smtClean="0"/>
              <a:t>Привожу примеры оформленных отчётов на странице моего мини-сайта «Презентации моих учеников»                                                                Мой </a:t>
            </a:r>
            <a:r>
              <a:rPr lang="ru-RU" dirty="0" smtClean="0"/>
              <a:t>&lt;</a:t>
            </a:r>
            <a:r>
              <a:rPr lang="ru-RU" dirty="0" err="1" smtClean="0"/>
              <a:t>a</a:t>
            </a:r>
            <a:r>
              <a:rPr lang="ru-RU" dirty="0" smtClean="0"/>
              <a:t> </a:t>
            </a:r>
            <a:r>
              <a:rPr lang="ru-RU" dirty="0" err="1" smtClean="0"/>
              <a:t>href</a:t>
            </a:r>
            <a:r>
              <a:rPr lang="ru-RU" dirty="0" smtClean="0"/>
              <a:t> = "http://nsportal.ru/fedina-alla-ivanovna" &gt; САЙТ УЧИТЕЛЯ БИОЛОГИИ&lt;/</a:t>
            </a:r>
            <a:r>
              <a:rPr lang="ru-RU" dirty="0" err="1" smtClean="0"/>
              <a:t>a</a:t>
            </a:r>
            <a:r>
              <a:rPr lang="ru-RU" dirty="0" smtClean="0"/>
              <a:t>&gt;</a:t>
            </a:r>
            <a:r>
              <a:rPr lang="ru-RU" dirty="0" smtClean="0"/>
              <a:t>в»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-3996952" y="1484784"/>
            <a:ext cx="3008313" cy="46021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Методические рекомендации к проведению 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Презентация учителя биологии МБОУ СОШ №63 города Тулы </a:t>
            </a:r>
          </a:p>
          <a:p>
            <a:r>
              <a:rPr lang="ru-RU" dirty="0" smtClean="0"/>
              <a:t>Фединой Аллы Ивановны.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работы</a:t>
            </a:r>
            <a:endParaRPr lang="ru-RU" sz="2800" dirty="0"/>
          </a:p>
        </p:txBody>
      </p:sp>
      <p:pic>
        <p:nvPicPr>
          <p:cNvPr id="5" name="Рисунок 4" descr="DSCN20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1835696" y="2060848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1412776"/>
            <a:ext cx="5486400" cy="530352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 smtClean="0"/>
              <a:t>Доказать, что изменчивость- общее свойство организмов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оборудование</a:t>
            </a:r>
            <a:endParaRPr lang="ru-RU" sz="2800" dirty="0"/>
          </a:p>
        </p:txBody>
      </p:sp>
      <p:pic>
        <p:nvPicPr>
          <p:cNvPr id="5" name="Рисунок 4" descr="DSCN20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124744"/>
            <a:ext cx="5486400" cy="530352"/>
          </a:xfrm>
        </p:spPr>
        <p:txBody>
          <a:bodyPr>
            <a:noAutofit/>
          </a:bodyPr>
          <a:lstStyle/>
          <a:p>
            <a:r>
              <a:rPr lang="ru-RU" sz="1800" dirty="0" smtClean="0"/>
              <a:t>1.Комнатное растение с 15-20 листьями.2. линейка 3.лист миллиметровой или в клеточку бумаги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Ход работы.Задание№1.</a:t>
            </a:r>
            <a:endParaRPr lang="ru-RU" sz="2800" dirty="0"/>
          </a:p>
        </p:txBody>
      </p:sp>
      <p:pic>
        <p:nvPicPr>
          <p:cNvPr id="5" name="Рисунок 4" descr="DSCN209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Обнаружение изменчивости у растений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dirty="0" smtClean="0"/>
              <a:t>1.сравните 5 листьев растения. Найдите у них черты сходства и различия в окраске листа, форме и размерах (длина и ширина листовой пластинки, зубчики по краю листа и т.д.). Сделайте соответствующие измерения листовой пластинки. Расположите листья в порядке количественного изменения признака(по возрастанию).</a:t>
            </a:r>
          </a:p>
          <a:p>
            <a:pPr>
              <a:buNone/>
            </a:pPr>
            <a:r>
              <a:rPr lang="ru-RU" dirty="0" smtClean="0"/>
              <a:t>2.Определите неизменяемые признаки и признаки, свидетельствующие о явлении изменчивости у данного растения.</a:t>
            </a:r>
          </a:p>
          <a:p>
            <a:pPr>
              <a:buNone/>
            </a:pPr>
            <a:r>
              <a:rPr lang="ru-RU" dirty="0" smtClean="0"/>
              <a:t>3.Наблюдения и выводы запишите в тетрадь</a:t>
            </a:r>
          </a:p>
          <a:p>
            <a:pPr>
              <a:buNone/>
            </a:pPr>
            <a:r>
              <a:rPr lang="ru-RU" dirty="0" smtClean="0"/>
              <a:t>4.Сделайте вывод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Ход работы. Задание №2.</a:t>
            </a:r>
            <a:endParaRPr lang="ru-RU" sz="3200" dirty="0"/>
          </a:p>
        </p:txBody>
      </p:sp>
      <p:pic>
        <p:nvPicPr>
          <p:cNvPr id="8" name="Рисунок 7" descr="DSCN208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Выявление статистических закономерностей </a:t>
            </a:r>
            <a:r>
              <a:rPr lang="ru-RU" sz="2000" dirty="0" err="1" smtClean="0"/>
              <a:t>модификационной</a:t>
            </a:r>
            <a:r>
              <a:rPr lang="ru-RU" sz="2000" dirty="0" smtClean="0"/>
              <a:t>  изменчивости.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Autofit/>
          </a:bodyPr>
          <a:lstStyle/>
          <a:p>
            <a:r>
              <a:rPr lang="ru-RU" sz="1800" dirty="0" smtClean="0"/>
              <a:t>1.Сделайте измерения 15-20 листьев комнатного растения и расположите их в один ряд в порядке возрастания длины листовой пластинки.</a:t>
            </a:r>
          </a:p>
          <a:p>
            <a:r>
              <a:rPr lang="ru-RU" sz="1800" dirty="0" smtClean="0"/>
              <a:t>2.Определите частоту встречаемости листьев с короткой, длинной и средней листовой пластинкой.</a:t>
            </a:r>
          </a:p>
          <a:p>
            <a:r>
              <a:rPr lang="ru-RU" sz="1800" dirty="0" smtClean="0"/>
              <a:t>   На основе полученных данных постройте на миллиметровой или клетчатой бумаге вариационный ряд ( </a:t>
            </a:r>
            <a:r>
              <a:rPr lang="ru-RU" sz="1800" dirty="0" err="1" smtClean="0"/>
              <a:t>ряд</a:t>
            </a:r>
            <a:r>
              <a:rPr lang="ru-RU" sz="1800" dirty="0" smtClean="0"/>
              <a:t> изменчивости) длины листовой пластинки. Для этого на оси абсцисс отложите значения длины листовых пластинок каждого листа. Вычислите ( в миллиметрах) интервал, в котором лежат все значения длины листовой пластинки. Границы интервала равны наибольшей и наименьшей длине. Разделите полученный интервал на три равных отрезка. На оси абсцисс отметьте точками границы интервалов. Подсчитайте число листьев в каждой из трёх получившихся групп( частоту встречаемости исследуемого признака). На оси ординат отметьте значения, равные числу листьев с короткой, средней и длинной листовой пластинкой. Соединяя точки, указанные на оси абсцисс и ординат, получите диаграмму, состоящую из трёх столбцов, которая отражает изменчивость исследуемого признака.</a:t>
            </a:r>
          </a:p>
          <a:p>
            <a:r>
              <a:rPr lang="ru-RU" sz="1800" dirty="0" smtClean="0"/>
              <a:t>3.Сформулируйте выявленную вами закономерность </a:t>
            </a:r>
            <a:r>
              <a:rPr lang="ru-RU" sz="1800" dirty="0" err="1" smtClean="0"/>
              <a:t>модификационной</a:t>
            </a:r>
            <a:r>
              <a:rPr lang="ru-RU" sz="1800" dirty="0" smtClean="0"/>
              <a:t> изменчивости.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86400" cy="522288"/>
          </a:xfrm>
        </p:spPr>
        <p:txBody>
          <a:bodyPr/>
          <a:lstStyle/>
          <a:p>
            <a:r>
              <a:rPr lang="ru-RU" dirty="0" smtClean="0"/>
              <a:t>Рекомендации:</a:t>
            </a:r>
            <a:endParaRPr lang="ru-RU" dirty="0"/>
          </a:p>
        </p:txBody>
      </p:sp>
      <p:pic>
        <p:nvPicPr>
          <p:cNvPr id="8" name="Рисунок 7" descr="DSCN20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7632848" cy="530352"/>
          </a:xfrm>
        </p:spPr>
        <p:txBody>
          <a:bodyPr>
            <a:noAutofit/>
          </a:bodyPr>
          <a:lstStyle/>
          <a:p>
            <a:r>
              <a:rPr lang="ru-RU" sz="1800" dirty="0" smtClean="0"/>
              <a:t>Учащиеся класса делятся на группы (чаще подвое или трое). Каждая группа выбирает в кабинете комнатное растение с большим количеством листьев. В группе каждый отвечает за свою часть работы.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342</TotalTime>
  <Words>462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Изучение изменчивости у растений</vt:lpstr>
      <vt:lpstr>Методические рекомендации к проведению </vt:lpstr>
      <vt:lpstr>Цель работы</vt:lpstr>
      <vt:lpstr>оборудование</vt:lpstr>
      <vt:lpstr>Ход работы.Задание№1.</vt:lpstr>
      <vt:lpstr>.</vt:lpstr>
      <vt:lpstr>Ход работы. Задание №2.</vt:lpstr>
      <vt:lpstr>Слайд 8</vt:lpstr>
      <vt:lpstr>Рекомендации:</vt:lpstr>
      <vt:lpstr>Слайд 10</vt:lpstr>
      <vt:lpstr>Слайд 11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№1 Приспособленность растений и животных к условиям жизни в лесном биогеоценозе</dc:title>
  <dc:creator>DNA7 X86</dc:creator>
  <cp:lastModifiedBy>пользователь</cp:lastModifiedBy>
  <cp:revision>47</cp:revision>
  <dcterms:created xsi:type="dcterms:W3CDTF">2014-02-16T15:16:45Z</dcterms:created>
  <dcterms:modified xsi:type="dcterms:W3CDTF">2014-07-30T15:30:23Z</dcterms:modified>
</cp:coreProperties>
</file>