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75" name="Picture 3" descr="minispi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307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077" name="Picture 5" descr="minispir"/>
          <p:cNvPicPr>
            <a:picLocks noChangeAspect="1" noChangeArrowheads="1"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1117600" y="6115050"/>
            <a:ext cx="19304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115050"/>
            <a:ext cx="2844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15050"/>
            <a:ext cx="1828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fld id="{6E5A217D-4BE0-445E-BB94-DC65CE712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17558-A048-405F-8BC2-75D1DA52F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40005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40005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4F7AF-A53F-43F7-8A20-6C6C3F0E5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9823D-E188-451D-967D-0C3FC7A5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9DAAA-20FE-4931-8EDB-35C402261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55510-F0A6-491A-AE24-221301B2B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E40E1-6678-4554-B521-C3C19AC92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7B986-F065-4716-8988-F44B4AA66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AC734-64B2-4036-9917-3ECE2E70D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AD7B1-A04A-47B9-A840-7D53097A7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CA3C8-14E8-4388-9F24-9A498DDA12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50800"/>
            <a:ext cx="8926513" cy="6743700"/>
            <a:chOff x="0" y="42"/>
            <a:chExt cx="4217" cy="5664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42"/>
              <a:ext cx="4217" cy="5664"/>
              <a:chOff x="0" y="42"/>
              <a:chExt cx="4217" cy="5664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ltGray">
              <a:xfrm>
                <a:off x="250" y="169"/>
                <a:ext cx="3967" cy="543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053" name="Picture 5" descr="minispir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ltGray">
              <a:xfrm>
                <a:off x="0" y="42"/>
                <a:ext cx="558" cy="3600"/>
              </a:xfrm>
              <a:prstGeom prst="rect">
                <a:avLst/>
              </a:prstGeom>
              <a:noFill/>
            </p:spPr>
          </p:pic>
          <p:sp>
            <p:nvSpPr>
              <p:cNvPr id="2054" name="Rectangle 6"/>
              <p:cNvSpPr>
                <a:spLocks noChangeArrowheads="1"/>
              </p:cNvSpPr>
              <p:nvPr/>
            </p:nvSpPr>
            <p:spPr bwMode="ltGray">
              <a:xfrm>
                <a:off x="282" y="3468"/>
                <a:ext cx="492" cy="3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055" name="Picture 7" descr="minispir"/>
              <p:cNvPicPr>
                <a:picLocks noChangeAspect="1" noChangeArrowheads="1"/>
              </p:cNvPicPr>
              <p:nvPr/>
            </p:nvPicPr>
            <p:blipFill>
              <a:blip r:embed="rId13"/>
              <a:srcRect t="39999"/>
              <a:stretch>
                <a:fillRect/>
              </a:stretch>
            </p:blipFill>
            <p:spPr bwMode="ltGray">
              <a:xfrm>
                <a:off x="0" y="3546"/>
                <a:ext cx="558" cy="2160"/>
              </a:xfrm>
              <a:prstGeom prst="rect">
                <a:avLst/>
              </a:prstGeom>
              <a:noFill/>
            </p:spPr>
          </p:pic>
        </p:grp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543" y="1296"/>
              <a:ext cx="3658" cy="4032"/>
              <a:chOff x="198" y="1296"/>
              <a:chExt cx="3658" cy="4032"/>
            </a:xfrm>
          </p:grpSpPr>
          <p:sp>
            <p:nvSpPr>
              <p:cNvPr id="2057" name="Line 9"/>
              <p:cNvSpPr>
                <a:spLocks noChangeShapeType="1"/>
              </p:cNvSpPr>
              <p:nvPr/>
            </p:nvSpPr>
            <p:spPr bwMode="ltGray">
              <a:xfrm>
                <a:off x="198" y="129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ltGray">
              <a:xfrm>
                <a:off x="198" y="148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ltGray">
              <a:xfrm>
                <a:off x="198" y="168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ltGray">
              <a:xfrm>
                <a:off x="198" y="187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ltGray">
              <a:xfrm>
                <a:off x="198" y="206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ltGray">
              <a:xfrm>
                <a:off x="198" y="225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ltGray">
              <a:xfrm>
                <a:off x="198" y="244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ltGray">
              <a:xfrm>
                <a:off x="198" y="264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ltGray">
              <a:xfrm>
                <a:off x="198" y="283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ltGray">
              <a:xfrm>
                <a:off x="198" y="302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ltGray">
              <a:xfrm>
                <a:off x="198" y="321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ltGray">
              <a:xfrm>
                <a:off x="198" y="340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ltGray">
              <a:xfrm>
                <a:off x="198" y="360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ltGray">
              <a:xfrm>
                <a:off x="198" y="379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ltGray">
              <a:xfrm>
                <a:off x="198" y="398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ltGray">
              <a:xfrm>
                <a:off x="198" y="417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ltGray">
              <a:xfrm>
                <a:off x="198" y="436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ltGray">
              <a:xfrm>
                <a:off x="198" y="456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ltGray">
              <a:xfrm>
                <a:off x="198" y="475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ltGray">
              <a:xfrm>
                <a:off x="198" y="494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ltGray">
              <a:xfrm>
                <a:off x="198" y="513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ltGray">
              <a:xfrm>
                <a:off x="198" y="532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79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00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80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716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14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ru-RU"/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157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ru-RU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fld id="{8B528486-B73A-4E6A-B1E0-40F47963C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wipe dir="r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b="1" i="1" dirty="0" smtClean="0">
                <a:solidFill>
                  <a:srgbClr val="FF0000"/>
                </a:solidFill>
              </a:rPr>
              <a:t>Основная образовательная программа ОУ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357298"/>
            <a:ext cx="7772400" cy="6000792"/>
          </a:xfrm>
        </p:spPr>
        <p:txBody>
          <a:bodyPr/>
          <a:lstStyle/>
          <a:p>
            <a:r>
              <a:rPr lang="ru-RU" sz="2800" dirty="0" smtClean="0"/>
              <a:t>В разработке пояснительной записки участвуют администрация ОУ и органы, обеспечивающие государственно-общественный характер управления ОУ. В пояснительной записке </a:t>
            </a:r>
            <a:r>
              <a:rPr lang="ru-RU" sz="2800" dirty="0" smtClean="0">
                <a:solidFill>
                  <a:srgbClr val="FF0000"/>
                </a:solidFill>
              </a:rPr>
              <a:t>необходимо представить концептуальные основы и особенности основной образовательной программы основного общего образования конкретного ОУ</a:t>
            </a:r>
            <a:r>
              <a:rPr lang="ru-RU" sz="2800" dirty="0" smtClean="0"/>
              <a:t>. В пояснительной записке необходимо также представить следующие компоненты ООП ООО: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571612"/>
            <a:ext cx="7772400" cy="4929222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1. Введение</a:t>
            </a:r>
            <a:r>
              <a:rPr lang="ru-RU" sz="2800" dirty="0" smtClean="0"/>
              <a:t>, которое целесообразно начать с информационной карты, содержащей следующие сведения: название ОУ; ф.и.о. руководителя ОУ и авторов – составителей ООП ООО; сведения об учредителе; хронологические данные об ОУ; номера свидетельства о государственной аккредитации и лицензии на право ведения образовательной деятельности; телефон, факс, адрес расположения школы. Во введении необходимо указать тип и вид ОУ.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285860"/>
            <a:ext cx="7772400" cy="460059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2. </a:t>
            </a:r>
            <a:r>
              <a:rPr lang="ru-RU" sz="2800" b="1" dirty="0" err="1" smtClean="0">
                <a:solidFill>
                  <a:srgbClr val="FF0000"/>
                </a:solidFill>
              </a:rPr>
              <a:t>Социокультурные</a:t>
            </a:r>
            <a:r>
              <a:rPr lang="ru-RU" sz="2800" b="1" dirty="0" smtClean="0">
                <a:solidFill>
                  <a:srgbClr val="FF0000"/>
                </a:solidFill>
              </a:rPr>
              <a:t> особенности и потребности региона</a:t>
            </a:r>
            <a:r>
              <a:rPr lang="ru-RU" sz="2800" dirty="0" smtClean="0"/>
              <a:t>. Место исторического пространства ОУ, района, города в образовательном процессе (например, модель экологического образования предполагает понимание особенностей природного потенциала региона, способствует развитию экологической культуры, бережное отношение к природе и т.д.; модель краеведческого образования формирует понимание особенностей региона на основе представлений об истории, населении, быте, культуре и т.д.).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285728"/>
            <a:ext cx="7772400" cy="560072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r>
              <a:rPr lang="ru-RU" sz="2400" b="1" dirty="0" smtClean="0">
                <a:solidFill>
                  <a:srgbClr val="FF0000"/>
                </a:solidFill>
              </a:rPr>
              <a:t>. </a:t>
            </a:r>
            <a:r>
              <a:rPr lang="ru-RU" sz="2000" b="1" dirty="0" smtClean="0">
                <a:solidFill>
                  <a:srgbClr val="FF0000"/>
                </a:solidFill>
              </a:rPr>
              <a:t>На основе анализа ОУ указать цели и задачи, реализуемые в ООП ООО с учетом вида и особенностей функционирования ОУ.</a:t>
            </a:r>
            <a:r>
              <a:rPr lang="ru-RU" sz="2000" dirty="0" smtClean="0"/>
              <a:t> Отразить миссию ОУ, его концептуальное видение. Описание миссии ОУ включает ответы на следующие вопросы: «Кто мы?» (официальный (юридический) статус); «Ради чего?» (общечеловеческие ценности и качественные изменения);  «Для кого?» (целевая группа и ее потребность); «Где?» (муниципалитет, на который распространяется деятельность); «Как?» (общая формулировка типа деятельности, направленной на удовлетворение потребностей целевой группы). Формулировка миссии должна быть короткой - не более трех предложений; написана ясным и понятным языком; сформулирована позитивно; написана в настоящем времени.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/>
              <a:t>Стратегические цели - основные направления деятельности, ведущие к реализации миссии образовательного учреждения. При их формулировании могут помочь следующие вопросы: «Что мы делаем?» (расширяет и поясняет формулировки миссии); «Каких качественных результатов (изменений) мы собираемся добиться?»; «Наша целевая(</a:t>
            </a:r>
            <a:r>
              <a:rPr lang="ru-RU" sz="2000" dirty="0" err="1" smtClean="0"/>
              <a:t>ые</a:t>
            </a:r>
            <a:r>
              <a:rPr lang="ru-RU" sz="2000" dirty="0" smtClean="0"/>
              <a:t>) группа(</a:t>
            </a:r>
            <a:r>
              <a:rPr lang="ru-RU" sz="2000" dirty="0" err="1" smtClean="0"/>
              <a:t>ы</a:t>
            </a:r>
            <a:r>
              <a:rPr lang="ru-RU" sz="2000" dirty="0" smtClean="0"/>
              <a:t>) и ее(их) потребности?»; «Чем мы отличаемся от других?».  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400" dirty="0" smtClean="0"/>
              <a:t>Объектом оценки </a:t>
            </a:r>
            <a:r>
              <a:rPr lang="ru-RU" sz="2400" b="1" i="1" dirty="0" smtClean="0">
                <a:solidFill>
                  <a:srgbClr val="FF0000"/>
                </a:solidFill>
              </a:rPr>
              <a:t>личностных результатов</a:t>
            </a:r>
            <a:r>
              <a:rPr lang="ru-RU" sz="2400" dirty="0" smtClean="0"/>
              <a:t> является </a:t>
            </a:r>
            <a:r>
              <a:rPr lang="ru-RU" sz="2400" dirty="0" err="1" smtClean="0"/>
              <a:t>сформированность</a:t>
            </a:r>
            <a:r>
              <a:rPr lang="ru-RU" sz="2400" dirty="0" smtClean="0"/>
              <a:t> универсальных учебных действий (УУД): </a:t>
            </a:r>
            <a:r>
              <a:rPr lang="ru-RU" sz="2400" dirty="0" smtClean="0">
                <a:solidFill>
                  <a:srgbClr val="FF0000"/>
                </a:solidFill>
              </a:rPr>
              <a:t>основ гражданской идентичности личности; готовность к переходу к самообразованию на основе учебно-познавательной мотивации, в том числе готовность к выбору направления профильного образования; </a:t>
            </a:r>
            <a:r>
              <a:rPr lang="ru-RU" sz="2400" dirty="0" err="1" smtClean="0">
                <a:solidFill>
                  <a:srgbClr val="FF0000"/>
                </a:solidFill>
              </a:rPr>
              <a:t>сформированность</a:t>
            </a:r>
            <a:r>
              <a:rPr lang="ru-RU" sz="2400" dirty="0" smtClean="0">
                <a:solidFill>
                  <a:srgbClr val="FF0000"/>
                </a:solidFill>
              </a:rPr>
              <a:t> социальных компетенций (ценностных установок и моральных норм и др.). </a:t>
            </a:r>
          </a:p>
          <a:p>
            <a:pPr algn="just">
              <a:lnSpc>
                <a:spcPct val="80000"/>
              </a:lnSpc>
            </a:pPr>
            <a:r>
              <a:rPr lang="ru-RU" sz="2400" dirty="0" smtClean="0"/>
              <a:t>В соответствии с требованиями Стандарта, личностные результаты не выносятся на итоговую оценку, а являются предметом оценки эффективности воспитательно-образовательной деятельности ОУ и образовательных систем различного уровня.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000" dirty="0" smtClean="0"/>
              <a:t>Объектом оценки освоения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метапредметных</a:t>
            </a:r>
            <a:r>
              <a:rPr lang="ru-RU" sz="2000" b="1" i="1" dirty="0" smtClean="0">
                <a:solidFill>
                  <a:srgbClr val="FF0000"/>
                </a:solidFill>
              </a:rPr>
              <a:t> результатов</a:t>
            </a:r>
            <a:r>
              <a:rPr lang="ru-RU" sz="2000" dirty="0" smtClean="0"/>
              <a:t> ООП ООО является: способность и готовность к освоению систематических знаний, их самостоятельному пополнению, переносу и интеграции; способность к сотрудничеству и коммуникации; способность к решению личностно и социально значимых проблем и воплощению найденных решений в практику; способность и готовность к использованию ИКТ в целях обучения и развития; способность к самоорганизации, </a:t>
            </a:r>
            <a:r>
              <a:rPr lang="ru-RU" sz="2000" dirty="0" err="1" smtClean="0"/>
              <a:t>саморегуляции</a:t>
            </a:r>
            <a:r>
              <a:rPr lang="ru-RU" sz="2000" dirty="0" smtClean="0"/>
              <a:t> и рефлексии.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/>
              <a:t>Защита итогового индивидуального проекта является основной процедурой итоговой оценки достижения </a:t>
            </a:r>
            <a:r>
              <a:rPr lang="ru-RU" sz="2000" dirty="0" err="1" smtClean="0"/>
              <a:t>метапредметных</a:t>
            </a:r>
            <a:r>
              <a:rPr lang="ru-RU" sz="2000" dirty="0" smtClean="0"/>
              <a:t> результатов. Особенности оценки индивидуального проекта, требования к организации проектной деятельности, критерии оценки проектной работы подробно изложены в «Примерной основной образовательной программе образовательного учреждения», разработанной на федеральном уровне. 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Предметные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400" dirty="0" smtClean="0"/>
              <a:t>Оценка </a:t>
            </a:r>
            <a:r>
              <a:rPr lang="ru-RU" sz="2400" b="1" i="1" dirty="0" smtClean="0">
                <a:solidFill>
                  <a:srgbClr val="FF0066"/>
                </a:solidFill>
              </a:rPr>
              <a:t>предметных результатов</a:t>
            </a:r>
            <a:r>
              <a:rPr lang="ru-RU" sz="2400" dirty="0" smtClean="0"/>
              <a:t> представляет собой оценку достижения обучающимися планируемых результатов по отдельным предметам, представленным в учебном плане ОУ.</a:t>
            </a:r>
          </a:p>
          <a:p>
            <a:pPr algn="just">
              <a:lnSpc>
                <a:spcPct val="80000"/>
              </a:lnSpc>
            </a:pPr>
            <a:r>
              <a:rPr lang="ru-RU" sz="2400" dirty="0" smtClean="0"/>
              <a:t>Система оценки предметных результатов предполагает «выделение базового уровня достижений как точки отсчета» при построении системы оценки и организации индивидуальной работы с учащимися. </a:t>
            </a:r>
          </a:p>
          <a:p>
            <a:pPr algn="just">
              <a:lnSpc>
                <a:spcPct val="80000"/>
              </a:lnSpc>
            </a:pPr>
            <a:r>
              <a:rPr lang="ru-RU" sz="2400" dirty="0" smtClean="0"/>
              <a:t>Достижение базового уровня соответствует отметке «удовлетворительно» или «зачтено». Уровни, превышающие базовый: повышенный уровень достижения планируемых результатов, оценка «хорошо»; высокий уровень, оценка «отлично». 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Предметные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В соответствии с требованиями Стандарта, «основным объектом оценки предметных результатов является способность к решению учебно-познавательных и учебно-практических задач….. с использованием способов действий, адекватных содержанию учебных предметов, в том числе </a:t>
            </a:r>
            <a:r>
              <a:rPr lang="ru-RU" sz="2800" dirty="0" err="1" smtClean="0"/>
              <a:t>метапредметных</a:t>
            </a:r>
            <a:r>
              <a:rPr lang="ru-RU" sz="2800" dirty="0" smtClean="0"/>
              <a:t> (познавательных, регулятивных, коммуникативных) действий» 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Итоговая оценка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000" dirty="0" smtClean="0"/>
              <a:t>На итоговую оценку на ступени основного общего образования выносятся </a:t>
            </a:r>
            <a:r>
              <a:rPr lang="ru-RU" sz="2000" i="1" dirty="0" smtClean="0"/>
              <a:t>только предметные и </a:t>
            </a:r>
            <a:r>
              <a:rPr lang="ru-RU" sz="2000" i="1" dirty="0" err="1" smtClean="0"/>
              <a:t>метапредметные</a:t>
            </a:r>
            <a:r>
              <a:rPr lang="ru-RU" sz="2000" i="1" dirty="0" smtClean="0"/>
              <a:t> результаты</a:t>
            </a:r>
            <a:r>
              <a:rPr lang="ru-RU" sz="2000" dirty="0" smtClean="0"/>
              <a:t>, описанные в разделе «Выпускник научится» планируемых результатов основного общего образования». В инновационных образовательных учреждениях целесообразно на итоговую оценку на ступени основного общего образования выносить предметные и </a:t>
            </a:r>
            <a:r>
              <a:rPr lang="ru-RU" sz="2000" dirty="0" err="1" smtClean="0"/>
              <a:t>метапредметные</a:t>
            </a:r>
            <a:r>
              <a:rPr lang="ru-RU" sz="2000" dirty="0" smtClean="0"/>
              <a:t> результаты, описанные в разделе «Выпускник получит возможность научиться».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/>
              <a:t>«Итоговая оценка выпускника формируется на основе: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/>
              <a:t>- результатов </a:t>
            </a:r>
            <a:r>
              <a:rPr lang="ru-RU" sz="2000" dirty="0" err="1" smtClean="0"/>
              <a:t>внутришкольного</a:t>
            </a:r>
            <a:r>
              <a:rPr lang="ru-RU" sz="2000" dirty="0" smtClean="0"/>
              <a:t> мониторинга образовательных достижений по всем предметам, зафиксированных в оценочных листах, в том числе за промежуточные и итоговые комплексные работы на </a:t>
            </a:r>
            <a:r>
              <a:rPr lang="ru-RU" sz="2000" dirty="0" err="1" smtClean="0"/>
              <a:t>межпредметной</a:t>
            </a:r>
            <a:r>
              <a:rPr lang="ru-RU" sz="2000" dirty="0" smtClean="0"/>
              <a:t> основе;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/>
              <a:t>- оценок за выполнение итоговых работ по всем учебным предметам;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/>
              <a:t>- оценки за выполнение и защиту индивидуального проекта;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/>
              <a:t>- оценок за работы, выносимые на государственную итоговую аттестацию (далее — ГИА)» 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Итоговая оценка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400" dirty="0" smtClean="0"/>
              <a:t>Классные руководители и учителя отдельных предметов делают выводы по каждому ученику о достижении планируемых результатов (на базовом или повышенном уровне) по каждому учебному предмету, об овладении обучающимся основными познавательными, регулятивными и коммуникативными действиями, приобретении способности к проектированию и осуществлению целесообразной и результативной деятельности.</a:t>
            </a:r>
          </a:p>
          <a:p>
            <a:pPr algn="just">
              <a:lnSpc>
                <a:spcPct val="80000"/>
              </a:lnSpc>
            </a:pPr>
            <a:r>
              <a:rPr lang="ru-RU" sz="2400" dirty="0" smtClean="0"/>
              <a:t>Педагогический совет на основе выводов рассматривает вопрос об «успешном освоении данным обучающимся основной образовательной программы основного общего образования и выдачи документа государственного образца об уровне образования - аттестата об основном общем образовании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Основная образовательная программа-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Официальный </a:t>
            </a:r>
            <a:r>
              <a:rPr lang="ru-RU" dirty="0" smtClean="0"/>
              <a:t>нормативный документ ОУ, определяющий содержание образования определенного уровня и направленности.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Содержательный раздел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Программа развития УУД;</a:t>
            </a:r>
          </a:p>
          <a:p>
            <a:r>
              <a:rPr lang="ru-RU" dirty="0" smtClean="0"/>
              <a:t>Программа отдельных учебных предметов, курсов;</a:t>
            </a:r>
          </a:p>
          <a:p>
            <a:r>
              <a:rPr lang="ru-RU" dirty="0" smtClean="0"/>
              <a:t>Программа воспитания и социализации обучающихся;</a:t>
            </a:r>
          </a:p>
          <a:p>
            <a:r>
              <a:rPr lang="ru-RU" dirty="0" smtClean="0"/>
              <a:t>Программа коррекционной работы.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714356"/>
            <a:ext cx="7772400" cy="828694"/>
          </a:xfrm>
        </p:spPr>
        <p:txBody>
          <a:bodyPr/>
          <a:lstStyle/>
          <a:p>
            <a:pPr indent="-215900" hangingPunct="0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Программа формирования УУД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включает в себя: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15900" algn="just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ценностные ориентиры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содержания образования;</a:t>
            </a:r>
          </a:p>
          <a:p>
            <a:pPr indent="-215900" algn="just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-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характеристики УУД и типовые задачи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их формирования;</a:t>
            </a:r>
          </a:p>
          <a:p>
            <a:pPr indent="-215900" algn="just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-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преемственность УУД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при переходе от дошкольного к начальному общему образованию.</a:t>
            </a:r>
          </a:p>
          <a:p>
            <a:pPr indent="-215900" algn="ctr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Это основа структуры программы формирования УУД.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714356"/>
            <a:ext cx="7772400" cy="82869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Типовые задачи формирования  УУД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428736"/>
            <a:ext cx="7772400" cy="4457714"/>
          </a:xfrm>
        </p:spPr>
        <p:txBody>
          <a:bodyPr/>
          <a:lstStyle/>
          <a:p>
            <a:pPr fontAlgn="t"/>
            <a:r>
              <a:rPr lang="ru-RU" sz="2000" b="1" dirty="0" smtClean="0"/>
              <a:t>Типы задач (заданий)</a:t>
            </a:r>
          </a:p>
          <a:p>
            <a:pPr fontAlgn="t"/>
            <a:r>
              <a:rPr lang="ru-RU" sz="2000" b="1" dirty="0" smtClean="0"/>
              <a:t>Виды задач (заданий)</a:t>
            </a:r>
          </a:p>
          <a:p>
            <a:pPr fontAlgn="t"/>
            <a:r>
              <a:rPr lang="ru-RU" sz="2000" b="1" dirty="0" smtClean="0"/>
              <a:t>Личностные</a:t>
            </a:r>
          </a:p>
          <a:p>
            <a:pPr fontAlgn="t"/>
            <a:r>
              <a:rPr lang="ru-RU" sz="2000" dirty="0" smtClean="0"/>
              <a:t>Самоопределения; </a:t>
            </a:r>
            <a:r>
              <a:rPr lang="ru-RU" sz="2000" dirty="0" err="1" smtClean="0"/>
              <a:t>смыслообразования</a:t>
            </a:r>
            <a:r>
              <a:rPr lang="ru-RU" sz="2000" dirty="0" smtClean="0"/>
              <a:t>; нравственно-этической ориентации</a:t>
            </a:r>
          </a:p>
          <a:p>
            <a:pPr fontAlgn="t"/>
            <a:r>
              <a:rPr lang="ru-RU" sz="2000" b="1" dirty="0" smtClean="0"/>
              <a:t>Регулятивные</a:t>
            </a:r>
          </a:p>
          <a:p>
            <a:pPr fontAlgn="t"/>
            <a:r>
              <a:rPr lang="ru-RU" sz="2000" dirty="0" err="1" smtClean="0"/>
              <a:t>Целеполагания</a:t>
            </a:r>
            <a:r>
              <a:rPr lang="ru-RU" sz="2000" dirty="0" smtClean="0"/>
              <a:t>; планирования; осуществления учебных действий; прогнозирования; контроля; коррекции; оценки; </a:t>
            </a:r>
            <a:r>
              <a:rPr lang="ru-RU" sz="2000" dirty="0" err="1" smtClean="0"/>
              <a:t>саморегуляции</a:t>
            </a:r>
            <a:endParaRPr lang="ru-RU" sz="2000" dirty="0" smtClean="0"/>
          </a:p>
          <a:p>
            <a:pPr fontAlgn="t"/>
            <a:r>
              <a:rPr lang="ru-RU" sz="2000" b="1" dirty="0" smtClean="0"/>
              <a:t>Познавательные</a:t>
            </a:r>
          </a:p>
          <a:p>
            <a:pPr fontAlgn="t"/>
            <a:r>
              <a:rPr lang="ru-RU" sz="2000" dirty="0" err="1" smtClean="0"/>
              <a:t>Общеучебные</a:t>
            </a:r>
            <a:r>
              <a:rPr lang="ru-RU" sz="2000" dirty="0" smtClean="0"/>
              <a:t>; знаково-символические; информационные; логические</a:t>
            </a:r>
          </a:p>
          <a:p>
            <a:pPr fontAlgn="t"/>
            <a:r>
              <a:rPr lang="ru-RU" sz="2000" b="1" dirty="0" smtClean="0"/>
              <a:t>Коммуникативные</a:t>
            </a:r>
            <a:endParaRPr lang="ru-RU" sz="2000" b="1" dirty="0" smtClean="0"/>
          </a:p>
          <a:p>
            <a:pPr fontAlgn="t"/>
            <a:r>
              <a:rPr lang="ru-RU" sz="2000" dirty="0" smtClean="0"/>
              <a:t>Инициативного сотрудничества; планирования учебного сотрудничества; взаимодействия; управление коммуникацией.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428604"/>
            <a:ext cx="7772400" cy="5457846"/>
          </a:xfrm>
        </p:spPr>
        <p:txBody>
          <a:bodyPr/>
          <a:lstStyle/>
          <a:p>
            <a:pPr indent="-215900" algn="ctr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Программы отдельных учебных предметов, курсов должны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содержать:</a:t>
            </a:r>
          </a:p>
          <a:p>
            <a:pPr indent="-215900" algn="just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- пояснительную записку</a:t>
            </a:r>
          </a:p>
          <a:p>
            <a:pPr indent="-215900" algn="just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- общую характеристику учебного предмета</a:t>
            </a:r>
          </a:p>
          <a:p>
            <a:pPr indent="-215900" algn="just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- описание ценностных ориентиров содержания учебного предмета</a:t>
            </a:r>
          </a:p>
          <a:p>
            <a:pPr indent="-215900" algn="just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- результаты освоения учебного предмета, курса</a:t>
            </a:r>
          </a:p>
          <a:p>
            <a:pPr indent="-215900" algn="just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- тематическое планирование</a:t>
            </a:r>
          </a:p>
          <a:p>
            <a:pPr indent="-215900" algn="just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- описание материально-технического обеспечения</a:t>
            </a:r>
          </a:p>
          <a:p>
            <a:pPr indent="-215900" algn="ctr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Программы предметов и программа формирования УУД —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основа рабочих программ по предметам</a:t>
            </a: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3300"/>
                </a:solidFill>
              </a:rPr>
              <a:t>Программа воспитания и социализации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571612"/>
            <a:ext cx="7772400" cy="43148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err="1" smtClean="0">
                <a:latin typeface="Times New Roman" pitchFamily="18" charset="0"/>
              </a:rPr>
              <a:t>Цель</a:t>
            </a:r>
            <a:r>
              <a:rPr lang="en-US" sz="2800" b="1" dirty="0" smtClean="0">
                <a:latin typeface="Times New Roman" pitchFamily="18" charset="0"/>
              </a:rPr>
              <a:t> и </a:t>
            </a:r>
            <a:r>
              <a:rPr lang="en-US" sz="2800" b="1" dirty="0" err="1" smtClean="0">
                <a:latin typeface="Times New Roman" pitchFamily="18" charset="0"/>
              </a:rPr>
              <a:t>задачи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endParaRPr lang="ru-RU" sz="2800" b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latin typeface="Times New Roman" pitchFamily="18" charset="0"/>
              </a:rPr>
              <a:t>Основные направления и ценностные основы воспитания и социализации обучающихся 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latin typeface="Times New Roman" pitchFamily="18" charset="0"/>
              </a:rPr>
              <a:t>Принципы и особенности организации содержания воспитания и социализации обучающихся </a:t>
            </a:r>
          </a:p>
          <a:p>
            <a:pPr>
              <a:lnSpc>
                <a:spcPct val="90000"/>
              </a:lnSpc>
            </a:pPr>
            <a:r>
              <a:rPr lang="en-US" sz="2800" b="1" dirty="0" err="1" smtClean="0">
                <a:latin typeface="Times New Roman" pitchFamily="18" charset="0"/>
              </a:rPr>
              <a:t>Основное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содержание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духовно-нравственного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развития</a:t>
            </a:r>
            <a:r>
              <a:rPr lang="en-US" sz="2800" b="1" dirty="0" smtClean="0">
                <a:latin typeface="Times New Roman" pitchFamily="18" charset="0"/>
              </a:rPr>
              <a:t> и </a:t>
            </a:r>
            <a:r>
              <a:rPr lang="en-US" sz="2800" b="1" dirty="0" err="1" smtClean="0">
                <a:latin typeface="Times New Roman" pitchFamily="18" charset="0"/>
              </a:rPr>
              <a:t>воспитания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обучающихся</a:t>
            </a:r>
            <a:r>
              <a:rPr lang="ru-RU" sz="2800" b="1" dirty="0" smtClean="0"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latin typeface="Times New Roman" pitchFamily="18" charset="0"/>
              </a:rPr>
              <a:t>Виды деятельности и формы занятий с обучающимися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357166"/>
            <a:ext cx="7772400" cy="5529284"/>
          </a:xfrm>
        </p:spPr>
        <p:txBody>
          <a:bodyPr/>
          <a:lstStyle/>
          <a:p>
            <a:pPr indent="-215900" algn="ctr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Программа коррекционной работы</a:t>
            </a:r>
          </a:p>
          <a:p>
            <a:pPr indent="-215900" algn="ctr" hangingPunct="0">
              <a:buClr>
                <a:srgbClr val="000000"/>
              </a:buClr>
              <a:buSzPct val="45000"/>
              <a:buFont typeface="StarSymbol"/>
              <a:buNone/>
            </a:pPr>
            <a:endParaRPr lang="ru-RU" sz="2800" b="1" i="1" dirty="0" smtClean="0">
              <a:solidFill>
                <a:srgbClr val="000000"/>
              </a:solidFill>
              <a:latin typeface="Times New Roman" pitchFamily="18" charset="0"/>
              <a:ea typeface="Andale Sans UI"/>
              <a:cs typeface="Tahoma" pitchFamily="34" charset="0"/>
            </a:endParaRPr>
          </a:p>
          <a:p>
            <a:pPr indent="-215900" algn="just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создается совместно с педагогами-психологами, логопедами, дефектологами, медицинскими работниками, учителями физкультуры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 для детей с ограниченными возможностями здоровья.</a:t>
            </a:r>
          </a:p>
          <a:p>
            <a:pPr indent="-215900" algn="just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Программа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может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 включать в себя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5 модулей:</a:t>
            </a:r>
          </a:p>
          <a:p>
            <a:pPr indent="-215900" algn="ctr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- концептуальный</a:t>
            </a:r>
          </a:p>
          <a:p>
            <a:pPr indent="-215900" algn="ctr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-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диагностико-консультативный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Andale Sans UI"/>
              <a:cs typeface="Tahoma" pitchFamily="34" charset="0"/>
            </a:endParaRPr>
          </a:p>
          <a:p>
            <a:pPr indent="-215900" algn="ctr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- коррекционно-развивающий</a:t>
            </a:r>
          </a:p>
          <a:p>
            <a:pPr indent="-215900" algn="ctr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- лечебно-профилактический</a:t>
            </a:r>
          </a:p>
          <a:p>
            <a:pPr indent="-215900" algn="ctr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- социально-педагогический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428604"/>
            <a:ext cx="7772400" cy="5457846"/>
          </a:xfrm>
        </p:spPr>
        <p:txBody>
          <a:bodyPr/>
          <a:lstStyle/>
          <a:p>
            <a:pPr indent="-215900" algn="ctr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Программа коррекционной работы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предусматривает:</a:t>
            </a:r>
          </a:p>
          <a:p>
            <a:pPr indent="-215900" algn="ctr" hangingPunct="0">
              <a:buClr>
                <a:srgbClr val="000000"/>
              </a:buClr>
              <a:buSzPct val="45000"/>
              <a:buFont typeface="StarSymbol"/>
              <a:buNone/>
            </a:pPr>
            <a:endParaRPr lang="ru-RU" sz="2800" b="1" i="1" dirty="0" smtClean="0">
              <a:solidFill>
                <a:srgbClr val="000000"/>
              </a:solidFill>
              <a:latin typeface="Times New Roman" pitchFamily="18" charset="0"/>
              <a:ea typeface="Andale Sans UI"/>
              <a:cs typeface="Tahoma" pitchFamily="34" charset="0"/>
            </a:endParaRPr>
          </a:p>
          <a:p>
            <a:pPr indent="-215900" algn="just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- работу с отдельными учащимися и с классом;</a:t>
            </a:r>
          </a:p>
          <a:p>
            <a:pPr indent="-215900" algn="just" hangingPunct="0">
              <a:buClr>
                <a:srgbClr val="000000"/>
              </a:buClr>
              <a:buSzPct val="45000"/>
              <a:buFontTx/>
              <a:buChar char="-"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взаимосвязь учебной и внеурочной деятельности;</a:t>
            </a:r>
          </a:p>
          <a:p>
            <a:pPr indent="-215900" algn="just" hangingPunct="0">
              <a:buClr>
                <a:srgbClr val="000000"/>
              </a:buClr>
              <a:buSzPct val="45000"/>
              <a:buFont typeface="StarSymbol"/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- использование следующих документов:</a:t>
            </a:r>
          </a:p>
          <a:p>
            <a:pPr indent="-215900" algn="just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карта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медико-психолого-педагогического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 сопровождения</a:t>
            </a:r>
          </a:p>
          <a:p>
            <a:pPr indent="-215900" algn="just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диагностическая карта школьных трудностей</a:t>
            </a:r>
          </a:p>
          <a:p>
            <a:pPr indent="-215900" algn="just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индивидуальный образовательный маршрут</a:t>
            </a:r>
          </a:p>
          <a:p>
            <a:pPr indent="-215900" algn="just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ea typeface="Andale Sans UI"/>
                <a:cs typeface="Tahoma" pitchFamily="34" charset="0"/>
              </a:rPr>
              <a:t>дневник наблюдений.</a:t>
            </a:r>
          </a:p>
          <a:p>
            <a:pPr indent="-215900" algn="just" hangingPunct="0">
              <a:buClr>
                <a:srgbClr val="000000"/>
              </a:buClr>
              <a:buSzPct val="45000"/>
              <a:buFont typeface="StarSymbol"/>
              <a:buNone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ea typeface="Andale Sans UI"/>
              <a:cs typeface="Tahoma" pitchFamily="34" charset="0"/>
            </a:endParaRPr>
          </a:p>
          <a:p>
            <a:pPr indent="-215900" algn="just" hangingPunct="0">
              <a:buClr>
                <a:srgbClr val="000000"/>
              </a:buClr>
              <a:buSzPct val="45000"/>
              <a:buFont typeface="StarSymbol"/>
              <a:buNone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  <a:ea typeface="Andale Sans UI"/>
              <a:cs typeface="Tahoma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</a:rPr>
              <a:t>Организационный раздел</a:t>
            </a:r>
            <a:b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en-US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Учебный план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err="1" smtClean="0">
                <a:solidFill>
                  <a:srgbClr val="CC3300"/>
                </a:solidFill>
                <a:latin typeface="Times New Roman" pitchFamily="18" charset="0"/>
              </a:rPr>
              <a:t>естественно-научные</a:t>
            </a:r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</a:rPr>
              <a:t> предметы</a:t>
            </a:r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</a:rPr>
              <a:t>(физика, биология, химия);</a:t>
            </a:r>
          </a:p>
          <a:p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</a:rPr>
              <a:t>искусство</a:t>
            </a:r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</a:rPr>
              <a:t>(изобразительное искусство, музыка);</a:t>
            </a:r>
          </a:p>
          <a:p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</a:rPr>
              <a:t>технология </a:t>
            </a:r>
            <a:r>
              <a:rPr lang="ru-RU" sz="2800" b="1" dirty="0" smtClean="0">
                <a:latin typeface="Times New Roman" pitchFamily="18" charset="0"/>
              </a:rPr>
              <a:t>(</a:t>
            </a:r>
            <a:r>
              <a:rPr lang="ru-RU" sz="2800" b="1" dirty="0" err="1" smtClean="0">
                <a:latin typeface="Times New Roman" pitchFamily="18" charset="0"/>
              </a:rPr>
              <a:t>технология</a:t>
            </a:r>
            <a:r>
              <a:rPr lang="ru-RU" sz="2800" b="1" dirty="0" smtClean="0">
                <a:latin typeface="Times New Roman" pitchFamily="18" charset="0"/>
              </a:rPr>
              <a:t>);</a:t>
            </a:r>
          </a:p>
          <a:p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</a:rPr>
              <a:t>физическая культура и основы безопасности жизнедеятельности</a:t>
            </a:r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</a:rPr>
              <a:t>(физическая культура, основы безопасности жизнедеятельности)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</a:rPr>
              <a:t>Организационный раздел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3600" b="1" dirty="0" err="1" smtClean="0">
                <a:solidFill>
                  <a:srgbClr val="FF3300"/>
                </a:solidFill>
              </a:rPr>
              <a:t>Система</a:t>
            </a:r>
            <a:r>
              <a:rPr lang="en-US" sz="3600" b="1" dirty="0" smtClean="0">
                <a:solidFill>
                  <a:srgbClr val="FF3300"/>
                </a:solidFill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</a:rPr>
              <a:t>условий</a:t>
            </a:r>
            <a:r>
              <a:rPr lang="en-US" sz="3600" b="1" dirty="0" smtClean="0">
                <a:solidFill>
                  <a:srgbClr val="FF3300"/>
                </a:solidFill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</a:rPr>
              <a:t>реализации</a:t>
            </a:r>
            <a:r>
              <a:rPr lang="en-US" sz="3600" b="1" dirty="0" smtClean="0">
                <a:solidFill>
                  <a:srgbClr val="FF3300"/>
                </a:solidFill>
              </a:rPr>
              <a:t> </a:t>
            </a:r>
            <a:r>
              <a:rPr lang="ru-RU" sz="3600" b="1" dirty="0" smtClean="0">
                <a:solidFill>
                  <a:srgbClr val="FF3300"/>
                </a:solidFill>
              </a:rPr>
              <a:t>ООП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</a:rPr>
              <a:t>О</a:t>
            </a:r>
            <a:r>
              <a:rPr lang="en-US" sz="2800" b="1" dirty="0" err="1" smtClean="0">
                <a:latin typeface="Times New Roman" pitchFamily="18" charset="0"/>
              </a:rPr>
              <a:t>писание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кадровых</a:t>
            </a:r>
            <a:r>
              <a:rPr lang="ru-RU" sz="2800" b="1" dirty="0" smtClean="0">
                <a:latin typeface="Times New Roman" pitchFamily="18" charset="0"/>
              </a:rPr>
              <a:t> , </a:t>
            </a:r>
            <a:r>
              <a:rPr lang="ru-RU" sz="2800" b="1" dirty="0" err="1" smtClean="0">
                <a:latin typeface="Times New Roman" pitchFamily="18" charset="0"/>
              </a:rPr>
              <a:t>п</a:t>
            </a:r>
            <a:r>
              <a:rPr lang="en-US" sz="2800" b="1" dirty="0" err="1" smtClean="0">
                <a:latin typeface="Times New Roman" pitchFamily="18" charset="0"/>
              </a:rPr>
              <a:t>сихолого-педагогически</a:t>
            </a:r>
            <a:r>
              <a:rPr lang="ru-RU" sz="2800" b="1" dirty="0" err="1" smtClean="0">
                <a:latin typeface="Times New Roman" pitchFamily="18" charset="0"/>
              </a:rPr>
              <a:t>х</a:t>
            </a:r>
            <a:r>
              <a:rPr lang="ru-RU" sz="2800" b="1" dirty="0" smtClean="0">
                <a:latin typeface="Times New Roman" pitchFamily="18" charset="0"/>
              </a:rPr>
              <a:t>, финансовых, материально-технических и  информационно-методических условий</a:t>
            </a:r>
          </a:p>
          <a:p>
            <a:r>
              <a:rPr lang="ru-RU" sz="2800" b="1" dirty="0" smtClean="0">
                <a:latin typeface="Times New Roman" pitchFamily="18" charset="0"/>
              </a:rPr>
              <a:t>Нормативные и инструментально-методические материалы, направленные на оценку  и формирование  условий реализации ООП,  в том числе: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</a:rPr>
              <a:t>модели аналитических таблиц, планов-графиков, дорожных карт</a:t>
            </a:r>
          </a:p>
          <a:p>
            <a:r>
              <a:rPr lang="ru-RU" sz="2800" b="1" dirty="0" smtClean="0">
                <a:latin typeface="Times New Roman" pitchFamily="18" charset="0"/>
              </a:rPr>
              <a:t>примерные перечни набора помещений и необходимого оборудования </a:t>
            </a:r>
          </a:p>
          <a:p>
            <a:r>
              <a:rPr lang="ru-RU" sz="2800" b="1" dirty="0" smtClean="0">
                <a:latin typeface="Times New Roman" pitchFamily="18" charset="0"/>
              </a:rPr>
              <a:t>характеристики информационно-образовательной среды</a:t>
            </a:r>
          </a:p>
          <a:p>
            <a:r>
              <a:rPr lang="ru-RU" sz="2800" b="1" dirty="0" smtClean="0">
                <a:latin typeface="Times New Roman" pitchFamily="18" charset="0"/>
              </a:rPr>
              <a:t>модель сетевого графика по формированию условий реализации ООП и др.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ФЗ «Об образовании»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Ст.6</a:t>
            </a:r>
            <a:r>
              <a:rPr lang="ru-RU" dirty="0" smtClean="0"/>
              <a:t>. Основная образовательная программа…обеспечивает реализацию ФГОС с учетом типа и вида ОУ, образовательных потребностей и запросов обучающихся, воспитанников.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Рекомендации по разработке ООП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Преодоление сопротивления нововведениям</a:t>
            </a:r>
          </a:p>
          <a:p>
            <a:r>
              <a:rPr lang="ru-RU" b="1" dirty="0" err="1" smtClean="0"/>
              <a:t>Внутришкольное</a:t>
            </a:r>
            <a:r>
              <a:rPr lang="ru-RU" b="1" dirty="0" smtClean="0"/>
              <a:t> повышение квалификации по вопросам введения ФГОС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ФГОС ООО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П.17</a:t>
            </a:r>
            <a:r>
              <a:rPr lang="ru-RU" dirty="0" smtClean="0"/>
              <a:t>. Основная образовательная программа ООО должна соответствовать типу и виду ОУ и быть преемственной по отношению к ООП НОО.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Механизм разработки ООП ОУ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Для разработки ООП в ОУ создаётся рабочая группа.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ООП ОУ принимается педагогическим советом.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ООП ОУ утверждается управляющим советом и учредителем.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ООП ОУ вводится в действие приказом директора.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ФГОС ООО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П.15</a:t>
            </a:r>
            <a:r>
              <a:rPr lang="ru-RU" dirty="0" smtClean="0"/>
              <a:t>. ООП ООО содержит </a:t>
            </a:r>
            <a:r>
              <a:rPr lang="ru-RU" dirty="0" smtClean="0">
                <a:solidFill>
                  <a:srgbClr val="7030A0"/>
                </a:solidFill>
              </a:rPr>
              <a:t>обязательную </a:t>
            </a:r>
            <a:r>
              <a:rPr lang="ru-RU" dirty="0" smtClean="0"/>
              <a:t>часть и </a:t>
            </a:r>
            <a:r>
              <a:rPr lang="ru-RU" dirty="0" smtClean="0">
                <a:solidFill>
                  <a:srgbClr val="7030A0"/>
                </a:solidFill>
              </a:rPr>
              <a:t>часть, формируемую участниками образовательного процесса.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Части ООП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ФГОС НОО</a:t>
            </a:r>
          </a:p>
          <a:p>
            <a:pPr>
              <a:buNone/>
            </a:pPr>
            <a:r>
              <a:rPr lang="ru-RU" dirty="0" smtClean="0"/>
              <a:t>Обязательная часть ООП составляет 80%, а часть, формируемая участниками образовательного процесса, 20% от общего объёма ООП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ФГОС ООО</a:t>
            </a:r>
          </a:p>
          <a:p>
            <a:pPr>
              <a:buNone/>
            </a:pPr>
            <a:r>
              <a:rPr lang="ru-RU" dirty="0" smtClean="0">
                <a:solidFill>
                  <a:srgbClr val="CC0099"/>
                </a:solidFill>
              </a:rPr>
              <a:t>Обязательная часть </a:t>
            </a:r>
            <a:r>
              <a:rPr lang="ru-RU" dirty="0" smtClean="0"/>
              <a:t>ООП составляет </a:t>
            </a:r>
            <a:r>
              <a:rPr lang="ru-RU" dirty="0" smtClean="0">
                <a:solidFill>
                  <a:srgbClr val="CC0099"/>
                </a:solidFill>
              </a:rPr>
              <a:t>70%, </a:t>
            </a:r>
            <a:r>
              <a:rPr lang="ru-RU" dirty="0" smtClean="0"/>
              <a:t>а часть, </a:t>
            </a:r>
            <a:r>
              <a:rPr lang="ru-RU" dirty="0" smtClean="0">
                <a:solidFill>
                  <a:srgbClr val="3333CC"/>
                </a:solidFill>
              </a:rPr>
              <a:t>формируемая участниками образовательного процесса, 30% </a:t>
            </a:r>
            <a:r>
              <a:rPr lang="ru-RU" dirty="0" smtClean="0"/>
              <a:t>от общего объёма ООП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Структура ООП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ООП </a:t>
            </a:r>
            <a:r>
              <a:rPr lang="ru-RU" dirty="0" smtClean="0"/>
              <a:t>ООО должна содержать </a:t>
            </a:r>
            <a:r>
              <a:rPr lang="ru-RU" b="1" u="sng" dirty="0"/>
              <a:t>3</a:t>
            </a:r>
            <a:r>
              <a:rPr lang="ru-RU" b="1" u="sng" dirty="0" smtClean="0"/>
              <a:t> раздела:</a:t>
            </a:r>
          </a:p>
          <a:p>
            <a:r>
              <a:rPr lang="ru-RU" dirty="0" smtClean="0"/>
              <a:t>Целевой;</a:t>
            </a:r>
          </a:p>
          <a:p>
            <a:r>
              <a:rPr lang="ru-RU" dirty="0" smtClean="0"/>
              <a:t>Содержательный;</a:t>
            </a:r>
          </a:p>
          <a:p>
            <a:r>
              <a:rPr lang="ru-RU" dirty="0" smtClean="0"/>
              <a:t>Организационный.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4290"/>
            <a:ext cx="7772400" cy="928694"/>
          </a:xfrm>
        </p:spPr>
        <p:txBody>
          <a:bodyPr/>
          <a:lstStyle/>
          <a:p>
            <a:r>
              <a:rPr lang="ru-RU" dirty="0" smtClean="0"/>
              <a:t>Целевой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214422"/>
            <a:ext cx="7772400" cy="564357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dirty="0" smtClean="0"/>
              <a:t>Целевой раздел определяет </a:t>
            </a:r>
            <a:r>
              <a:rPr lang="ru-RU" dirty="0" smtClean="0">
                <a:solidFill>
                  <a:srgbClr val="FF0000"/>
                </a:solidFill>
              </a:rPr>
              <a:t>общее назначение, цели, задачи и планируемые результаты реализации основной образовательной программы основного общего образования, а также способы достижения этих целей и результатов.</a:t>
            </a:r>
          </a:p>
          <a:p>
            <a:pPr algn="just">
              <a:lnSpc>
                <a:spcPct val="90000"/>
              </a:lnSpc>
            </a:pPr>
            <a:r>
              <a:rPr lang="ru-RU" dirty="0" smtClean="0"/>
              <a:t>Целевой раздел включает: </a:t>
            </a:r>
            <a:r>
              <a:rPr lang="ru-RU" dirty="0" smtClean="0">
                <a:solidFill>
                  <a:srgbClr val="FF0000"/>
                </a:solidFill>
              </a:rPr>
              <a:t>пояснительную записку; планируемые результаты освоения обучающимися ООП ООО; систему оценки достижения планируемых результатов освоения ООП ООО.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RTNOTE">
  <a:themeElements>
    <a:clrScheme name="Тема Office 2">
      <a:dk1>
        <a:srgbClr val="000000"/>
      </a:dk1>
      <a:lt1>
        <a:srgbClr val="FFFFFF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FFFFF"/>
      </a:accent3>
      <a:accent4>
        <a:srgbClr val="000000"/>
      </a:accent4>
      <a:accent5>
        <a:srgbClr val="CDDBB9"/>
      </a:accent5>
      <a:accent6>
        <a:srgbClr val="3086A5"/>
      </a:accent6>
      <a:hlink>
        <a:srgbClr val="9191E1"/>
      </a:hlink>
      <a:folHlink>
        <a:srgbClr val="CC9864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66"/>
        </a:dk1>
        <a:lt1>
          <a:srgbClr val="FDEDFD"/>
        </a:lt1>
        <a:dk2>
          <a:srgbClr val="221304"/>
        </a:dk2>
        <a:lt2>
          <a:srgbClr val="F3D9F3"/>
        </a:lt2>
        <a:accent1>
          <a:srgbClr val="A1BD69"/>
        </a:accent1>
        <a:accent2>
          <a:srgbClr val="3694B6"/>
        </a:accent2>
        <a:accent3>
          <a:srgbClr val="FEF4FE"/>
        </a:accent3>
        <a:accent4>
          <a:srgbClr val="000056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EBF6FD"/>
        </a:lt1>
        <a:dk2>
          <a:srgbClr val="221304"/>
        </a:dk2>
        <a:lt2>
          <a:srgbClr val="CCECFF"/>
        </a:lt2>
        <a:accent1>
          <a:srgbClr val="A1BD69"/>
        </a:accent1>
        <a:accent2>
          <a:srgbClr val="3694B6"/>
        </a:accent2>
        <a:accent3>
          <a:srgbClr val="F3FAFE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PORTNOTE</Template>
  <TotalTime>105</TotalTime>
  <Words>1538</Words>
  <Application>Microsoft PowerPoint</Application>
  <PresentationFormat>Экран (4:3)</PresentationFormat>
  <Paragraphs>130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PORTNOTE</vt:lpstr>
      <vt:lpstr>Основная образовательная программа ОУ</vt:lpstr>
      <vt:lpstr>Основная образовательная программа-</vt:lpstr>
      <vt:lpstr>ФЗ «Об образовании»</vt:lpstr>
      <vt:lpstr>ФГОС ООО</vt:lpstr>
      <vt:lpstr>Механизм разработки ООП ОУ</vt:lpstr>
      <vt:lpstr>ФГОС ООО</vt:lpstr>
      <vt:lpstr>Части ООП</vt:lpstr>
      <vt:lpstr>Структура ООП</vt:lpstr>
      <vt:lpstr>Целевой раздел</vt:lpstr>
      <vt:lpstr>Пояснительная записка</vt:lpstr>
      <vt:lpstr>Слайд 11</vt:lpstr>
      <vt:lpstr>Слайд 12</vt:lpstr>
      <vt:lpstr>Слайд 13</vt:lpstr>
      <vt:lpstr>Личностные результаты</vt:lpstr>
      <vt:lpstr>Метапредметные результаты</vt:lpstr>
      <vt:lpstr>Предметные результаты</vt:lpstr>
      <vt:lpstr>Предметные результаты</vt:lpstr>
      <vt:lpstr>Итоговая оценка</vt:lpstr>
      <vt:lpstr>Итоговая оценка</vt:lpstr>
      <vt:lpstr>Содержательный раздел</vt:lpstr>
      <vt:lpstr>Программа формирования УУД включает в себя: </vt:lpstr>
      <vt:lpstr>Типовые задачи формирования  УУД </vt:lpstr>
      <vt:lpstr>Слайд 23</vt:lpstr>
      <vt:lpstr>Программа воспитания и социализации</vt:lpstr>
      <vt:lpstr>Слайд 25</vt:lpstr>
      <vt:lpstr>Слайд 26</vt:lpstr>
      <vt:lpstr>Организационный раздел  Учебный план</vt:lpstr>
      <vt:lpstr>Организационный раздел  Система условий реализации ООП</vt:lpstr>
      <vt:lpstr>Слайд 29</vt:lpstr>
      <vt:lpstr>Рекомендации по разработке ООП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образовательная программа ОУ</dc:title>
  <dc:creator>пользователь</dc:creator>
  <cp:lastModifiedBy>пользователь</cp:lastModifiedBy>
  <cp:revision>12</cp:revision>
  <cp:lastPrinted>1601-01-01T00:00:00Z</cp:lastPrinted>
  <dcterms:created xsi:type="dcterms:W3CDTF">2013-05-20T20:22:15Z</dcterms:created>
  <dcterms:modified xsi:type="dcterms:W3CDTF">2013-05-21T16:05:56Z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