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7" r:id="rId2"/>
    <p:sldId id="258" r:id="rId3"/>
    <p:sldId id="261" r:id="rId4"/>
    <p:sldId id="270" r:id="rId5"/>
    <p:sldId id="271" r:id="rId6"/>
    <p:sldId id="260" r:id="rId7"/>
    <p:sldId id="269" r:id="rId8"/>
    <p:sldId id="264" r:id="rId9"/>
    <p:sldId id="272" r:id="rId10"/>
    <p:sldId id="273" r:id="rId11"/>
    <p:sldId id="274" r:id="rId12"/>
    <p:sldId id="275" r:id="rId13"/>
    <p:sldId id="276" r:id="rId14"/>
    <p:sldId id="268" r:id="rId15"/>
    <p:sldId id="265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3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85D1C-6D94-45D4-B658-D10D1C8FB28E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49729-A3BA-4D7D-9103-6A5CC5CB3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080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AE37-78A6-4932-9558-27EF5BD1E3EF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55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AE37-78A6-4932-9558-27EF5BD1E3EF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01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AE37-78A6-4932-9558-27EF5BD1E3EF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02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AE37-78A6-4932-9558-27EF5BD1E3EF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69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AE37-78A6-4932-9558-27EF5BD1E3EF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33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AE37-78A6-4932-9558-27EF5BD1E3EF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10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AE37-78A6-4932-9558-27EF5BD1E3EF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40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AE37-78A6-4932-9558-27EF5BD1E3EF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77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AE37-78A6-4932-9558-27EF5BD1E3EF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51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AE37-78A6-4932-9558-27EF5BD1E3EF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71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AAE37-78A6-4932-9558-27EF5BD1E3EF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79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E7AAE37-78A6-4932-9558-27EF5BD1E3EF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54D096-E4C2-4E2C-B209-882E302E07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147248" cy="1440161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solidFill>
                  <a:schemeClr val="accent3">
                    <a:lumMod val="95000"/>
                  </a:schemeClr>
                </a:solidFill>
              </a:rPr>
              <a:t>Прочитайте </a:t>
            </a:r>
            <a:r>
              <a:rPr lang="ru-RU" i="1" dirty="0">
                <a:solidFill>
                  <a:schemeClr val="accent3">
                    <a:lumMod val="95000"/>
                  </a:schemeClr>
                </a:solidFill>
              </a:rPr>
              <a:t>отрывки из текстов и ответьте на </a:t>
            </a:r>
            <a:r>
              <a:rPr lang="ru-RU" i="1" dirty="0" smtClean="0">
                <a:solidFill>
                  <a:schemeClr val="accent3">
                    <a:lumMod val="95000"/>
                  </a:schemeClr>
                </a:solidFill>
              </a:rPr>
              <a:t>вопросы.</a:t>
            </a:r>
            <a:endParaRPr lang="ru-RU" dirty="0">
              <a:solidFill>
                <a:schemeClr val="accent3">
                  <a:lumMod val="95000"/>
                </a:schemeClr>
              </a:solidFill>
            </a:endParaRPr>
          </a:p>
          <a:p>
            <a:endParaRPr lang="ru-RU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55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47877"/>
            <a:ext cx="8229600" cy="4525963"/>
          </a:xfrm>
        </p:spPr>
        <p:txBody>
          <a:bodyPr/>
          <a:lstStyle/>
          <a:p>
            <a:r>
              <a:rPr lang="ru-RU" i="1" dirty="0">
                <a:solidFill>
                  <a:schemeClr val="bg1"/>
                </a:solidFill>
              </a:rPr>
              <a:t>Записывают результат округления </a:t>
            </a:r>
            <a:r>
              <a:rPr lang="ru-RU" i="1" dirty="0" smtClean="0">
                <a:solidFill>
                  <a:schemeClr val="bg1"/>
                </a:solidFill>
              </a:rPr>
              <a:t>с помощью специального знака  ≈  . </a:t>
            </a:r>
            <a:r>
              <a:rPr lang="ru-RU" i="1" dirty="0">
                <a:solidFill>
                  <a:schemeClr val="bg1"/>
                </a:solidFill>
              </a:rPr>
              <a:t>Этот знак читается как «приближённо равно»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924944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i="1" dirty="0">
                <a:solidFill>
                  <a:schemeClr val="bg1"/>
                </a:solidFill>
              </a:rPr>
              <a:t>7980 ≈ 8000</a:t>
            </a:r>
          </a:p>
          <a:p>
            <a:r>
              <a:rPr lang="ru-RU" sz="2800" i="1" dirty="0">
                <a:solidFill>
                  <a:schemeClr val="bg1"/>
                </a:solidFill>
              </a:rPr>
              <a:t>«7980 приближенно равно восьми тысячам»</a:t>
            </a:r>
          </a:p>
          <a:p>
            <a:r>
              <a:rPr lang="ru-RU" sz="2800" i="1" dirty="0">
                <a:solidFill>
                  <a:schemeClr val="bg1"/>
                </a:solidFill>
              </a:rPr>
              <a:t>7032 ≈ 7000</a:t>
            </a:r>
          </a:p>
          <a:p>
            <a:r>
              <a:rPr lang="ru-RU" sz="2800" i="1" dirty="0">
                <a:solidFill>
                  <a:schemeClr val="bg1"/>
                </a:solidFill>
              </a:rPr>
              <a:t>«7032 приближенно равно семи тысячам»</a:t>
            </a:r>
          </a:p>
        </p:txBody>
      </p:sp>
    </p:spTree>
    <p:extLst>
      <p:ext uri="{BB962C8B-B14F-4D97-AF65-F5344CB8AC3E}">
        <p14:creationId xmlns:p14="http://schemas.microsoft.com/office/powerpoint/2010/main" val="2454865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301608" cy="8784976"/>
          </a:xfrm>
        </p:spPr>
        <p:txBody>
          <a:bodyPr/>
          <a:lstStyle/>
          <a:p>
            <a:r>
              <a:rPr lang="ru-RU" sz="2400" b="1" i="1" dirty="0" smtClean="0"/>
              <a:t>Подчеркнуть </a:t>
            </a:r>
            <a:r>
              <a:rPr lang="ru-RU" sz="2400" b="1" i="1" dirty="0"/>
              <a:t>цифру разряда, до которого надо округлить число.</a:t>
            </a:r>
          </a:p>
          <a:p>
            <a:r>
              <a:rPr lang="ru-RU" sz="2400" b="1" i="1" dirty="0"/>
              <a:t>Отделить все цифры, стоящие справа этого разряда вертикальной </a:t>
            </a:r>
            <a:r>
              <a:rPr lang="ru-RU" sz="2400" b="1" i="1" dirty="0" smtClean="0"/>
              <a:t>чертой.</a:t>
            </a:r>
          </a:p>
          <a:p>
            <a:r>
              <a:rPr lang="ru-RU" sz="2400" b="1" i="1" dirty="0" smtClean="0"/>
              <a:t>Если </a:t>
            </a:r>
            <a:r>
              <a:rPr lang="ru-RU" sz="2400" b="1" i="1" dirty="0"/>
              <a:t>справа от подчёркнутой цифры стоит цифра 0, 1, 2, 3 или 4, то все цифры, которые отделены справа, заменяются нулями. Цифру разряда, до которой округляли, оставляем без </a:t>
            </a:r>
            <a:r>
              <a:rPr lang="ru-RU" sz="2400" b="1" i="1" dirty="0" smtClean="0"/>
              <a:t>изменений.</a:t>
            </a:r>
          </a:p>
          <a:p>
            <a:r>
              <a:rPr lang="ru-RU" sz="2400" b="1" i="1" dirty="0" smtClean="0"/>
              <a:t>Если </a:t>
            </a:r>
            <a:r>
              <a:rPr lang="ru-RU" sz="2400" b="1" i="1" dirty="0"/>
              <a:t>справа от подчёркнутой цифры стоит цифра 5, 6, 7, 8 или 9, то все цифры, которые отделены справа, заменяются нулями, а к цифре разряда, до которой округляли, прибавляется 1.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483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66" y="1700808"/>
            <a:ext cx="874846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56810" y="370253"/>
            <a:ext cx="72303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Округлим 57 861 до тысяч.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66" y="4844036"/>
            <a:ext cx="8748464" cy="1799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274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i="1" dirty="0">
                <a:solidFill>
                  <a:schemeClr val="bg1"/>
                </a:solidFill>
              </a:rPr>
              <a:t>Округлим 364 до десятков.</a:t>
            </a:r>
          </a:p>
          <a:p>
            <a:pPr algn="ctr"/>
            <a:endParaRPr lang="ru-RU" sz="4000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4000" i="1" dirty="0">
                <a:solidFill>
                  <a:schemeClr val="bg1"/>
                </a:solidFill>
              </a:rPr>
              <a:t>36|4 ≈ 360 </a:t>
            </a:r>
          </a:p>
        </p:txBody>
      </p:sp>
    </p:spTree>
    <p:extLst>
      <p:ext uri="{BB962C8B-B14F-4D97-AF65-F5344CB8AC3E}">
        <p14:creationId xmlns:p14="http://schemas.microsoft.com/office/powerpoint/2010/main" val="4098832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3">
                    <a:lumMod val="95000"/>
                  </a:schemeClr>
                </a:solidFill>
              </a:rPr>
              <a:t>Прочитайте приближенные равенства. В каждом случае определите, до какого разряда выполнено округление: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accent3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78691 </a:t>
            </a:r>
            <a:r>
              <a:rPr lang="ru-RU" sz="2800" b="1" dirty="0" smtClean="0">
                <a:solidFill>
                  <a:schemeClr val="accent3">
                    <a:lumMod val="95000"/>
                  </a:schemeClr>
                </a:solidFill>
              </a:rPr>
              <a:t>≈ </a:t>
            </a: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78700                             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34290 </a:t>
            </a:r>
            <a:r>
              <a:rPr lang="ru-RU" sz="2800" b="1" dirty="0" smtClean="0">
                <a:solidFill>
                  <a:schemeClr val="accent3">
                    <a:lumMod val="95000"/>
                  </a:schemeClr>
                </a:solidFill>
              </a:rPr>
              <a:t>≈</a:t>
            </a: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 34000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714098 </a:t>
            </a:r>
            <a:r>
              <a:rPr lang="ru-RU" sz="2800" b="1" dirty="0" smtClean="0">
                <a:solidFill>
                  <a:schemeClr val="accent3">
                    <a:lumMod val="95000"/>
                  </a:schemeClr>
                </a:solidFill>
              </a:rPr>
              <a:t>≈</a:t>
            </a: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 714000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854123 </a:t>
            </a:r>
            <a:r>
              <a:rPr lang="ru-RU" sz="2800" b="1" dirty="0" smtClean="0">
                <a:solidFill>
                  <a:schemeClr val="accent3">
                    <a:lumMod val="95000"/>
                  </a:schemeClr>
                </a:solidFill>
              </a:rPr>
              <a:t>≈</a:t>
            </a: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 1000000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42736</a:t>
            </a:r>
            <a:r>
              <a:rPr lang="ru-RU" sz="2800" b="1" dirty="0" smtClean="0">
                <a:solidFill>
                  <a:schemeClr val="accent3">
                    <a:lumMod val="95000"/>
                  </a:schemeClr>
                </a:solidFill>
              </a:rPr>
              <a:t> ≈</a:t>
            </a: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  82550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82545</a:t>
            </a:r>
            <a:r>
              <a:rPr lang="ru-RU" sz="2800" b="1" dirty="0" smtClean="0">
                <a:solidFill>
                  <a:schemeClr val="accent3">
                    <a:lumMod val="95000"/>
                  </a:schemeClr>
                </a:solidFill>
              </a:rPr>
              <a:t> ≈</a:t>
            </a: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  82550</a:t>
            </a:r>
            <a:endParaRPr lang="ru-RU" sz="2800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602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95000"/>
                  </a:schemeClr>
                </a:solidFill>
              </a:rPr>
              <a:t>Ответьте на вопросы:</a:t>
            </a:r>
            <a:endParaRPr lang="ru-RU" b="1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/>
          <a:lstStyle/>
          <a:p>
            <a:pPr algn="ctr"/>
            <a:endParaRPr lang="ru-RU" dirty="0" smtClean="0">
              <a:solidFill>
                <a:schemeClr val="accent3">
                  <a:lumMod val="9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>
                    <a:lumMod val="95000"/>
                  </a:schemeClr>
                </a:solidFill>
              </a:rPr>
              <a:t>В каких случаях цифра разряда, до которого выполнялось округление, не изменилась?</a:t>
            </a:r>
          </a:p>
          <a:p>
            <a:pPr algn="ctr"/>
            <a:endParaRPr lang="ru-RU" dirty="0" smtClean="0">
              <a:solidFill>
                <a:schemeClr val="accent3">
                  <a:lumMod val="9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>
                    <a:lumMod val="95000"/>
                  </a:schemeClr>
                </a:solidFill>
              </a:rPr>
              <a:t>  </a:t>
            </a:r>
            <a:r>
              <a:rPr lang="ru-RU" sz="3200" dirty="0" smtClean="0">
                <a:solidFill>
                  <a:schemeClr val="accent3">
                    <a:lumMod val="95000"/>
                  </a:schemeClr>
                </a:solidFill>
              </a:rPr>
              <a:t>В каких случаях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95000"/>
                  </a:schemeClr>
                </a:solidFill>
              </a:rPr>
              <a:t>	эта цифра менялась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95000"/>
                  </a:schemeClr>
                </a:solidFill>
              </a:rPr>
              <a:t>	и каким образом?</a:t>
            </a:r>
            <a:endParaRPr lang="ru-RU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674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95000"/>
                  </a:schemeClr>
                </a:solidFill>
              </a:rPr>
              <a:t>Проверьте себя:</a:t>
            </a:r>
            <a:endParaRPr lang="ru-RU" b="1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1872208"/>
          </a:xfrm>
        </p:spPr>
        <p:txBody>
          <a:bodyPr>
            <a:normAutofit/>
          </a:bodyPr>
          <a:lstStyle/>
          <a:p>
            <a:endParaRPr lang="ru-RU" sz="2400" b="1" i="1" dirty="0" smtClean="0">
              <a:solidFill>
                <a:schemeClr val="accent3">
                  <a:lumMod val="95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3">
                    <a:lumMod val="95000"/>
                  </a:schemeClr>
                </a:solidFill>
              </a:rPr>
              <a:t>При округлении числа до некоторого разряда все цифры последующих разрядов заменяются нулями.</a:t>
            </a:r>
          </a:p>
          <a:p>
            <a:pPr marL="0" indent="0">
              <a:buNone/>
            </a:pPr>
            <a:endParaRPr lang="ru-RU" sz="2800" b="1" i="1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1832" y="285293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accent3">
                    <a:lumMod val="95000"/>
                  </a:schemeClr>
                </a:solidFill>
              </a:rPr>
              <a:t>Цифра разряда, до которого выполняется округление, остается без изменения, если в округляемом числе за ней следует одна из цифр: 0, 1, 2, 3, 4. В остальных случаях к ней прибавляется 1.</a:t>
            </a:r>
          </a:p>
        </p:txBody>
      </p:sp>
    </p:spTree>
    <p:extLst>
      <p:ext uri="{BB962C8B-B14F-4D97-AF65-F5344CB8AC3E}">
        <p14:creationId xmlns:p14="http://schemas.microsoft.com/office/powerpoint/2010/main" val="2930934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95000"/>
                  </a:schemeClr>
                </a:solidFill>
              </a:rPr>
              <a:t>Текст 1</a:t>
            </a:r>
            <a:endParaRPr lang="ru-RU" b="1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211683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3">
                    <a:lumMod val="95000"/>
                  </a:schemeClr>
                </a:solidFill>
              </a:rPr>
              <a:t>Полярный </a:t>
            </a:r>
            <a:r>
              <a:rPr lang="ru-RU" dirty="0">
                <a:solidFill>
                  <a:schemeClr val="accent3">
                    <a:lumMod val="95000"/>
                  </a:schemeClr>
                </a:solidFill>
              </a:rPr>
              <a:t>радиус Земли составляет 6357 км, а экваториальный – 6378 км. Однако, обычно говорят, что радиус Земли равен </a:t>
            </a:r>
            <a:r>
              <a:rPr lang="ru-RU" dirty="0" smtClean="0">
                <a:solidFill>
                  <a:schemeClr val="accent3">
                    <a:lumMod val="95000"/>
                  </a:schemeClr>
                </a:solidFill>
              </a:rPr>
              <a:t>6400 км.</a:t>
            </a:r>
          </a:p>
          <a:p>
            <a:pPr marL="0" indent="0">
              <a:buNone/>
            </a:pPr>
            <a:r>
              <a:rPr lang="ru-RU" sz="6000" b="1" i="1" dirty="0" smtClean="0">
                <a:solidFill>
                  <a:schemeClr val="accent3">
                    <a:lumMod val="95000"/>
                  </a:schemeClr>
                </a:solidFill>
              </a:rPr>
              <a:t>Что на что заменили?</a:t>
            </a:r>
          </a:p>
          <a:p>
            <a:pPr marL="0" indent="0">
              <a:buNone/>
            </a:pPr>
            <a:endParaRPr lang="ru-RU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33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i="1" dirty="0" smtClean="0">
                <a:solidFill>
                  <a:schemeClr val="accent3">
                    <a:lumMod val="95000"/>
                  </a:schemeClr>
                </a:solidFill>
              </a:rPr>
              <a:t>Когда </a:t>
            </a:r>
            <a:r>
              <a:rPr lang="ru-RU" i="1" dirty="0">
                <a:solidFill>
                  <a:schemeClr val="accent3">
                    <a:lumMod val="95000"/>
                  </a:schemeClr>
                </a:solidFill>
              </a:rPr>
              <a:t>по -вашему происходит замена точного значения величины близким к нему круглым числом?</a:t>
            </a:r>
            <a:endParaRPr lang="ru-RU" dirty="0">
              <a:solidFill>
                <a:schemeClr val="accent3">
                  <a:lumMod val="95000"/>
                </a:schemeClr>
              </a:solidFill>
            </a:endParaRPr>
          </a:p>
          <a:p>
            <a:endParaRPr lang="ru-RU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128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i="1" dirty="0" smtClean="0">
                <a:solidFill>
                  <a:schemeClr val="bg1"/>
                </a:solidFill>
              </a:rPr>
              <a:t>Сформулируйте тему сегодняшнего урока.</a:t>
            </a:r>
            <a:endParaRPr lang="ru-RU" sz="5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366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i="1" dirty="0" smtClean="0">
                <a:solidFill>
                  <a:schemeClr val="bg1"/>
                </a:solidFill>
              </a:rPr>
              <a:t>Округление натуральных чисел.</a:t>
            </a:r>
            <a:endParaRPr lang="ru-RU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414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95000"/>
                  </a:schemeClr>
                </a:solidFill>
              </a:rPr>
              <a:t>Текст </a:t>
            </a:r>
            <a:r>
              <a:rPr lang="ru-RU" b="1" dirty="0" smtClean="0">
                <a:solidFill>
                  <a:schemeClr val="accent3">
                    <a:lumMod val="95000"/>
                  </a:schemeClr>
                </a:solidFill>
              </a:rPr>
              <a:t>2</a:t>
            </a:r>
            <a:endParaRPr lang="ru-RU" b="1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1"/>
            <a:ext cx="8229600" cy="2088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Представим себе, что длина пути между двумя железнодорожными станциями равна 7980 км. В таком случае обычно говорят, например, так:   «Расстояние между </a:t>
            </a:r>
          </a:p>
          <a:p>
            <a:pPr algn="just"/>
            <a:endParaRPr lang="ru-RU" sz="2800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3872" y="2996952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800" dirty="0" smtClean="0">
                <a:solidFill>
                  <a:schemeClr val="accent3">
                    <a:lumMod val="95000"/>
                  </a:schemeClr>
                </a:solidFill>
              </a:rPr>
              <a:t>станциями около восьми тысяч километров».  Если же длина пути – 7032 км, то говорят, что расстояние равно примерно семи тысячам километров.</a:t>
            </a:r>
            <a:endParaRPr lang="ru-RU" sz="2800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05872" y="2780928"/>
            <a:ext cx="4058616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Как вы считаете, в чем разница использования приближенного значения в этом отрывке?</a:t>
            </a:r>
          </a:p>
        </p:txBody>
      </p:sp>
    </p:spTree>
    <p:extLst>
      <p:ext uri="{BB962C8B-B14F-4D97-AF65-F5344CB8AC3E}">
        <p14:creationId xmlns:p14="http://schemas.microsoft.com/office/powerpoint/2010/main" val="3513691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</a:rPr>
              <a:t>Что такое округление?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9649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95000"/>
                  </a:schemeClr>
                </a:solidFill>
              </a:rPr>
              <a:t>Определение:</a:t>
            </a:r>
            <a:endParaRPr lang="ru-RU" b="1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172819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3">
                    <a:lumMod val="95000"/>
                  </a:schemeClr>
                </a:solidFill>
              </a:rPr>
              <a:t>Округление –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95000"/>
                  </a:schemeClr>
                </a:solidFill>
              </a:rPr>
              <a:t> замена точного значения величины близким к нему «круглым» числом.</a:t>
            </a:r>
          </a:p>
          <a:p>
            <a:pPr marL="0" indent="0" algn="ctr">
              <a:buNone/>
            </a:pPr>
            <a:endParaRPr lang="ru-RU" dirty="0" smtClean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28498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95000"/>
                  </a:schemeClr>
                </a:solidFill>
              </a:rPr>
              <a:t>7980 ≈ 8000</a:t>
            </a:r>
          </a:p>
          <a:p>
            <a:pPr algn="ctr"/>
            <a:r>
              <a:rPr lang="ru-RU" sz="2400" i="1" dirty="0" smtClean="0">
                <a:solidFill>
                  <a:schemeClr val="accent3">
                    <a:lumMod val="95000"/>
                  </a:schemeClr>
                </a:solidFill>
              </a:rPr>
              <a:t>«7980 приближенно равно восьми тысячам»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95000"/>
                  </a:schemeClr>
                </a:solidFill>
              </a:rPr>
              <a:t>7032 ≈ 7000</a:t>
            </a:r>
          </a:p>
          <a:p>
            <a:pPr algn="ctr"/>
            <a:r>
              <a:rPr lang="ru-RU" sz="2400" i="1" dirty="0" smtClean="0">
                <a:solidFill>
                  <a:schemeClr val="accent3">
                    <a:lumMod val="95000"/>
                  </a:schemeClr>
                </a:solidFill>
              </a:rPr>
              <a:t>«7032 приближенно равно семи тысячам»</a:t>
            </a:r>
            <a:endParaRPr lang="ru-RU" sz="2400" i="1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20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ЗАПОМНИТЕ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tx2"/>
                </a:solidFill>
              </a:rPr>
              <a:t>Округлить число</a:t>
            </a:r>
            <a:r>
              <a:rPr lang="ru-RU" i="1" dirty="0">
                <a:solidFill>
                  <a:schemeClr val="tx2"/>
                </a:solidFill>
              </a:rPr>
              <a:t> до определенной цифры (знака), значит заменить его близким по значению числом с нулями на конце. </a:t>
            </a:r>
            <a:endParaRPr lang="ru-RU" i="1" dirty="0" smtClean="0">
              <a:solidFill>
                <a:schemeClr val="tx2"/>
              </a:solidFill>
            </a:endParaRPr>
          </a:p>
          <a:p>
            <a:r>
              <a:rPr lang="ru-RU" b="1" i="1" dirty="0">
                <a:solidFill>
                  <a:schemeClr val="tx2"/>
                </a:solidFill>
              </a:rPr>
              <a:t>Число, полученное при округлении, называют приближённым значением данного числа.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8675233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213</Template>
  <TotalTime>137</TotalTime>
  <Words>467</Words>
  <Application>Microsoft Office PowerPoint</Application>
  <PresentationFormat>Экран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Diseño predeterminado</vt:lpstr>
      <vt:lpstr>Презентация PowerPoint</vt:lpstr>
      <vt:lpstr>Текст 1</vt:lpstr>
      <vt:lpstr>Презентация PowerPoint</vt:lpstr>
      <vt:lpstr>Презентация PowerPoint</vt:lpstr>
      <vt:lpstr>Презентация PowerPoint</vt:lpstr>
      <vt:lpstr>Текст 2</vt:lpstr>
      <vt:lpstr>Что такое округление?</vt:lpstr>
      <vt:lpstr>Определение:</vt:lpstr>
      <vt:lpstr>ЗАПОМНИТЕ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Ответьте на вопросы:</vt:lpstr>
      <vt:lpstr>Проверьте себя: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Округление натуральных  чисел</dc:title>
  <dc:creator>Дмитрий</dc:creator>
  <cp:lastModifiedBy>Катя</cp:lastModifiedBy>
  <cp:revision>16</cp:revision>
  <cp:lastPrinted>2013-01-14T19:15:39Z</cp:lastPrinted>
  <dcterms:created xsi:type="dcterms:W3CDTF">2013-01-14T17:53:12Z</dcterms:created>
  <dcterms:modified xsi:type="dcterms:W3CDTF">2014-10-06T16:43:08Z</dcterms:modified>
</cp:coreProperties>
</file>