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4"/>
  </p:notesMasterIdLst>
  <p:sldIdLst>
    <p:sldId id="257" r:id="rId2"/>
    <p:sldId id="259" r:id="rId3"/>
    <p:sldId id="282" r:id="rId4"/>
    <p:sldId id="268" r:id="rId5"/>
    <p:sldId id="269" r:id="rId6"/>
    <p:sldId id="262" r:id="rId7"/>
    <p:sldId id="270" r:id="rId8"/>
    <p:sldId id="264" r:id="rId9"/>
    <p:sldId id="265" r:id="rId10"/>
    <p:sldId id="273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66" r:id="rId22"/>
    <p:sldId id="26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1-22T19:30:49.529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1EC50-2971-4721-B402-18A2F19D5396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F661F-158E-432A-86DD-DC6EA840B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F661F-158E-432A-86DD-DC6EA840B94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Цели урока: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отрабатывать умение анализировать и решать  </a:t>
            </a:r>
          </a:p>
          <a:p>
            <a:pPr>
              <a:buNone/>
            </a:pPr>
            <a:r>
              <a:rPr lang="ru-RU" dirty="0" smtClean="0"/>
              <a:t>  задачи на движение; </a:t>
            </a:r>
          </a:p>
          <a:p>
            <a:pPr>
              <a:buFontTx/>
              <a:buChar char="-"/>
            </a:pPr>
            <a:r>
              <a:rPr lang="ru-RU" dirty="0" smtClean="0"/>
              <a:t>закрепить знание </a:t>
            </a:r>
            <a:r>
              <a:rPr lang="ru-RU" dirty="0" smtClean="0"/>
              <a:t>связей </a:t>
            </a:r>
            <a:r>
              <a:rPr lang="ru-RU" dirty="0" smtClean="0"/>
              <a:t>между величинами                            (скоростью, временем и расстоянием); </a:t>
            </a:r>
          </a:p>
          <a:p>
            <a:pPr>
              <a:buNone/>
            </a:pPr>
            <a:r>
              <a:rPr lang="ru-RU" dirty="0" smtClean="0"/>
              <a:t> - совершенствовать вычислительные навыки; </a:t>
            </a:r>
          </a:p>
          <a:p>
            <a:pPr>
              <a:buNone/>
            </a:pPr>
            <a:r>
              <a:rPr lang="ru-RU" dirty="0" smtClean="0"/>
              <a:t> - развивать мыслительные операции;      </a:t>
            </a:r>
          </a:p>
          <a:p>
            <a:pPr>
              <a:buNone/>
            </a:pPr>
            <a:r>
              <a:rPr lang="ru-RU" dirty="0" smtClean="0"/>
              <a:t> - воспитывать чувство коллективизма,  товарищества, взаимовыручки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0"/>
            <a:ext cx="8229600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физпауза</a:t>
            </a:r>
            <a:endParaRPr kumimoji="0" lang="ru-RU" sz="6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1700808"/>
            <a:ext cx="4320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Из-за парт мы быстро встали</a:t>
            </a:r>
          </a:p>
          <a:p>
            <a:r>
              <a:rPr lang="ru-RU" sz="2400" b="1" dirty="0"/>
              <a:t>И на месте зашагали.</a:t>
            </a:r>
          </a:p>
          <a:p>
            <a:r>
              <a:rPr lang="ru-RU" sz="2400" b="1" dirty="0"/>
              <a:t>А потом мы улыбнулись,</a:t>
            </a:r>
          </a:p>
          <a:p>
            <a:r>
              <a:rPr lang="ru-RU" sz="2400" b="1" dirty="0"/>
              <a:t>Выше-выше потянулись.</a:t>
            </a:r>
          </a:p>
          <a:p>
            <a:r>
              <a:rPr lang="ru-RU" sz="2400" b="1" dirty="0" smtClean="0"/>
              <a:t>Плечи </a:t>
            </a:r>
            <a:r>
              <a:rPr lang="ru-RU" sz="2400" b="1" dirty="0"/>
              <a:t>ваши распрямите,</a:t>
            </a:r>
          </a:p>
          <a:p>
            <a:r>
              <a:rPr lang="ru-RU" sz="2400" b="1" dirty="0"/>
              <a:t>Поднимите, опустите,</a:t>
            </a:r>
          </a:p>
          <a:p>
            <a:r>
              <a:rPr lang="ru-RU" sz="2400" b="1" dirty="0"/>
              <a:t> Вправо, влево повернитесь</a:t>
            </a:r>
          </a:p>
          <a:p>
            <a:r>
              <a:rPr lang="ru-RU" sz="2400" b="1" dirty="0"/>
              <a:t>И за парту вновь садитесь.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12976"/>
            <a:ext cx="2376264" cy="32258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162" y="3248979"/>
            <a:ext cx="2195735" cy="31538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0" y="404664"/>
            <a:ext cx="8686800" cy="6480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2121024" cy="25289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582" y="4437112"/>
            <a:ext cx="1522859" cy="1990725"/>
          </a:xfrm>
          <a:prstGeom prst="rect">
            <a:avLst/>
          </a:prstGeom>
        </p:spPr>
      </p:pic>
      <p:sp>
        <p:nvSpPr>
          <p:cNvPr id="6" name="Объект 10"/>
          <p:cNvSpPr txBox="1">
            <a:spLocks/>
          </p:cNvSpPr>
          <p:nvPr/>
        </p:nvSpPr>
        <p:spPr>
          <a:xfrm>
            <a:off x="872067" y="2204864"/>
            <a:ext cx="7408333" cy="43924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5200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а)39-(2,77•4,9+4,9 • 7,23)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б)13,8 • 0,9 – 3,8 • 0,9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539552" y="476672"/>
            <a:ext cx="8748464" cy="1548752"/>
          </a:xfrm>
          <a:prstGeom prst="cloudCallout">
            <a:avLst>
              <a:gd name="adj1" fmla="val -30208"/>
              <a:gd name="adj2" fmla="val 7798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1052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Выноска-облако 9"/>
          <p:cNvSpPr/>
          <p:nvPr/>
        </p:nvSpPr>
        <p:spPr>
          <a:xfrm>
            <a:off x="0" y="428604"/>
            <a:ext cx="8748464" cy="1548752"/>
          </a:xfrm>
          <a:prstGeom prst="cloudCallout">
            <a:avLst>
              <a:gd name="adj1" fmla="val -30208"/>
              <a:gd name="adj2" fmla="val 7798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4"/>
          <p:cNvSpPr txBox="1">
            <a:spLocks/>
          </p:cNvSpPr>
          <p:nvPr/>
        </p:nvSpPr>
        <p:spPr>
          <a:xfrm>
            <a:off x="0" y="549275"/>
            <a:ext cx="6696075" cy="647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8" y="4513820"/>
            <a:ext cx="1296145" cy="15803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109" y="4524721"/>
            <a:ext cx="1428750" cy="1580381"/>
          </a:xfrm>
          <a:prstGeom prst="rect">
            <a:avLst/>
          </a:prstGeom>
        </p:spPr>
      </p:pic>
      <p:sp>
        <p:nvSpPr>
          <p:cNvPr id="8" name="Выноска-облако 7"/>
          <p:cNvSpPr/>
          <p:nvPr/>
        </p:nvSpPr>
        <p:spPr>
          <a:xfrm>
            <a:off x="1716832" y="116632"/>
            <a:ext cx="5713784" cy="1144338"/>
          </a:xfrm>
          <a:prstGeom prst="cloudCallout">
            <a:avLst>
              <a:gd name="adj1" fmla="val -50396"/>
              <a:gd name="adj2" fmla="val 65829"/>
            </a:avLst>
          </a:prstGeom>
          <a:solidFill>
            <a:srgbClr val="0070C0">
              <a:alpha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/>
              <a:t>Решите задачу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892" y="-244538"/>
            <a:ext cx="2008106" cy="2808312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72" y="3857628"/>
            <a:ext cx="2022925" cy="26444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15816" y="4653136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/>
              <a:t/>
            </a:r>
            <a:br>
              <a:rPr lang="ru-RU" sz="3200" b="1" i="1" dirty="0"/>
            </a:br>
            <a:endParaRPr lang="ru-RU" sz="32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15616" y="2276872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Два лыжника вышли со скоростями 7,2км/ч и 8,4 км/ч.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расстояние будет между ними через 2 часа?)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носка-облако 10"/>
          <p:cNvSpPr/>
          <p:nvPr/>
        </p:nvSpPr>
        <p:spPr>
          <a:xfrm flipV="1">
            <a:off x="2339752" y="4293096"/>
            <a:ext cx="4802832" cy="1944216"/>
          </a:xfrm>
          <a:prstGeom prst="cloudCallout">
            <a:avLst>
              <a:gd name="adj1" fmla="val 60874"/>
              <a:gd name="adj2" fmla="val 23663"/>
            </a:avLst>
          </a:prstGeom>
          <a:solidFill>
            <a:srgbClr val="FFFF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гепардюх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71474"/>
            <a:ext cx="9144000" cy="70294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Скорость гепарда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Гепард, </a:t>
            </a:r>
            <a:r>
              <a:rPr lang="ru-RU" b="1" dirty="0"/>
              <a:t>- хищное млекопитающее семейства кошачьих, самое быстрое наземное животное</a:t>
            </a:r>
            <a:r>
              <a:rPr lang="ru-RU" b="1" dirty="0" smtClean="0"/>
              <a:t>.</a:t>
            </a:r>
          </a:p>
          <a:p>
            <a:r>
              <a:rPr lang="ru-RU" b="1" dirty="0"/>
              <a:t>Скорость гепарда – 90 км/ч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лон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146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Скорость слона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Слон - наиболее крупное наземное млекопитающее</a:t>
            </a:r>
            <a:r>
              <a:rPr lang="ru-RU" b="1" dirty="0" smtClean="0"/>
              <a:t>.</a:t>
            </a:r>
          </a:p>
          <a:p>
            <a:r>
              <a:rPr lang="ru-RU" b="1" dirty="0"/>
              <a:t>Средняя скорость слона 7,2 км/ч, максимальная – 38 км/ч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череп.jpg"/>
          <p:cNvPicPr>
            <a:picLocks noChangeAspect="1"/>
          </p:cNvPicPr>
          <p:nvPr/>
        </p:nvPicPr>
        <p:blipFill>
          <a:blip r:embed="rId2" cstate="print"/>
          <a:srcRect r="4687" b="4166"/>
          <a:stretch>
            <a:fillRect/>
          </a:stretch>
        </p:blipFill>
        <p:spPr>
          <a:xfrm>
            <a:off x="0" y="0"/>
            <a:ext cx="909430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Скорость черепахи</a:t>
            </a:r>
            <a:endParaRPr lang="ru-RU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715404" cy="4525963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Черепаха </a:t>
            </a:r>
            <a:r>
              <a:rPr lang="ru-RU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– отряд пресмыкающихся, существующий на протяжении более </a:t>
            </a:r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                 220 </a:t>
            </a:r>
            <a:r>
              <a:rPr lang="ru-RU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миллионов лет</a:t>
            </a:r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Скорость черепахи в среднем </a:t>
            </a:r>
            <a:r>
              <a:rPr lang="ru-RU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0,1км/час.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оргога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28726" y="0"/>
            <a:ext cx="10072726" cy="72866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Проведём эксперимент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От </a:t>
            </a:r>
            <a:r>
              <a:rPr lang="ru-RU" b="1" dirty="0" err="1" smtClean="0"/>
              <a:t>Южноуральска</a:t>
            </a:r>
            <a:r>
              <a:rPr lang="ru-RU" b="1" dirty="0" smtClean="0"/>
              <a:t> до Челябинска – 90 км.</a:t>
            </a:r>
          </a:p>
          <a:p>
            <a:r>
              <a:rPr lang="ru-RU" b="1" dirty="0" smtClean="0"/>
              <a:t>Вопрос: За какое время каждый из этих животных пройдёт это расстояние?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твет.jpg"/>
          <p:cNvPicPr>
            <a:picLocks noChangeAspect="1"/>
          </p:cNvPicPr>
          <p:nvPr/>
        </p:nvPicPr>
        <p:blipFill>
          <a:blip r:embed="rId2" cstate="print"/>
          <a:srcRect r="4687" b="5208"/>
          <a:stretch>
            <a:fillRect/>
          </a:stretch>
        </p:blipFill>
        <p:spPr>
          <a:xfrm>
            <a:off x="0" y="0"/>
            <a:ext cx="919424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Ответ…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en-US" b="1" dirty="0" smtClean="0"/>
              <a:t>=S</a:t>
            </a:r>
            <a:r>
              <a:rPr lang="ru-RU" b="1" dirty="0" smtClean="0"/>
              <a:t>:</a:t>
            </a:r>
            <a:r>
              <a:rPr lang="en-US" b="1" dirty="0"/>
              <a:t>V</a:t>
            </a:r>
            <a:endParaRPr lang="en-US" b="1" dirty="0" smtClean="0"/>
          </a:p>
          <a:p>
            <a:r>
              <a:rPr lang="ru-RU" b="1" dirty="0" smtClean="0"/>
              <a:t>Получается что</a:t>
            </a:r>
            <a:r>
              <a:rPr lang="en-US" b="1" dirty="0" smtClean="0"/>
              <a:t>  </a:t>
            </a:r>
            <a:r>
              <a:rPr lang="ru-RU" b="1" dirty="0" smtClean="0"/>
              <a:t>слон пройдёт расстояние за 12 часов 30 минут</a:t>
            </a:r>
          </a:p>
          <a:p>
            <a:r>
              <a:rPr lang="ru-RU" b="1" dirty="0" smtClean="0"/>
              <a:t>Гепард при максимальном разгоне пройдёт расстояние за 1 час.</a:t>
            </a:r>
          </a:p>
          <a:p>
            <a:r>
              <a:rPr lang="ru-RU" b="1" dirty="0" smtClean="0"/>
              <a:t>Черепаха пройдёт это расстояние за  900 часов, то есть, почти за 38 суток.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Самая быстрая машина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Самая быстрая машина в мире </a:t>
            </a:r>
            <a:r>
              <a:rPr lang="ru-RU" dirty="0" smtClean="0"/>
              <a:t>Занесена </a:t>
            </a:r>
            <a:r>
              <a:rPr lang="ru-RU" dirty="0"/>
              <a:t>в книгу рекордов Гиннеса со скоростью 411,76 километра в час. Оснащена 6,2-литровым восьмицилиндровым бензиновым двигателем мощностью 1183 лошадиные силы. До 100 км. разгоняется за 2,8 секунды.</a:t>
            </a:r>
          </a:p>
        </p:txBody>
      </p:sp>
      <p:pic>
        <p:nvPicPr>
          <p:cNvPr id="5" name="Содержимое 4" descr="ssc-ultimate-aero-t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785926"/>
            <a:ext cx="3714776" cy="40719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rgbClr val="FFFF99"/>
                </a:solidFill>
                <a:latin typeface="Curlz MT" pitchFamily="82" charset="0"/>
              </a:rPr>
              <a:t>Самый быстрый самолёт в мире – </a:t>
            </a:r>
            <a:br>
              <a:rPr lang="ru-RU" sz="3200" b="1" i="1" dirty="0">
                <a:solidFill>
                  <a:srgbClr val="FFFF99"/>
                </a:solidFill>
                <a:latin typeface="Curlz MT" pitchFamily="82" charset="0"/>
              </a:rPr>
            </a:br>
            <a:r>
              <a:rPr lang="ru-RU" sz="3200" b="1" i="1" dirty="0">
                <a:solidFill>
                  <a:srgbClr val="FFFF99"/>
                </a:solidFill>
                <a:latin typeface="Curlz MT" pitchFamily="82" charset="0"/>
              </a:rPr>
              <a:t>X  - 43 A</a:t>
            </a:r>
            <a:r>
              <a:rPr lang="ru-RU" sz="4000" dirty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11863" y="1600200"/>
            <a:ext cx="3132137" cy="3629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>
                <a:solidFill>
                  <a:srgbClr val="FF9966"/>
                </a:solidFill>
                <a:latin typeface="MV Boli" pitchFamily="2" charset="0"/>
              </a:rPr>
              <a:t>Гиперзвуковой самолет </a:t>
            </a:r>
            <a:r>
              <a:rPr lang="ru-RU" sz="1800" b="1">
                <a:solidFill>
                  <a:srgbClr val="FF9966"/>
                </a:solidFill>
                <a:latin typeface="MV Boli" pitchFamily="2" charset="0"/>
              </a:rPr>
              <a:t>X-43A</a:t>
            </a:r>
            <a:r>
              <a:rPr lang="ru-RU" sz="1800">
                <a:solidFill>
                  <a:srgbClr val="FF9966"/>
                </a:solidFill>
                <a:latin typeface="MV Boli" pitchFamily="2" charset="0"/>
              </a:rPr>
              <a:t> является самым быстрым самолётом в мире. Аппарат </a:t>
            </a:r>
            <a:r>
              <a:rPr lang="ru-RU" sz="1800" b="1">
                <a:solidFill>
                  <a:srgbClr val="FF9966"/>
                </a:solidFill>
                <a:latin typeface="MV Boli" pitchFamily="2" charset="0"/>
              </a:rPr>
              <a:t>X-43A</a:t>
            </a:r>
            <a:r>
              <a:rPr lang="ru-RU" sz="1800">
                <a:solidFill>
                  <a:srgbClr val="FF9966"/>
                </a:solidFill>
                <a:latin typeface="MV Boli" pitchFamily="2" charset="0"/>
              </a:rPr>
              <a:t> недавно установил новый рекорд скорости - 11230 км/час, тем самым превысив скорость звука в 9,6 раза. Размах крыльев </a:t>
            </a:r>
            <a:r>
              <a:rPr lang="ru-RU" sz="1800" b="1">
                <a:solidFill>
                  <a:srgbClr val="FF9966"/>
                </a:solidFill>
                <a:latin typeface="MV Boli" pitchFamily="2" charset="0"/>
              </a:rPr>
              <a:t>X-43A</a:t>
            </a:r>
            <a:r>
              <a:rPr lang="ru-RU" sz="1800">
                <a:solidFill>
                  <a:srgbClr val="FF9966"/>
                </a:solidFill>
                <a:latin typeface="MV Boli" pitchFamily="2" charset="0"/>
              </a:rPr>
              <a:t> составляет 1,5 метра, длина - 3,6 метра.</a:t>
            </a:r>
          </a:p>
        </p:txBody>
      </p:sp>
      <p:pic>
        <p:nvPicPr>
          <p:cNvPr id="5125" name="Picture 5" descr="x4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775"/>
            <a:ext cx="6015038" cy="5229225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47750" y="3246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ru-RU">
              <a:latin typeface="Arial" charset="0"/>
            </a:endParaRPr>
          </a:p>
        </p:txBody>
      </p:sp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2121024" cy="25289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582" y="4437112"/>
            <a:ext cx="1522859" cy="1990725"/>
          </a:xfrm>
          <a:prstGeom prst="rect">
            <a:avLst/>
          </a:prstGeom>
        </p:spPr>
      </p:pic>
      <p:sp>
        <p:nvSpPr>
          <p:cNvPr id="6" name="Объект 10"/>
          <p:cNvSpPr txBox="1">
            <a:spLocks/>
          </p:cNvSpPr>
          <p:nvPr/>
        </p:nvSpPr>
        <p:spPr>
          <a:xfrm>
            <a:off x="872067" y="2204864"/>
            <a:ext cx="7408333" cy="439248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а) 2,77  • 4,9 + 4,9 • 7,23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б)  13,8 • 0,9 – 3,8 • 0,9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в)  51 • 0,2  -0,2       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г)  2,5 + 2,5 • 19         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Какое свойство вы использовали ?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Сформулируйте его.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755576" y="188640"/>
            <a:ext cx="7992888" cy="1476744"/>
          </a:xfrm>
          <a:prstGeom prst="cloudCallout">
            <a:avLst>
              <a:gd name="adj1" fmla="val -30208"/>
              <a:gd name="adj2" fmla="val 7798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Вычислите рациональным способом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1052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Выноска-облако 9"/>
          <p:cNvSpPr/>
          <p:nvPr/>
        </p:nvSpPr>
        <p:spPr>
          <a:xfrm flipH="1">
            <a:off x="467544" y="4797152"/>
            <a:ext cx="7272808" cy="1641550"/>
          </a:xfrm>
          <a:prstGeom prst="cloudCallout">
            <a:avLst>
              <a:gd name="adj1" fmla="val -47550"/>
              <a:gd name="adj2" fmla="val -55521"/>
            </a:avLst>
          </a:prstGeom>
          <a:solidFill>
            <a:srgbClr val="FFFF0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435600" y="274638"/>
            <a:ext cx="3384550" cy="2001837"/>
          </a:xfrm>
        </p:spPr>
        <p:txBody>
          <a:bodyPr>
            <a:normAutofit fontScale="90000"/>
          </a:bodyPr>
          <a:lstStyle/>
          <a:p>
            <a:r>
              <a:rPr lang="ru-RU" sz="3200" i="1">
                <a:solidFill>
                  <a:schemeClr val="bg2"/>
                </a:solidFill>
                <a:latin typeface="Vijaya" pitchFamily="34" charset="0"/>
              </a:rPr>
              <a:t>Самый быстрый поезд CRH380A, Китай</a:t>
            </a:r>
            <a:r>
              <a:rPr lang="ru-RU" sz="400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3905250"/>
            <a:ext cx="7859712" cy="2190750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rgbClr val="FF9966"/>
                </a:solidFill>
                <a:latin typeface="Segoe Script" pitchFamily="34" charset="0"/>
              </a:rPr>
              <a:t>Китайцам удалось сделать самый быстрый поезд в мире, скорость которого достигает 486,1 км/ч. Внутри помещается почти 500 пассажиров.</a:t>
            </a:r>
            <a:r>
              <a:rPr lang="ru-RU" sz="2800"/>
              <a:t> </a:t>
            </a:r>
          </a:p>
        </p:txBody>
      </p:sp>
      <p:pic>
        <p:nvPicPr>
          <p:cNvPr id="7176" name="Picture 8" descr="Поезд CRH380A, Китай, 486,1 км/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0"/>
            <a:ext cx="5334000" cy="3562350"/>
          </a:xfrm>
          <a:prstGeom prst="rect">
            <a:avLst/>
          </a:prstGeom>
          <a:noFill/>
        </p:spPr>
      </p:pic>
    </p:spTree>
  </p:cSld>
  <p:clrMapOvr>
    <a:masterClrMapping/>
  </p:clrMapOvr>
  <p:transition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2492896"/>
            <a:ext cx="743931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урок!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Цели урока: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- отрабатывать умение анализировать и решать  </a:t>
            </a:r>
          </a:p>
          <a:p>
            <a:pPr>
              <a:buNone/>
            </a:pPr>
            <a:r>
              <a:rPr lang="ru-RU" dirty="0" smtClean="0"/>
              <a:t>  задачи на движение; </a:t>
            </a:r>
          </a:p>
          <a:p>
            <a:pPr>
              <a:buFontTx/>
              <a:buChar char="-"/>
            </a:pPr>
            <a:r>
              <a:rPr lang="ru-RU" dirty="0" smtClean="0"/>
              <a:t>закрепить знание связи между величинами                            (скоростью, временем и расстоянием); </a:t>
            </a:r>
          </a:p>
          <a:p>
            <a:pPr>
              <a:buNone/>
            </a:pPr>
            <a:r>
              <a:rPr lang="ru-RU" dirty="0" smtClean="0"/>
              <a:t> - совершенствовать вычислительные навыки; </a:t>
            </a:r>
          </a:p>
          <a:p>
            <a:pPr>
              <a:buNone/>
            </a:pPr>
            <a:r>
              <a:rPr lang="ru-RU" dirty="0" smtClean="0"/>
              <a:t> - развивать мыслительные операции;      </a:t>
            </a:r>
          </a:p>
          <a:p>
            <a:pPr>
              <a:buNone/>
            </a:pPr>
            <a:r>
              <a:rPr lang="ru-RU" dirty="0" smtClean="0"/>
              <a:t> - воспитывать чувство коллективизма,  товарищества, взаимовыручки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Monotype Corsiva" pitchFamily="66" charset="0"/>
                <a:cs typeface="Times New Roman" pitchFamily="18" charset="0"/>
              </a:rPr>
              <a:t>История одной задачи</a:t>
            </a:r>
            <a:endParaRPr lang="ru-RU" sz="6000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789040"/>
            <a:ext cx="6480720" cy="216024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Недостаточно лишь понять задачу,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Необходимо желание решить ее…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Где есть желание, найдется путь!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Пойя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79388" y="404813"/>
            <a:ext cx="56880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/>
              <a:t>C</a:t>
            </a:r>
            <a:endParaRPr lang="ru-RU" sz="9600" b="1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339975" y="2708275"/>
            <a:ext cx="12239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D</a:t>
            </a:r>
            <a:endParaRPr lang="ru-RU" sz="9600" b="1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643438" y="4941888"/>
            <a:ext cx="10652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b="1"/>
              <a:t>B</a:t>
            </a:r>
            <a:endParaRPr lang="ru-RU" sz="9600" b="1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763713" y="4941888"/>
            <a:ext cx="122396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t</a:t>
            </a:r>
            <a:endParaRPr lang="ru-RU" sz="9600" b="1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596188" y="1268413"/>
            <a:ext cx="13668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S</a:t>
            </a:r>
            <a:endParaRPr lang="ru-RU" sz="9600" b="1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7019925" y="2852738"/>
            <a:ext cx="12239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V</a:t>
            </a:r>
            <a:endParaRPr lang="ru-RU" sz="9600" b="1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771775" y="836613"/>
            <a:ext cx="10080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/>
              <a:t>F</a:t>
            </a:r>
            <a:endParaRPr lang="ru-RU" sz="9600" b="1" dirty="0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827088" y="2924175"/>
            <a:ext cx="14414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T</a:t>
            </a:r>
            <a:endParaRPr lang="ru-RU" sz="9600" b="1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7235825" y="5084763"/>
            <a:ext cx="12239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H</a:t>
            </a:r>
            <a:endParaRPr lang="ru-RU" sz="9600" b="1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4859338" y="620713"/>
            <a:ext cx="10795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d</a:t>
            </a:r>
            <a:endParaRPr lang="ru-RU" sz="9600" b="1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076825" y="2349500"/>
            <a:ext cx="10795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/>
              <a:t>y</a:t>
            </a:r>
            <a:endParaRPr lang="ru-RU" sz="9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-0.70469 -0.36528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" y="-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1 0.02291 L 0.20886 -0.66991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14167 -0.11528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55300" grpId="0"/>
      <p:bldP spid="55301" grpId="0"/>
      <p:bldP spid="55302" grpId="0"/>
      <p:bldP spid="55303" grpId="0"/>
      <p:bldP spid="55304" grpId="0"/>
      <p:bldP spid="55305" grpId="0"/>
      <p:bldP spid="55306" grpId="0"/>
      <p:bldP spid="55307" grpId="0"/>
      <p:bldP spid="553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36912"/>
            <a:ext cx="3024336" cy="122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S = V ∙ t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475656" y="2132856"/>
            <a:ext cx="4762872" cy="183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83568" y="1988840"/>
            <a:ext cx="4762872" cy="183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635896" y="836712"/>
            <a:ext cx="4762872" cy="183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3851920" y="764704"/>
            <a:ext cx="4762872" cy="1833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004048" y="4005064"/>
            <a:ext cx="30243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noProof="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S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V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932040" y="1340768"/>
            <a:ext cx="302433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= S</a:t>
            </a:r>
            <a:r>
              <a:rPr kumimoji="0" lang="en-US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3203848" y="2060848"/>
            <a:ext cx="1440160" cy="6840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131840" y="3861048"/>
            <a:ext cx="1512168" cy="64807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285750" y="714375"/>
            <a:ext cx="86439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Cambria" pitchFamily="18" charset="0"/>
              </a:rPr>
              <a:t>Какие величины </a:t>
            </a:r>
            <a:r>
              <a:rPr lang="ru-RU" sz="2800" b="1" i="1" dirty="0" smtClean="0">
                <a:solidFill>
                  <a:srgbClr val="C00000"/>
                </a:solidFill>
                <a:latin typeface="Cambria" pitchFamily="18" charset="0"/>
              </a:rPr>
              <a:t>не используются </a:t>
            </a:r>
            <a:r>
              <a:rPr lang="ru-RU" sz="2800" b="1" i="1" dirty="0">
                <a:solidFill>
                  <a:srgbClr val="C00000"/>
                </a:solidFill>
                <a:latin typeface="Cambria" pitchFamily="18" charset="0"/>
              </a:rPr>
              <a:t>в задачах на движение?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625" y="1785938"/>
          <a:ext cx="8143932" cy="13573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842"/>
                <a:gridCol w="1945895"/>
                <a:gridCol w="1153123"/>
                <a:gridCol w="1081053"/>
                <a:gridCol w="1081053"/>
                <a:gridCol w="2017966"/>
              </a:tblGrid>
              <a:tr h="135732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1785938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кг</a:t>
            </a:r>
          </a:p>
        </p:txBody>
      </p:sp>
      <p:sp>
        <p:nvSpPr>
          <p:cNvPr id="12308" name="TextBox 11"/>
          <p:cNvSpPr txBox="1">
            <a:spLocks noChangeArrowheads="1"/>
          </p:cNvSpPr>
          <p:nvPr/>
        </p:nvSpPr>
        <p:spPr bwMode="auto">
          <a:xfrm>
            <a:off x="1285875" y="1785938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dirty="0">
                <a:latin typeface="Cambria" pitchFamily="18" charset="0"/>
              </a:rPr>
              <a:t>км</a:t>
            </a:r>
            <a:r>
              <a:rPr lang="en-US" sz="5400" dirty="0">
                <a:latin typeface="Rockwell" pitchFamily="18" charset="0"/>
              </a:rPr>
              <a:t>/</a:t>
            </a:r>
            <a:r>
              <a:rPr lang="ru-RU" sz="5400" dirty="0">
                <a:latin typeface="Cambria" pitchFamily="18" charset="0"/>
              </a:rPr>
              <a:t>ч</a:t>
            </a:r>
          </a:p>
        </p:txBody>
      </p:sp>
      <p:sp>
        <p:nvSpPr>
          <p:cNvPr id="12309" name="TextBox 12"/>
          <p:cNvSpPr txBox="1">
            <a:spLocks noChangeArrowheads="1"/>
          </p:cNvSpPr>
          <p:nvPr/>
        </p:nvSpPr>
        <p:spPr bwMode="auto">
          <a:xfrm>
            <a:off x="3286125" y="1785938"/>
            <a:ext cx="10715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см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29125" y="1785938"/>
            <a:ext cx="857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>
                <a:latin typeface="Cambria" pitchFamily="18" charset="0"/>
              </a:rPr>
              <a:t>т</a:t>
            </a:r>
          </a:p>
        </p:txBody>
      </p:sp>
      <p:sp>
        <p:nvSpPr>
          <p:cNvPr id="12311" name="TextBox 14"/>
          <p:cNvSpPr txBox="1">
            <a:spLocks noChangeArrowheads="1"/>
          </p:cNvSpPr>
          <p:nvPr/>
        </p:nvSpPr>
        <p:spPr bwMode="auto">
          <a:xfrm>
            <a:off x="5572125" y="1785938"/>
            <a:ext cx="857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>
                <a:latin typeface="Cambria" pitchFamily="18" charset="0"/>
              </a:rPr>
              <a:t>м</a:t>
            </a:r>
          </a:p>
        </p:txBody>
      </p:sp>
      <p:sp>
        <p:nvSpPr>
          <p:cNvPr id="12312" name="TextBox 15"/>
          <p:cNvSpPr txBox="1">
            <a:spLocks noChangeArrowheads="1"/>
          </p:cNvSpPr>
          <p:nvPr/>
        </p:nvSpPr>
        <p:spPr bwMode="auto">
          <a:xfrm>
            <a:off x="6572250" y="1785938"/>
            <a:ext cx="2000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км</a:t>
            </a:r>
            <a:r>
              <a:rPr lang="en-US" sz="5400">
                <a:latin typeface="Rockwell" pitchFamily="18" charset="0"/>
              </a:rPr>
              <a:t>/</a:t>
            </a:r>
            <a:r>
              <a:rPr lang="ru-RU" sz="5400">
                <a:latin typeface="Cambria" pitchFamily="18" charset="0"/>
              </a:rPr>
              <a:t>с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28625" y="3643313"/>
          <a:ext cx="8143932" cy="1285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2942"/>
                <a:gridCol w="1071570"/>
                <a:gridCol w="1285884"/>
                <a:gridCol w="1143008"/>
                <a:gridCol w="714380"/>
                <a:gridCol w="928694"/>
                <a:gridCol w="785818"/>
                <a:gridCol w="1571636"/>
              </a:tblGrid>
              <a:tr h="1285884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33" name="TextBox 17"/>
          <p:cNvSpPr txBox="1">
            <a:spLocks noChangeArrowheads="1"/>
          </p:cNvSpPr>
          <p:nvPr/>
        </p:nvSpPr>
        <p:spPr bwMode="auto">
          <a:xfrm>
            <a:off x="428625" y="3643313"/>
            <a:ext cx="6429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>
                <a:latin typeface="Cambria" pitchFamily="18" charset="0"/>
              </a:rPr>
              <a:t>с</a:t>
            </a:r>
          </a:p>
        </p:txBody>
      </p:sp>
      <p:sp>
        <p:nvSpPr>
          <p:cNvPr id="12334" name="TextBox 18"/>
          <p:cNvSpPr txBox="1">
            <a:spLocks noChangeArrowheads="1"/>
          </p:cNvSpPr>
          <p:nvPr/>
        </p:nvSpPr>
        <p:spPr bwMode="auto">
          <a:xfrm>
            <a:off x="1071563" y="3643313"/>
            <a:ext cx="10715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км</a:t>
            </a:r>
          </a:p>
        </p:txBody>
      </p:sp>
      <p:sp>
        <p:nvSpPr>
          <p:cNvPr id="12335" name="TextBox 19"/>
          <p:cNvSpPr txBox="1">
            <a:spLocks noChangeArrowheads="1"/>
          </p:cNvSpPr>
          <p:nvPr/>
        </p:nvSpPr>
        <p:spPr bwMode="auto">
          <a:xfrm>
            <a:off x="2143125" y="3643313"/>
            <a:ext cx="1285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сут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286375" y="364331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м²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15063" y="3643313"/>
            <a:ext cx="714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>
                <a:latin typeface="Cambria" pitchFamily="18" charset="0"/>
              </a:rPr>
              <a:t>ц</a:t>
            </a:r>
          </a:p>
        </p:txBody>
      </p:sp>
      <p:sp>
        <p:nvSpPr>
          <p:cNvPr id="12338" name="TextBox 22"/>
          <p:cNvSpPr txBox="1">
            <a:spLocks noChangeArrowheads="1"/>
          </p:cNvSpPr>
          <p:nvPr/>
        </p:nvSpPr>
        <p:spPr bwMode="auto">
          <a:xfrm>
            <a:off x="4643438" y="3643313"/>
            <a:ext cx="6429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ч</a:t>
            </a:r>
          </a:p>
        </p:txBody>
      </p:sp>
      <p:sp>
        <p:nvSpPr>
          <p:cNvPr id="12339" name="TextBox 23"/>
          <p:cNvSpPr txBox="1">
            <a:spLocks noChangeArrowheads="1"/>
          </p:cNvSpPr>
          <p:nvPr/>
        </p:nvSpPr>
        <p:spPr bwMode="auto">
          <a:xfrm>
            <a:off x="3429000" y="3643313"/>
            <a:ext cx="114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дм</a:t>
            </a:r>
          </a:p>
        </p:txBody>
      </p:sp>
      <p:sp>
        <p:nvSpPr>
          <p:cNvPr id="12340" name="TextBox 24"/>
          <p:cNvSpPr txBox="1">
            <a:spLocks noChangeArrowheads="1"/>
          </p:cNvSpPr>
          <p:nvPr/>
        </p:nvSpPr>
        <p:spPr bwMode="auto">
          <a:xfrm>
            <a:off x="7072313" y="3643313"/>
            <a:ext cx="13573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>
                <a:latin typeface="Cambria" pitchFamily="18" charset="0"/>
              </a:rPr>
              <a:t>м</a:t>
            </a:r>
            <a:r>
              <a:rPr lang="en-US" sz="5400">
                <a:latin typeface="Rockwell" pitchFamily="18" charset="0"/>
              </a:rPr>
              <a:t>/</a:t>
            </a:r>
            <a:r>
              <a:rPr lang="ru-RU" sz="5400">
                <a:latin typeface="Cambria" pitchFamily="18" charset="0"/>
              </a:rPr>
              <a:t>с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00063" y="5286375"/>
            <a:ext cx="8215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C00000"/>
                </a:solidFill>
                <a:latin typeface="Cambria" pitchFamily="18" charset="0"/>
              </a:rPr>
              <a:t>По какому признаку можно разделить данные величины на 3 группы?</a:t>
            </a:r>
          </a:p>
        </p:txBody>
      </p:sp>
      <p:sp>
        <p:nvSpPr>
          <p:cNvPr id="7222" name="Номер слайда 26"/>
          <p:cNvSpPr txBox="1">
            <a:spLocks noGrp="1"/>
          </p:cNvSpPr>
          <p:nvPr/>
        </p:nvSpPr>
        <p:spPr>
          <a:xfrm>
            <a:off x="8348663" y="6111875"/>
            <a:ext cx="457200" cy="365125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4EFAAD05-FD79-47A7-AC06-97800AF23703}" type="slidenum">
              <a:rPr lang="ru-RU" sz="1000">
                <a:solidFill>
                  <a:schemeClr val="bg2">
                    <a:shade val="50000"/>
                  </a:schemeClr>
                </a:solidFill>
                <a:latin typeface="Arial" charset="0"/>
              </a:rPr>
              <a:pPr algn="r">
                <a:defRPr/>
              </a:pPr>
              <a:t>7</a:t>
            </a:fld>
            <a:endParaRPr lang="ru-RU" sz="1000">
              <a:solidFill>
                <a:schemeClr val="bg2">
                  <a:shade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2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4"/>
          <p:cNvSpPr txBox="1">
            <a:spLocks/>
          </p:cNvSpPr>
          <p:nvPr/>
        </p:nvSpPr>
        <p:spPr>
          <a:xfrm>
            <a:off x="0" y="549275"/>
            <a:ext cx="6696075" cy="647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              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251075" y="548680"/>
            <a:ext cx="7425381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Два лыжника вышли с двух стартов, расстояние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между которыми 50 км. Скорость первого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лыжника 7,2 км/ч, а скорость второго – 8,4 км/ч.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Чему будет равно  расстояние между ними через 2 часа?</a:t>
            </a:r>
            <a:r>
              <a:rPr kumimoji="0" lang="ru-RU" sz="6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6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69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69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8" y="4513820"/>
            <a:ext cx="1296145" cy="15803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109" y="4524721"/>
            <a:ext cx="1428750" cy="1580381"/>
          </a:xfrm>
          <a:prstGeom prst="rect">
            <a:avLst/>
          </a:prstGeom>
        </p:spPr>
      </p:pic>
      <p:sp>
        <p:nvSpPr>
          <p:cNvPr id="8" name="Выноска-облако 7"/>
          <p:cNvSpPr/>
          <p:nvPr/>
        </p:nvSpPr>
        <p:spPr>
          <a:xfrm>
            <a:off x="1331640" y="116632"/>
            <a:ext cx="5713784" cy="1144338"/>
          </a:xfrm>
          <a:prstGeom prst="cloudCallout">
            <a:avLst>
              <a:gd name="adj1" fmla="val -50396"/>
              <a:gd name="adj2" fmla="val 65829"/>
            </a:avLst>
          </a:prstGeom>
          <a:solidFill>
            <a:srgbClr val="0070C0">
              <a:alpha val="8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/>
              <a:t>Решите задачу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568" y="-459432"/>
            <a:ext cx="2008106" cy="2808312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72" y="3857628"/>
            <a:ext cx="2022925" cy="2644426"/>
          </a:xfrm>
          <a:prstGeom prst="rect">
            <a:avLst/>
          </a:prstGeom>
        </p:spPr>
      </p:pic>
      <p:sp>
        <p:nvSpPr>
          <p:cNvPr id="11" name="Выноска-облако 10"/>
          <p:cNvSpPr/>
          <p:nvPr/>
        </p:nvSpPr>
        <p:spPr>
          <a:xfrm flipV="1">
            <a:off x="2339752" y="4509120"/>
            <a:ext cx="4802832" cy="1944216"/>
          </a:xfrm>
          <a:prstGeom prst="cloudCallout">
            <a:avLst>
              <a:gd name="adj1" fmla="val 60874"/>
              <a:gd name="adj2" fmla="val 23663"/>
            </a:avLst>
          </a:prstGeom>
          <a:solidFill>
            <a:srgbClr val="FFFF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15816" y="4725144"/>
            <a:ext cx="58326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/>
              <a:t/>
            </a:r>
            <a:br>
              <a:rPr lang="ru-RU" sz="3200" b="1" i="1" dirty="0"/>
            </a:br>
            <a:r>
              <a:rPr lang="ru-RU" b="1" i="1" dirty="0" smtClean="0"/>
              <a:t>каких данных в условии задачи </a:t>
            </a:r>
          </a:p>
          <a:p>
            <a:r>
              <a:rPr lang="ru-RU" b="1" i="1" dirty="0" smtClean="0"/>
              <a:t>не достаточно?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триховая стрелка вправо 3"/>
          <p:cNvSpPr/>
          <p:nvPr/>
        </p:nvSpPr>
        <p:spPr>
          <a:xfrm>
            <a:off x="1638164" y="1957189"/>
            <a:ext cx="489204" cy="409190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7753471" y="2031544"/>
            <a:ext cx="524541" cy="409190"/>
          </a:xfrm>
          <a:prstGeom prst="stripedRightArrow">
            <a:avLst>
              <a:gd name="adj1" fmla="val 50000"/>
              <a:gd name="adj2" fmla="val 42494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1654852" y="3952661"/>
            <a:ext cx="489204" cy="432048"/>
          </a:xfrm>
          <a:prstGeom prst="striped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7753471" y="4010831"/>
            <a:ext cx="524541" cy="422354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8" name="Стрелка влево 7"/>
          <p:cNvSpPr/>
          <p:nvPr/>
        </p:nvSpPr>
        <p:spPr>
          <a:xfrm>
            <a:off x="3322926" y="1957189"/>
            <a:ext cx="806940" cy="409190"/>
          </a:xfrm>
          <a:prstGeom prst="lef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9" name="Стрелка влево 8"/>
          <p:cNvSpPr/>
          <p:nvPr/>
        </p:nvSpPr>
        <p:spPr>
          <a:xfrm>
            <a:off x="5127892" y="1957189"/>
            <a:ext cx="658158" cy="438780"/>
          </a:xfrm>
          <a:prstGeom prst="lef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0" name="Стрелка вправо 9"/>
          <p:cNvSpPr/>
          <p:nvPr/>
        </p:nvSpPr>
        <p:spPr>
          <a:xfrm>
            <a:off x="3963200" y="3931050"/>
            <a:ext cx="779229" cy="432048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1" name="Стрелка вправо 10"/>
          <p:cNvSpPr/>
          <p:nvPr/>
        </p:nvSpPr>
        <p:spPr>
          <a:xfrm>
            <a:off x="5677005" y="4010831"/>
            <a:ext cx="720080" cy="422354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49546" y="2655269"/>
            <a:ext cx="3394462" cy="1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1"/>
          </p:cNvCxnSpPr>
          <p:nvPr/>
        </p:nvCxnSpPr>
        <p:spPr>
          <a:xfrm>
            <a:off x="1638164" y="2161784"/>
            <a:ext cx="0" cy="512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129866" y="2115932"/>
            <a:ext cx="0" cy="557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26010" y="2676014"/>
            <a:ext cx="2746390" cy="20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809360" y="2184709"/>
            <a:ext cx="0" cy="512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7802028" y="2115931"/>
            <a:ext cx="0" cy="5579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54852" y="4087703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87624" y="4663767"/>
            <a:ext cx="3312368" cy="47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983772" y="413113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670700" y="4010831"/>
            <a:ext cx="0" cy="67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127892" y="4687484"/>
            <a:ext cx="3254341" cy="2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7821916" y="4222008"/>
            <a:ext cx="0" cy="489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22926" y="1521707"/>
            <a:ext cx="1105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</a:t>
            </a:r>
            <a:r>
              <a:rPr lang="en-US" b="1" dirty="0" smtClean="0"/>
              <a:t>,4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537577" y="1593715"/>
            <a:ext cx="116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7</a:t>
            </a:r>
            <a:r>
              <a:rPr lang="en-US" b="1" dirty="0" smtClean="0"/>
              <a:t>,2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426010" y="1521706"/>
            <a:ext cx="1234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</a:t>
            </a:r>
            <a:r>
              <a:rPr lang="en-US" b="1" dirty="0" smtClean="0"/>
              <a:t>,4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444802" y="1593715"/>
            <a:ext cx="1087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7</a:t>
            </a:r>
            <a:r>
              <a:rPr lang="en-US" b="1" dirty="0" smtClean="0"/>
              <a:t>,2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249546" y="3321907"/>
            <a:ext cx="101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7</a:t>
            </a:r>
            <a:r>
              <a:rPr lang="en-US" b="1" dirty="0" smtClean="0"/>
              <a:t>,2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34469" y="3393915"/>
            <a:ext cx="1036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</a:t>
            </a:r>
            <a:r>
              <a:rPr lang="en-US" b="1" dirty="0" smtClean="0"/>
              <a:t>,4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220072" y="339391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</a:t>
            </a:r>
            <a:r>
              <a:rPr lang="en-US" b="1" dirty="0" smtClean="0"/>
              <a:t>,4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802074" y="3374824"/>
            <a:ext cx="1370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7</a:t>
            </a:r>
            <a:r>
              <a:rPr lang="en-US" b="1" dirty="0" smtClean="0"/>
              <a:t>,2 </a:t>
            </a:r>
            <a:r>
              <a:rPr lang="ru-RU" b="1" dirty="0" smtClean="0"/>
              <a:t>км/ч</a:t>
            </a:r>
            <a:endParaRPr lang="ru-RU" b="1" dirty="0"/>
          </a:p>
        </p:txBody>
      </p:sp>
      <p:sp>
        <p:nvSpPr>
          <p:cNvPr id="32" name="Выноска-облако 31"/>
          <p:cNvSpPr/>
          <p:nvPr/>
        </p:nvSpPr>
        <p:spPr>
          <a:xfrm>
            <a:off x="413537" y="5013176"/>
            <a:ext cx="6477734" cy="1584176"/>
          </a:xfrm>
          <a:prstGeom prst="cloudCallout">
            <a:avLst>
              <a:gd name="adj1" fmla="val 63062"/>
              <a:gd name="adj2" fmla="val -10238"/>
            </a:avLst>
          </a:prstGeom>
          <a:solidFill>
            <a:srgbClr val="FFFF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i="1" dirty="0">
              <a:solidFill>
                <a:schemeClr val="tx1"/>
              </a:solidFill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471" y="4976054"/>
            <a:ext cx="1309871" cy="1881946"/>
          </a:xfrm>
          <a:prstGeom prst="rect">
            <a:avLst/>
          </a:prstGeom>
        </p:spPr>
      </p:pic>
      <p:sp>
        <p:nvSpPr>
          <p:cNvPr id="34" name="Выноска-облако 33"/>
          <p:cNvSpPr/>
          <p:nvPr/>
        </p:nvSpPr>
        <p:spPr>
          <a:xfrm>
            <a:off x="2195736" y="-171400"/>
            <a:ext cx="6270213" cy="1613559"/>
          </a:xfrm>
          <a:prstGeom prst="cloudCallout">
            <a:avLst>
              <a:gd name="adj1" fmla="val -59953"/>
              <a:gd name="adj2" fmla="val 493"/>
            </a:avLst>
          </a:prstGeom>
          <a:solidFill>
            <a:schemeClr val="accent1">
              <a:alpha val="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chemeClr val="tx1"/>
                </a:solidFill>
              </a:rPr>
              <a:t>   </a:t>
            </a:r>
            <a:r>
              <a:rPr lang="ru-RU" sz="2400" b="1" i="1" dirty="0" smtClean="0">
                <a:solidFill>
                  <a:schemeClr val="tx1"/>
                </a:solidFill>
              </a:rPr>
              <a:t>Чему равно расстояние между лыжниками </a:t>
            </a: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через 2 часа ?</a:t>
            </a:r>
            <a:endParaRPr lang="ru-RU" sz="2400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675456"/>
            <a:ext cx="2011363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537578" y="2696760"/>
            <a:ext cx="3204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Встречное движение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644008" y="2655269"/>
            <a:ext cx="411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b="1" dirty="0" smtClean="0"/>
              <a:t>В противоположном направлении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899592" y="4663767"/>
            <a:ext cx="3453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Одностороннее (отставание)</a:t>
            </a:r>
            <a:endParaRPr lang="ru-RU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871159" y="4581128"/>
            <a:ext cx="3511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Одностороннее (приближение)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601</Words>
  <Application>Microsoft Office PowerPoint</Application>
  <PresentationFormat>Экран (4:3)</PresentationFormat>
  <Paragraphs>127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Цели урока:   </vt:lpstr>
      <vt:lpstr>Слайд 2</vt:lpstr>
      <vt:lpstr> Цели урока:   </vt:lpstr>
      <vt:lpstr>История одной задачи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Скорость гепарда</vt:lpstr>
      <vt:lpstr>Скорость слона</vt:lpstr>
      <vt:lpstr>Скорость черепахи</vt:lpstr>
      <vt:lpstr>Проведём эксперимент</vt:lpstr>
      <vt:lpstr>Ответ…</vt:lpstr>
      <vt:lpstr>Самая быстрая машина</vt:lpstr>
      <vt:lpstr>Самый быстрый самолёт в мире –  X  - 43 A </vt:lpstr>
      <vt:lpstr>Самый быстрый поезд CRH380A, Китай 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одной задачи</dc:title>
  <dc:creator>Даша</dc:creator>
  <cp:lastModifiedBy>User</cp:lastModifiedBy>
  <cp:revision>49</cp:revision>
  <dcterms:created xsi:type="dcterms:W3CDTF">2013-11-20T12:26:15Z</dcterms:created>
  <dcterms:modified xsi:type="dcterms:W3CDTF">2013-11-27T07:16:57Z</dcterms:modified>
</cp:coreProperties>
</file>