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63" r:id="rId2"/>
    <p:sldId id="264" r:id="rId3"/>
    <p:sldId id="265" r:id="rId4"/>
    <p:sldId id="266" r:id="rId5"/>
    <p:sldId id="268" r:id="rId6"/>
    <p:sldId id="256" r:id="rId7"/>
    <p:sldId id="257" r:id="rId8"/>
    <p:sldId id="270" r:id="rId9"/>
    <p:sldId id="281" r:id="rId10"/>
    <p:sldId id="272" r:id="rId11"/>
    <p:sldId id="273" r:id="rId12"/>
    <p:sldId id="274" r:id="rId13"/>
    <p:sldId id="259" r:id="rId14"/>
    <p:sldId id="261" r:id="rId15"/>
    <p:sldId id="276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2" autoAdjust="0"/>
  </p:normalViewPr>
  <p:slideViewPr>
    <p:cSldViewPr>
      <p:cViewPr varScale="1">
        <p:scale>
          <a:sx n="79" d="100"/>
          <a:sy n="79" d="100"/>
        </p:scale>
        <p:origin x="-5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47D952-1C4C-48C9-A9C1-B057B0EE0E95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4301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4301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02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302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4302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03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303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03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53EDF-A247-466B-A8F2-19EB9F529A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B55CA-653C-4150-A7A9-CEA5106736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74FBE15B-5024-42E3-9C3A-C2ABD81067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90A15-C0C9-4298-BC98-D858155C03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20C0-319A-46F1-8F1B-39CF6C687F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826F1-3899-41A6-A09D-E5AA1A1231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B40AB-6D0C-4258-9478-839D7A6E70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A0E4B-09A9-4399-9DB0-9AE457CA8C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D681B-15C0-410A-822F-C7D9018B09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C741-644F-4051-A2DF-34D4A803CE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BC5DA-8EE2-4260-8BED-1DA19EFE5C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C220CE7C-F259-474E-AF49-50C4315AFE5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99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9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0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200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20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0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01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20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202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20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02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202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20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02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20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0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-collection.edu.ru02_3_fr1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511300"/>
            <a:ext cx="6400800" cy="1384300"/>
          </a:xfrm>
        </p:spPr>
        <p:txBody>
          <a:bodyPr/>
          <a:lstStyle/>
          <a:p>
            <a:r>
              <a:rPr lang="ru-RU" dirty="0" smtClean="0"/>
              <a:t>Противоположные числа.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9400" y="3048000"/>
            <a:ext cx="6032500" cy="2006600"/>
          </a:xfrm>
        </p:spPr>
        <p:txBody>
          <a:bodyPr/>
          <a:lstStyle/>
          <a:p>
            <a:r>
              <a:rPr lang="ru-RU" dirty="0" smtClean="0"/>
              <a:t>Подготовила</a:t>
            </a:r>
            <a:r>
              <a:rPr lang="ru-RU" sz="2000" dirty="0" smtClean="0"/>
              <a:t>: </a:t>
            </a:r>
            <a:r>
              <a:rPr lang="ru-RU" sz="2400" dirty="0" smtClean="0"/>
              <a:t>учитель математики </a:t>
            </a:r>
            <a:r>
              <a:rPr lang="ru-RU" sz="2400" dirty="0" err="1" smtClean="0"/>
              <a:t>Краснокосаровской</a:t>
            </a:r>
            <a:r>
              <a:rPr lang="ru-RU" sz="2400" dirty="0" smtClean="0"/>
              <a:t> </a:t>
            </a:r>
            <a:r>
              <a:rPr lang="ru-RU" sz="2000" dirty="0" smtClean="0"/>
              <a:t>СОШ</a:t>
            </a:r>
            <a:r>
              <a:rPr lang="ru-RU" dirty="0" smtClean="0"/>
              <a:t> </a:t>
            </a:r>
            <a:r>
              <a:rPr lang="ru-RU" sz="2400" dirty="0" smtClean="0"/>
              <a:t>Зайцева Татьяна Петровна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11188" y="4221163"/>
            <a:ext cx="83534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643438" y="3789363"/>
            <a:ext cx="0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356100" y="27813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/>
              <a:t>0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268538" y="393382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7164388" y="393382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908175" y="4292600"/>
            <a:ext cx="636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/>
              <a:t>-5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732588" y="4292600"/>
            <a:ext cx="904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/>
              <a:t> +5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600" y="1219200"/>
            <a:ext cx="804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FF0066"/>
                </a:solidFill>
              </a:rPr>
              <a:t>Приведите свои примеры противоположных чисел</a:t>
            </a:r>
          </a:p>
        </p:txBody>
      </p:sp>
      <p:pic>
        <p:nvPicPr>
          <p:cNvPr id="9229" name="Picture 13" descr="J00762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2133600"/>
            <a:ext cx="1439863" cy="1905000"/>
          </a:xfrm>
          <a:prstGeom prst="rect">
            <a:avLst/>
          </a:prstGeom>
          <a:noFill/>
        </p:spPr>
      </p:pic>
      <p:pic>
        <p:nvPicPr>
          <p:cNvPr id="9230" name="Picture 14" descr="J007621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2060575"/>
            <a:ext cx="1512887" cy="1905000"/>
          </a:xfrm>
          <a:prstGeom prst="rect">
            <a:avLst/>
          </a:prstGeom>
          <a:noFill/>
        </p:spPr>
      </p:pic>
      <p:pic>
        <p:nvPicPr>
          <p:cNvPr id="9231" name="Picture 15" descr="J007616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54925" y="188913"/>
            <a:ext cx="1489075" cy="1098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B050"/>
                </a:solidFill>
              </a:rPr>
              <a:t>Заполните пустые места в таблице и отметьте на координатной прямой точки, имеющие своими координатами числа полученной таблицы</a:t>
            </a:r>
            <a:r>
              <a:rPr lang="ru-RU" sz="2000" dirty="0"/>
              <a:t>.</a:t>
            </a:r>
          </a:p>
        </p:txBody>
      </p:sp>
      <p:graphicFrame>
        <p:nvGraphicFramePr>
          <p:cNvPr id="16428" name="Group 44"/>
          <p:cNvGraphicFramePr>
            <a:graphicFrameLocks noGrp="1"/>
          </p:cNvGraphicFramePr>
          <p:nvPr>
            <p:ph idx="1"/>
          </p:nvPr>
        </p:nvGraphicFramePr>
        <p:xfrm>
          <a:off x="1524000" y="2205038"/>
          <a:ext cx="7010400" cy="2453069"/>
        </p:xfrm>
        <a:graphic>
          <a:graphicData uri="http://schemas.openxmlformats.org/drawingml/2006/table">
            <a:tbl>
              <a:tblPr/>
              <a:tblGrid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1014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4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Arial" charset="0"/>
                        </a:rPr>
                        <a:t>-Х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9" name="AutoShape 45"/>
          <p:cNvSpPr>
            <a:spLocks noChangeArrowheads="1"/>
          </p:cNvSpPr>
          <p:nvPr/>
        </p:nvSpPr>
        <p:spPr bwMode="auto">
          <a:xfrm>
            <a:off x="2484438" y="2636838"/>
            <a:ext cx="625475" cy="627062"/>
          </a:xfrm>
          <a:prstGeom prst="star16">
            <a:avLst>
              <a:gd name="adj" fmla="val 37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0" name="AutoShape 46"/>
          <p:cNvSpPr>
            <a:spLocks noChangeArrowheads="1"/>
          </p:cNvSpPr>
          <p:nvPr/>
        </p:nvSpPr>
        <p:spPr bwMode="auto">
          <a:xfrm>
            <a:off x="3419475" y="4005263"/>
            <a:ext cx="625475" cy="627062"/>
          </a:xfrm>
          <a:prstGeom prst="star16">
            <a:avLst>
              <a:gd name="adj" fmla="val 37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1" name="AutoShape 47"/>
          <p:cNvSpPr>
            <a:spLocks noChangeArrowheads="1"/>
          </p:cNvSpPr>
          <p:nvPr/>
        </p:nvSpPr>
        <p:spPr bwMode="auto">
          <a:xfrm>
            <a:off x="4284663" y="2636838"/>
            <a:ext cx="625475" cy="627062"/>
          </a:xfrm>
          <a:prstGeom prst="star16">
            <a:avLst>
              <a:gd name="adj" fmla="val 37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2" name="AutoShape 48"/>
          <p:cNvSpPr>
            <a:spLocks noChangeArrowheads="1"/>
          </p:cNvSpPr>
          <p:nvPr/>
        </p:nvSpPr>
        <p:spPr bwMode="auto">
          <a:xfrm>
            <a:off x="5148263" y="2636838"/>
            <a:ext cx="625475" cy="627062"/>
          </a:xfrm>
          <a:prstGeom prst="star16">
            <a:avLst>
              <a:gd name="adj" fmla="val 37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3" name="AutoShape 49"/>
          <p:cNvSpPr>
            <a:spLocks noChangeArrowheads="1"/>
          </p:cNvSpPr>
          <p:nvPr/>
        </p:nvSpPr>
        <p:spPr bwMode="auto">
          <a:xfrm>
            <a:off x="6084888" y="4005263"/>
            <a:ext cx="625475" cy="627062"/>
          </a:xfrm>
          <a:prstGeom prst="star16">
            <a:avLst>
              <a:gd name="adj" fmla="val 37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4" name="AutoShape 50"/>
          <p:cNvSpPr>
            <a:spLocks noChangeArrowheads="1"/>
          </p:cNvSpPr>
          <p:nvPr/>
        </p:nvSpPr>
        <p:spPr bwMode="auto">
          <a:xfrm>
            <a:off x="6948488" y="2636838"/>
            <a:ext cx="625475" cy="627062"/>
          </a:xfrm>
          <a:prstGeom prst="star16">
            <a:avLst>
              <a:gd name="adj" fmla="val 37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5" name="AutoShape 51"/>
          <p:cNvSpPr>
            <a:spLocks noChangeArrowheads="1"/>
          </p:cNvSpPr>
          <p:nvPr/>
        </p:nvSpPr>
        <p:spPr bwMode="auto">
          <a:xfrm>
            <a:off x="7812088" y="4005263"/>
            <a:ext cx="625475" cy="627062"/>
          </a:xfrm>
          <a:prstGeom prst="star16">
            <a:avLst>
              <a:gd name="adj" fmla="val 37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 flipV="1">
            <a:off x="1619250" y="5949950"/>
            <a:ext cx="71294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>
            <a:off x="5076825" y="5734050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4859338" y="494188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0</a:t>
            </a:r>
          </a:p>
        </p:txBody>
      </p:sp>
      <p:pic>
        <p:nvPicPr>
          <p:cNvPr id="16439" name="Picture 55" descr="j033639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476250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9" grpId="0" animBg="1"/>
      <p:bldP spid="16430" grpId="0" animBg="1"/>
      <p:bldP spid="16431" grpId="0" animBg="1"/>
      <p:bldP spid="16432" grpId="0" animBg="1"/>
      <p:bldP spid="16433" grpId="0" animBg="1"/>
      <p:bldP spid="16434" grpId="0" animBg="1"/>
      <p:bldP spid="16435" grpId="0" animBg="1"/>
      <p:bldP spid="16436" grpId="0" animBg="1"/>
      <p:bldP spid="16437" grpId="0" animBg="1"/>
      <p:bldP spid="164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800" b="1">
                <a:solidFill>
                  <a:srgbClr val="009900"/>
                </a:solidFill>
              </a:rPr>
              <a:t>Используя полученные знания решите уравнения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600" dirty="0"/>
              <a:t>    </a:t>
            </a:r>
            <a:r>
              <a:rPr lang="ru-RU" sz="2600" b="1" dirty="0"/>
              <a:t>1 </a:t>
            </a:r>
          </a:p>
          <a:p>
            <a:pPr algn="ctr">
              <a:buFont typeface="Wingdings" pitchFamily="2" charset="2"/>
              <a:buNone/>
            </a:pPr>
            <a:r>
              <a:rPr lang="ru-RU" sz="4800" b="1" dirty="0"/>
              <a:t>-</a:t>
            </a:r>
            <a:r>
              <a:rPr lang="ru-RU" sz="4800" b="1" dirty="0" err="1"/>
              <a:t>х</a:t>
            </a:r>
            <a:r>
              <a:rPr lang="ru-RU" sz="4800" b="1" dirty="0"/>
              <a:t> = 6,07</a:t>
            </a:r>
          </a:p>
          <a:p>
            <a:pPr algn="ctr">
              <a:buFont typeface="Wingdings" pitchFamily="2" charset="2"/>
              <a:buNone/>
            </a:pPr>
            <a:r>
              <a:rPr lang="ru-RU" sz="4800" b="1" dirty="0"/>
              <a:t>-у=-</a:t>
            </a:r>
            <a:r>
              <a:rPr lang="ru-RU" sz="4800" b="1" dirty="0" smtClean="0"/>
              <a:t>3,25</a:t>
            </a:r>
          </a:p>
          <a:p>
            <a:pPr algn="ctr">
              <a:buFont typeface="Wingdings" pitchFamily="2" charset="2"/>
              <a:buNone/>
            </a:pPr>
            <a:r>
              <a:rPr lang="ru-RU" sz="4400" b="1" dirty="0" err="1" smtClean="0"/>
              <a:t>а=</a:t>
            </a:r>
            <a:r>
              <a:rPr lang="ru-RU" sz="4400" b="1" dirty="0" smtClean="0"/>
              <a:t>-(-12,34)</a:t>
            </a:r>
            <a:endParaRPr lang="ru-RU" sz="4400" b="1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600" dirty="0"/>
              <a:t>     </a:t>
            </a:r>
            <a:r>
              <a:rPr lang="ru-RU" sz="2600" b="1" dirty="0"/>
              <a:t>2 </a:t>
            </a:r>
          </a:p>
          <a:p>
            <a:pPr>
              <a:buFont typeface="Wingdings" pitchFamily="2" charset="2"/>
              <a:buNone/>
            </a:pPr>
            <a:r>
              <a:rPr lang="ru-RU" sz="4800" b="1" dirty="0"/>
              <a:t>-а=30,4</a:t>
            </a:r>
          </a:p>
          <a:p>
            <a:pPr>
              <a:buFont typeface="Wingdings" pitchFamily="2" charset="2"/>
              <a:buNone/>
            </a:pPr>
            <a:r>
              <a:rPr lang="ru-RU" sz="4800" b="1" dirty="0"/>
              <a:t>-в=-18</a:t>
            </a:r>
          </a:p>
          <a:p>
            <a:pPr>
              <a:buFont typeface="Wingdings" pitchFamily="2" charset="2"/>
              <a:buNone/>
            </a:pPr>
            <a:r>
              <a:rPr lang="ru-RU" sz="4400" b="1" dirty="0" err="1"/>
              <a:t>с=</a:t>
            </a:r>
            <a:r>
              <a:rPr lang="ru-RU" sz="4400" b="1" dirty="0"/>
              <a:t>-(-8,23)</a:t>
            </a:r>
          </a:p>
        </p:txBody>
      </p:sp>
      <p:pic>
        <p:nvPicPr>
          <p:cNvPr id="20486" name="Picture 6" descr="j033639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404813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84425"/>
            <a:ext cx="7696200" cy="3101975"/>
          </a:xfrm>
        </p:spPr>
        <p:txBody>
          <a:bodyPr/>
          <a:lstStyle/>
          <a:p>
            <a:r>
              <a:rPr lang="ru-RU"/>
              <a:t>Найдите ошибку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1000" y="228600"/>
            <a:ext cx="8382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b="0">
              <a:latin typeface="Arial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676400" y="152400"/>
            <a:ext cx="5486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800" b="0">
              <a:latin typeface="Arial" charset="0"/>
            </a:endParaRPr>
          </a:p>
          <a:p>
            <a:r>
              <a:rPr lang="ru-RU">
                <a:latin typeface="Arial" charset="0"/>
              </a:rPr>
              <a:t>  -3            0                                       3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85800" y="9906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1336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2766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781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7467600" y="5791200"/>
            <a:ext cx="1066800" cy="838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/>
          <a:lstStyle/>
          <a:p>
            <a:r>
              <a:rPr lang="ru-RU" sz="4000" b="1"/>
              <a:t>Назовите все целые, которые расположены на координатной прямой между -3 и 4.</a:t>
            </a:r>
            <a:br>
              <a:rPr lang="ru-RU" sz="4000" b="1"/>
            </a:br>
            <a:endParaRPr lang="ru-RU" sz="4000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430588"/>
            <a:ext cx="7696200" cy="2055812"/>
          </a:xfrm>
        </p:spPr>
        <p:txBody>
          <a:bodyPr/>
          <a:lstStyle/>
          <a:p>
            <a:endParaRPr lang="ru-RU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3581400"/>
            <a:ext cx="8153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b="0">
              <a:latin typeface="Arial" charset="0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914400" y="4800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4384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65532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752600" y="3846513"/>
            <a:ext cx="59436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800" b="0">
              <a:latin typeface="Arial" charset="0"/>
            </a:endParaRPr>
          </a:p>
          <a:p>
            <a:r>
              <a:rPr lang="ru-RU">
                <a:latin typeface="Arial" charset="0"/>
              </a:rPr>
              <a:t>     -3                                              4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7467600" y="5791200"/>
            <a:ext cx="1066800" cy="838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765174"/>
            <a:ext cx="6626225" cy="1978025"/>
          </a:xfrm>
        </p:spPr>
        <p:txBody>
          <a:bodyPr/>
          <a:lstStyle/>
          <a:p>
            <a:r>
              <a:rPr lang="ru-RU" sz="3200" b="1" dirty="0"/>
              <a:t>Какие целые числа расположены на координатной прямой между числами.</a:t>
            </a:r>
            <a:br>
              <a:rPr lang="ru-RU" sz="3200" b="1" dirty="0"/>
            </a:br>
            <a:r>
              <a:rPr lang="ru-RU" sz="2000" b="1" dirty="0">
                <a:solidFill>
                  <a:srgbClr val="FF0066"/>
                </a:solidFill>
              </a:rPr>
              <a:t>Натуральные числа, противоположные числа и нуль называют целыми числами.</a:t>
            </a:r>
            <a:br>
              <a:rPr lang="ru-RU" sz="2000" b="1" dirty="0">
                <a:solidFill>
                  <a:srgbClr val="FF0066"/>
                </a:solidFill>
              </a:rPr>
            </a:br>
            <a:endParaRPr lang="ru-RU" sz="2000" b="1" dirty="0">
              <a:solidFill>
                <a:srgbClr val="FF0066"/>
              </a:solidFill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9601" y="2933700"/>
            <a:ext cx="25908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800" b="1" dirty="0"/>
              <a:t>-8 и -5</a:t>
            </a:r>
          </a:p>
          <a:p>
            <a:r>
              <a:rPr lang="ru-RU" sz="4800" b="1" dirty="0"/>
              <a:t>-3 и  0</a:t>
            </a:r>
          </a:p>
          <a:p>
            <a:r>
              <a:rPr lang="ru-RU" sz="4800" b="1" dirty="0"/>
              <a:t>-2 и  2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267200" y="2924175"/>
            <a:ext cx="434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800" b="1" dirty="0"/>
              <a:t>-3,6 </a:t>
            </a:r>
            <a:r>
              <a:rPr lang="ru-RU" sz="4800" b="1" dirty="0" smtClean="0"/>
              <a:t> и </a:t>
            </a:r>
            <a:r>
              <a:rPr lang="ru-RU" sz="4800" b="1" dirty="0"/>
              <a:t>4,2</a:t>
            </a:r>
          </a:p>
          <a:p>
            <a:r>
              <a:rPr lang="ru-RU" sz="4800" b="1" dirty="0"/>
              <a:t>-4/5 </a:t>
            </a:r>
            <a:r>
              <a:rPr lang="ru-RU" sz="4800" b="1" dirty="0" smtClean="0"/>
              <a:t> и </a:t>
            </a:r>
            <a:r>
              <a:rPr lang="ru-RU" sz="4800" b="1" dirty="0"/>
              <a:t>3</a:t>
            </a:r>
          </a:p>
          <a:p>
            <a:r>
              <a:rPr lang="ru-RU" sz="4800" b="1" dirty="0" smtClean="0"/>
              <a:t>2,4  и 5,3</a:t>
            </a:r>
            <a:endParaRPr lang="ru-RU" sz="4800" b="1" dirty="0"/>
          </a:p>
        </p:txBody>
      </p:sp>
      <p:pic>
        <p:nvPicPr>
          <p:cNvPr id="22541" name="Picture 13" descr="j033639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188913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rgbClr val="FF0066"/>
                </a:solidFill>
              </a:rPr>
              <a:t>Найдите координаты точек А, В, С.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179388" y="4508500"/>
            <a:ext cx="8713787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4500563" y="42926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5076825" y="42926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5651500" y="42926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6227763" y="42926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804025" y="42926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380288" y="42926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7885113" y="42926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8459788" y="42926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924300" y="43656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419475" y="4365625"/>
            <a:ext cx="0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2916238" y="43656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2411413" y="43656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1908175" y="4365625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1331913" y="43656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827088" y="43656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3276600" y="4437063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6156325" y="4437063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Oval 24"/>
          <p:cNvSpPr>
            <a:spLocks noChangeArrowheads="1"/>
          </p:cNvSpPr>
          <p:nvPr/>
        </p:nvSpPr>
        <p:spPr bwMode="auto">
          <a:xfrm>
            <a:off x="684213" y="4437063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3132138" y="47244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66"/>
                </a:solidFill>
              </a:rPr>
              <a:t>С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6011863" y="465296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bg2"/>
                </a:solidFill>
              </a:rPr>
              <a:t>А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539750" y="47244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9900"/>
                </a:solidFill>
              </a:rPr>
              <a:t>В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1619250" y="3573463"/>
            <a:ext cx="590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tx2"/>
                </a:solidFill>
              </a:rPr>
              <a:t>-3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8172450" y="3573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tx2"/>
                </a:solidFill>
              </a:rPr>
              <a:t>3</a:t>
            </a:r>
          </a:p>
        </p:txBody>
      </p:sp>
      <p:pic>
        <p:nvPicPr>
          <p:cNvPr id="23582" name="Picture 30" descr="j033639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476250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4" grpId="0" animBg="1"/>
      <p:bldP spid="23575" grpId="0" animBg="1"/>
      <p:bldP spid="2357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3300"/>
                </a:solidFill>
              </a:rPr>
              <a:t>Самостоятельная работа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200" b="1"/>
              <a:t>1 вариант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200" b="1"/>
              <a:t>№1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200" b="1"/>
              <a:t>   </a:t>
            </a:r>
            <a:r>
              <a:rPr lang="ru-RU" sz="1800" b="1"/>
              <a:t>Запишите число, противоположное числу: -3,18; 11; -5; 2(1/3); 19/47; -0,417.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№2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     Отметьте на координатной прямой точки, приняв за единичный отрезок длину </a:t>
            </a:r>
            <a:r>
              <a:rPr lang="ru-RU" sz="1800" b="1">
                <a:solidFill>
                  <a:srgbClr val="FF3300"/>
                </a:solidFill>
              </a:rPr>
              <a:t>пяти</a:t>
            </a:r>
            <a:r>
              <a:rPr lang="ru-RU" sz="1800" b="1"/>
              <a:t> клеток тетради: А(-1,2); В(-0,8); С(2,2); Д(1/5), Е(-2/5).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200" b="1"/>
              <a:t>2 вариант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200" b="1"/>
              <a:t>№1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     Запишите число, противоположное числу: -2,48; -9; 4; -5(2/5); 17/23; -0,029.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№2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     Отметьте на координатной прямой точки, приняв за единичный отрезок длину </a:t>
            </a:r>
            <a:r>
              <a:rPr lang="ru-RU" sz="1800" b="1">
                <a:solidFill>
                  <a:srgbClr val="FF3300"/>
                </a:solidFill>
              </a:rPr>
              <a:t>четырех</a:t>
            </a:r>
            <a:r>
              <a:rPr lang="ru-RU" sz="1800" b="1"/>
              <a:t> клеток тетради: А(-1,2); В(-0,8); С(2,2); Д(1/5), Е(-2/5).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200"/>
          </a:p>
        </p:txBody>
      </p:sp>
      <p:pic>
        <p:nvPicPr>
          <p:cNvPr id="60421" name="Picture 5" descr="j033639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188913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bg2"/>
                </a:solidFill>
              </a:rPr>
              <a:t>Задание на дом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b="1" dirty="0" smtClean="0"/>
              <a:t>Прочитать  </a:t>
            </a:r>
            <a:r>
              <a:rPr lang="ru-RU" sz="4000" b="1" dirty="0"/>
              <a:t>п.27. </a:t>
            </a:r>
          </a:p>
          <a:p>
            <a:r>
              <a:rPr lang="ru-RU" sz="4000" b="1" dirty="0"/>
              <a:t>Решить № 928, № 930,</a:t>
            </a:r>
          </a:p>
          <a:p>
            <a:r>
              <a:rPr lang="ru-RU" sz="4000" b="1" dirty="0"/>
              <a:t> № 932 (</a:t>
            </a:r>
            <a:r>
              <a:rPr lang="ru-RU" sz="4000" b="1" dirty="0" smtClean="0"/>
              <a:t>б).</a:t>
            </a:r>
            <a:endParaRPr lang="ru-RU" sz="4000" b="1" dirty="0"/>
          </a:p>
        </p:txBody>
      </p:sp>
      <p:pic>
        <p:nvPicPr>
          <p:cNvPr id="61445" name="Picture 5" descr="0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4797425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90600" y="838200"/>
            <a:ext cx="7239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Цель урока: </a:t>
            </a:r>
            <a:br>
              <a:rPr lang="ru-RU" dirty="0"/>
            </a:br>
            <a:r>
              <a:rPr lang="ru-RU" sz="1800" dirty="0"/>
              <a:t>Образовательная: </a:t>
            </a:r>
            <a:r>
              <a:rPr lang="ru-RU" sz="1800" b="0" dirty="0"/>
              <a:t>ввести понятие противоположных чисел и закрепить знания, умения и навыки учащихся при решении конкретных упражнений и заданий по данной теме. </a:t>
            </a:r>
            <a:r>
              <a:rPr lang="ru-RU" sz="1800" dirty="0"/>
              <a:t>Развивающая: </a:t>
            </a:r>
            <a:r>
              <a:rPr lang="ru-RU" sz="1800" b="0" dirty="0"/>
              <a:t>способствовать развитию воображения, творческой активности учащихся, а также памяти, внимания, логического мышления; проверить степень усвоения учащимися материала; обобщить и систематизировать знания путем создания условий для интеллектуального развития личности ребенка на уроке; развивать математическую культуру речи и письма. </a:t>
            </a:r>
            <a:endParaRPr lang="ru-RU" sz="1800" b="0" dirty="0" smtClean="0"/>
          </a:p>
          <a:p>
            <a:r>
              <a:rPr lang="ru-RU" sz="1800" dirty="0" smtClean="0"/>
              <a:t>Воспитательная</a:t>
            </a:r>
            <a:r>
              <a:rPr lang="ru-RU" sz="1800" dirty="0"/>
              <a:t>: </a:t>
            </a:r>
            <a:r>
              <a:rPr lang="ru-RU" sz="1800" b="0" dirty="0"/>
              <a:t>воспитывать доброжелательное отношение к коллективу и окружающим; дисциплинарные навыки; интерес к предмету. 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609600"/>
            <a:ext cx="76200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Тип урока:</a:t>
            </a:r>
            <a:r>
              <a:rPr lang="ru-RU" dirty="0"/>
              <a:t> </a:t>
            </a:r>
            <a:br>
              <a:rPr lang="ru-RU" dirty="0"/>
            </a:br>
            <a:r>
              <a:rPr lang="ru-RU" sz="1800" dirty="0"/>
              <a:t>Урок изучения и первичного закрепления новых знаний </a:t>
            </a:r>
            <a:br>
              <a:rPr lang="ru-RU" sz="1800" dirty="0"/>
            </a:br>
            <a:endParaRPr lang="ru-RU" sz="1800" dirty="0" smtClean="0"/>
          </a:p>
          <a:p>
            <a:r>
              <a:rPr lang="ru-RU" sz="1800" dirty="0" smtClean="0"/>
              <a:t>Учащихся </a:t>
            </a:r>
            <a:r>
              <a:rPr lang="ru-RU" sz="1800" dirty="0"/>
              <a:t>в классе (аудитории): </a:t>
            </a:r>
            <a:r>
              <a:rPr lang="ru-RU" sz="1800" dirty="0" smtClean="0"/>
              <a:t>6чел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Используемые учебники и учебные пособия: </a:t>
            </a:r>
            <a:br>
              <a:rPr lang="ru-RU" sz="1800" dirty="0"/>
            </a:br>
            <a:r>
              <a:rPr lang="ru-RU" sz="1800" dirty="0"/>
              <a:t>1. </a:t>
            </a:r>
            <a:r>
              <a:rPr lang="ru-RU" sz="1800" dirty="0" err="1"/>
              <a:t>Виленкин</a:t>
            </a:r>
            <a:r>
              <a:rPr lang="ru-RU" sz="1800" dirty="0"/>
              <a:t> Н.Я и др. Математика 6 класс. – М.: Мнемозина, 2009. </a:t>
            </a:r>
            <a:br>
              <a:rPr lang="ru-RU" sz="1800" dirty="0"/>
            </a:br>
            <a:r>
              <a:rPr lang="ru-RU" sz="1800" dirty="0"/>
              <a:t> 2. </a:t>
            </a:r>
            <a:r>
              <a:rPr lang="ru-RU" sz="1800" dirty="0" err="1"/>
              <a:t>Виленкин</a:t>
            </a:r>
            <a:r>
              <a:rPr lang="ru-RU" sz="1800" dirty="0"/>
              <a:t> Н.Я. и др. Поурочные планы по математике 6 класс. –    Волгоград.: Учитель, 2005.</a:t>
            </a:r>
            <a:br>
              <a:rPr lang="ru-RU" sz="1800" dirty="0"/>
            </a:br>
            <a:r>
              <a:rPr lang="ru-RU" sz="1800" dirty="0" smtClean="0"/>
              <a:t>Используемая </a:t>
            </a:r>
            <a:r>
              <a:rPr lang="ru-RU" sz="1800" dirty="0"/>
              <a:t>методическая литература: </a:t>
            </a:r>
            <a:br>
              <a:rPr lang="ru-RU" sz="1800" dirty="0"/>
            </a:br>
            <a:r>
              <a:rPr lang="ru-RU" sz="1800" dirty="0"/>
              <a:t>1. </a:t>
            </a:r>
            <a:r>
              <a:rPr lang="ru-RU" sz="1800" dirty="0" err="1"/>
              <a:t>Виленкин</a:t>
            </a:r>
            <a:r>
              <a:rPr lang="ru-RU" sz="1800" dirty="0"/>
              <a:t> Н.Я и др. Математика 6 класс. – М.: Мнемозина, 2009. </a:t>
            </a:r>
            <a:br>
              <a:rPr lang="ru-RU" sz="1800" dirty="0"/>
            </a:br>
            <a:r>
              <a:rPr lang="ru-RU" sz="1800" dirty="0"/>
              <a:t> 2. </a:t>
            </a:r>
            <a:r>
              <a:rPr lang="ru-RU" sz="1800" dirty="0" err="1"/>
              <a:t>Виленкин</a:t>
            </a:r>
            <a:r>
              <a:rPr lang="ru-RU" sz="1800" dirty="0"/>
              <a:t> Н.Я. и др. Поурочные планы по математике 6 класс. –    Волгоград.: Учитель, 2005.</a:t>
            </a:r>
            <a:br>
              <a:rPr lang="ru-RU" sz="1800" dirty="0"/>
            </a:br>
            <a:endParaRPr lang="ru-RU" sz="1800" dirty="0" smtClean="0"/>
          </a:p>
          <a:p>
            <a:r>
              <a:rPr lang="ru-RU" sz="1800" dirty="0" smtClean="0"/>
              <a:t>Используемое </a:t>
            </a:r>
            <a:r>
              <a:rPr lang="ru-RU" sz="1800" dirty="0"/>
              <a:t>оборудование: </a:t>
            </a:r>
            <a:br>
              <a:rPr lang="ru-RU" sz="1800" dirty="0"/>
            </a:br>
            <a:r>
              <a:rPr lang="ru-RU" sz="1800" dirty="0"/>
              <a:t>компьютер, интерактивная доска</a:t>
            </a:r>
            <a:br>
              <a:rPr lang="ru-RU" sz="1800" dirty="0"/>
            </a:br>
            <a:r>
              <a:rPr lang="ru-RU" sz="1800" dirty="0"/>
              <a:t>Используемые ЦОР: </a:t>
            </a:r>
            <a:br>
              <a:rPr lang="ru-RU" sz="1800" dirty="0"/>
            </a:br>
            <a:r>
              <a:rPr lang="ru-RU" sz="1800" dirty="0">
                <a:hlinkClick r:id="rId2"/>
              </a:rPr>
              <a:t>http://school-collection.edu.ru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6800" y="243513"/>
            <a:ext cx="67056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Актуализация знаний учащихся по таким вопросам</a:t>
            </a:r>
            <a:r>
              <a:rPr lang="ru-RU" dirty="0" smtClean="0">
                <a:solidFill>
                  <a:schemeClr val="tx2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000" b="0" dirty="0" smtClean="0"/>
              <a:t>Что </a:t>
            </a:r>
            <a:r>
              <a:rPr lang="ru-RU" sz="2000" b="0" dirty="0"/>
              <a:t>называют координатой точки на прямой? </a:t>
            </a:r>
            <a:endParaRPr lang="ru-RU" sz="2000" b="0" dirty="0" smtClean="0"/>
          </a:p>
          <a:p>
            <a:pPr>
              <a:buFont typeface="Arial" pitchFamily="34" charset="0"/>
              <a:buChar char="•"/>
            </a:pPr>
            <a:r>
              <a:rPr lang="ru-RU" sz="2000" b="0" dirty="0" smtClean="0"/>
              <a:t>Какими </a:t>
            </a:r>
            <a:r>
              <a:rPr lang="ru-RU" sz="2000" b="0" dirty="0"/>
              <a:t>числами являются координаты расположенные слева от начала </a:t>
            </a:r>
            <a:r>
              <a:rPr lang="ru-RU" sz="2000" b="0" dirty="0" smtClean="0"/>
              <a:t>координат?</a:t>
            </a:r>
          </a:p>
          <a:p>
            <a:pPr>
              <a:buFont typeface="Arial" pitchFamily="34" charset="0"/>
              <a:buChar char="•"/>
            </a:pPr>
            <a:r>
              <a:rPr lang="ru-RU" sz="2000" b="0" dirty="0" smtClean="0"/>
              <a:t>Какими числами являются координаты расположенные </a:t>
            </a:r>
            <a:r>
              <a:rPr lang="ru-RU" sz="2000" b="0" dirty="0" smtClean="0"/>
              <a:t>справа </a:t>
            </a:r>
            <a:r>
              <a:rPr lang="ru-RU" sz="2000" b="0" dirty="0"/>
              <a:t>от начала </a:t>
            </a:r>
            <a:r>
              <a:rPr lang="ru-RU" sz="2000" b="0" dirty="0" smtClean="0"/>
              <a:t>координат</a:t>
            </a:r>
            <a:r>
              <a:rPr lang="ru-RU" sz="2000" b="0" dirty="0"/>
              <a:t>?</a:t>
            </a:r>
            <a:r>
              <a:rPr lang="ru-RU" sz="2000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000" b="0" dirty="0" smtClean="0"/>
              <a:t>Какую </a:t>
            </a:r>
            <a:r>
              <a:rPr lang="ru-RU" sz="2000" b="0" dirty="0"/>
              <a:t>координату имеет начало </a:t>
            </a:r>
            <a:r>
              <a:rPr lang="ru-RU" sz="2000" b="0" dirty="0" smtClean="0"/>
              <a:t>координат</a:t>
            </a:r>
            <a:r>
              <a:rPr lang="ru-RU" sz="2000" b="0" dirty="0"/>
              <a:t>?</a:t>
            </a:r>
            <a:endParaRPr lang="ru-RU" sz="2000" b="0" dirty="0" smtClean="0"/>
          </a:p>
          <a:p>
            <a:pPr>
              <a:buFont typeface="Arial" pitchFamily="34" charset="0"/>
              <a:buChar char="•"/>
            </a:pPr>
            <a:r>
              <a:rPr lang="ru-RU" sz="2000" b="0" dirty="0" smtClean="0"/>
              <a:t>Что такое координатная прямая? </a:t>
            </a:r>
          </a:p>
          <a:p>
            <a:pPr>
              <a:buFont typeface="Arial" pitchFamily="34" charset="0"/>
              <a:buChar char="•"/>
            </a:pPr>
            <a:r>
              <a:rPr lang="ru-RU" sz="2000" b="0" dirty="0" smtClean="0"/>
              <a:t>Какими </a:t>
            </a:r>
            <a:r>
              <a:rPr lang="ru-RU" sz="2000" b="0" dirty="0"/>
              <a:t>числами обозначают координаты точек выше начала </a:t>
            </a:r>
            <a:r>
              <a:rPr lang="ru-RU" sz="2000" b="0" dirty="0" smtClean="0"/>
              <a:t>координат</a:t>
            </a:r>
            <a:r>
              <a:rPr lang="ru-RU" sz="2000" b="0" dirty="0"/>
              <a:t>?</a:t>
            </a:r>
            <a:endParaRPr lang="ru-RU" sz="2000" b="0" dirty="0" smtClean="0"/>
          </a:p>
          <a:p>
            <a:pPr>
              <a:buFont typeface="Arial" pitchFamily="34" charset="0"/>
              <a:buChar char="•"/>
            </a:pPr>
            <a:r>
              <a:rPr lang="ru-RU" sz="2000" b="0" dirty="0"/>
              <a:t>К</a:t>
            </a:r>
            <a:r>
              <a:rPr lang="ru-RU" sz="2000" b="0" dirty="0" smtClean="0"/>
              <a:t>акими числами обозначают координаты точек</a:t>
            </a:r>
            <a:r>
              <a:rPr lang="ru-RU" sz="2000" b="0" dirty="0" smtClean="0"/>
              <a:t> </a:t>
            </a:r>
            <a:r>
              <a:rPr lang="ru-RU" sz="2000" b="0" dirty="0"/>
              <a:t>ниже начала </a:t>
            </a:r>
            <a:r>
              <a:rPr lang="ru-RU" sz="2000" b="0" dirty="0" smtClean="0"/>
              <a:t>координат?</a:t>
            </a:r>
            <a:endParaRPr lang="en-US" sz="2000" b="0" dirty="0"/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>
            <a:off x="990600" y="5257800"/>
            <a:ext cx="74520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 bwMode="auto">
          <a:xfrm rot="5400000">
            <a:off x="4305300" y="52959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Прямая соединительная линия 8"/>
          <p:cNvCxnSpPr/>
          <p:nvPr/>
        </p:nvCxnSpPr>
        <p:spPr bwMode="auto">
          <a:xfrm rot="5400000">
            <a:off x="4762500" y="52959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 rot="5400000">
            <a:off x="5219700" y="52959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 rot="5400000">
            <a:off x="5676900" y="52959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6057900" y="52959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5400000">
            <a:off x="6438900" y="52959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6896100" y="52959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 rot="5400000">
            <a:off x="3848100" y="52959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5400000">
            <a:off x="3467100" y="52959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я соединительная линия 16"/>
          <p:cNvCxnSpPr/>
          <p:nvPr/>
        </p:nvCxnSpPr>
        <p:spPr bwMode="auto">
          <a:xfrm rot="5400000">
            <a:off x="3009900" y="52959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267200" y="45720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24400" y="45720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914400" y="2925763"/>
            <a:ext cx="716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1246188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996950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495425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744663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995488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2244725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493963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2744788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2994025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243263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494088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3743325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3992563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4241800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4492625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4743450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4991100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5241925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5491163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5740400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5991225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6240463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6491288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6738938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6989763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7240588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7488238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7739063" y="28384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3" name="Oval 31"/>
          <p:cNvSpPr>
            <a:spLocks noChangeArrowheads="1"/>
          </p:cNvSpPr>
          <p:nvPr/>
        </p:nvSpPr>
        <p:spPr bwMode="auto">
          <a:xfrm>
            <a:off x="3630613" y="2838450"/>
            <a:ext cx="165100" cy="174625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4" name="Oval 32"/>
          <p:cNvSpPr>
            <a:spLocks noChangeArrowheads="1"/>
          </p:cNvSpPr>
          <p:nvPr/>
        </p:nvSpPr>
        <p:spPr bwMode="auto">
          <a:xfrm>
            <a:off x="5441950" y="2838450"/>
            <a:ext cx="165100" cy="174625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5" name="Oval 33"/>
          <p:cNvSpPr>
            <a:spLocks noChangeArrowheads="1"/>
          </p:cNvSpPr>
          <p:nvPr/>
        </p:nvSpPr>
        <p:spPr bwMode="auto">
          <a:xfrm>
            <a:off x="7172325" y="2838450"/>
            <a:ext cx="163513" cy="174625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1738313" y="30130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800" b="1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3549650" y="30130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</a:t>
            </a:r>
            <a:endParaRPr lang="ru-RU" sz="2800" b="1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5360988" y="30130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endParaRPr lang="ru-RU" sz="2800" b="1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7089775" y="30130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endParaRPr lang="ru-RU" sz="2800" b="1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8747" name="AutoShape 75"/>
          <p:cNvSpPr>
            <a:spLocks noChangeArrowheads="1"/>
          </p:cNvSpPr>
          <p:nvPr/>
        </p:nvSpPr>
        <p:spPr bwMode="auto">
          <a:xfrm>
            <a:off x="1054100" y="311150"/>
            <a:ext cx="6973888" cy="1212850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latin typeface="Times New Roman" pitchFamily="18" charset="0"/>
              </a:rPr>
              <a:t>Определите координату отмеченной точки</a:t>
            </a:r>
          </a:p>
        </p:txBody>
      </p:sp>
      <p:sp>
        <p:nvSpPr>
          <p:cNvPr id="28748" name="Oval 76"/>
          <p:cNvSpPr>
            <a:spLocks noChangeArrowheads="1"/>
          </p:cNvSpPr>
          <p:nvPr/>
        </p:nvSpPr>
        <p:spPr bwMode="auto">
          <a:xfrm>
            <a:off x="3897313" y="2844800"/>
            <a:ext cx="139700" cy="139700"/>
          </a:xfrm>
          <a:prstGeom prst="ellipse">
            <a:avLst/>
          </a:prstGeom>
          <a:solidFill>
            <a:srgbClr val="FF3300"/>
          </a:solidFill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8749" name="Picture 77" descr="j033639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404813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209800"/>
            <a:ext cx="8382000" cy="4267200"/>
          </a:xfrm>
        </p:spPr>
        <p:txBody>
          <a:bodyPr/>
          <a:lstStyle/>
          <a:p>
            <a:pPr algn="l">
              <a:lnSpc>
                <a:spcPct val="80000"/>
              </a:lnSpc>
              <a:buFontTx/>
              <a:buChar char="•"/>
            </a:pPr>
            <a:r>
              <a:rPr lang="ru-RU" sz="2000"/>
              <a:t>   </a:t>
            </a:r>
            <a:r>
              <a:rPr lang="ru-RU" sz="2000" b="1"/>
              <a:t>Назовите</a:t>
            </a:r>
            <a:r>
              <a:rPr lang="ru-RU" sz="2000"/>
              <a:t> точки, имеющие на координатной прямой противоположные координаты 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ru-RU" sz="2000"/>
              <a:t>   </a:t>
            </a:r>
            <a:r>
              <a:rPr lang="ru-RU" sz="2000" b="1"/>
              <a:t>Назовите</a:t>
            </a:r>
            <a:r>
              <a:rPr lang="ru-RU" sz="2000"/>
              <a:t> точки, для которых нет соответствующих точек с противоположными координатами.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ru-RU" sz="2000"/>
              <a:t>   </a:t>
            </a:r>
            <a:r>
              <a:rPr lang="ru-RU" sz="2000" b="1"/>
              <a:t> Какие</a:t>
            </a:r>
            <a:r>
              <a:rPr lang="ru-RU" sz="2000"/>
              <a:t> им будут противоположны?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ru-RU" sz="2000"/>
              <a:t>    </a:t>
            </a:r>
            <a:r>
              <a:rPr lang="ru-RU" sz="2000" b="1"/>
              <a:t>На каком</a:t>
            </a:r>
            <a:r>
              <a:rPr lang="ru-RU" sz="2000"/>
              <a:t> расстоянии от точки О на координатной прямой находятся точки с противоположными координатами?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ru-RU" sz="2000"/>
              <a:t>    </a:t>
            </a:r>
            <a:r>
              <a:rPr lang="ru-RU" sz="2000" b="1"/>
              <a:t>Существует ли</a:t>
            </a:r>
            <a:r>
              <a:rPr lang="ru-RU" sz="2000"/>
              <a:t> число, имеющее два противоположных ему числа?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ru-RU" sz="2000"/>
              <a:t>    </a:t>
            </a:r>
            <a:r>
              <a:rPr lang="ru-RU" sz="2000" b="1"/>
              <a:t>Существует ли</a:t>
            </a:r>
            <a:r>
              <a:rPr lang="ru-RU" sz="2000"/>
              <a:t> число, которое противоположно самому себе?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ru-RU" sz="2000" b="1"/>
              <a:t>Назовите</a:t>
            </a:r>
            <a:r>
              <a:rPr lang="ru-RU" sz="2000"/>
              <a:t> его.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828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b="0">
              <a:latin typeface="Arial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447800" y="265113"/>
            <a:ext cx="601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800" b="0">
              <a:latin typeface="Arial" charset="0"/>
            </a:endParaRPr>
          </a:p>
          <a:p>
            <a:r>
              <a:rPr lang="en-US" sz="1800" b="0">
                <a:latin typeface="Arial" charset="0"/>
              </a:rPr>
              <a:t>   </a:t>
            </a:r>
            <a:r>
              <a:rPr lang="en-US" sz="1800">
                <a:latin typeface="Arial" charset="0"/>
              </a:rPr>
              <a:t>-4              -2      -1      0      1       2      3      4               6</a:t>
            </a:r>
            <a:endParaRPr lang="ru-RU" sz="1800">
              <a:latin typeface="Arial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447800" y="14478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0">
                <a:latin typeface="Arial" charset="0"/>
              </a:rPr>
              <a:t>    </a:t>
            </a:r>
            <a:r>
              <a:rPr lang="en-US" sz="1800">
                <a:latin typeface="Arial" charset="0"/>
              </a:rPr>
              <a:t>A      B      C       D     O       E     F       M     N      K      P</a:t>
            </a:r>
            <a:r>
              <a:rPr lang="en-US" sz="1800" b="0">
                <a:latin typeface="Arial" charset="0"/>
              </a:rPr>
              <a:t> </a:t>
            </a:r>
            <a:endParaRPr lang="ru-RU" sz="1800" b="0">
              <a:latin typeface="Arial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066800" y="12192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8288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23622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28956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35052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40386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45720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51054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56388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61722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67056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72390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7467600" y="5791200"/>
            <a:ext cx="1066800" cy="838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Выберите натуральные числа</a:t>
            </a:r>
          </a:p>
          <a:p>
            <a:pPr>
              <a:lnSpc>
                <a:spcPct val="90000"/>
              </a:lnSpc>
            </a:pPr>
            <a:r>
              <a:rPr lang="ru-RU"/>
              <a:t>Выберите целые числа</a:t>
            </a:r>
          </a:p>
          <a:p>
            <a:pPr>
              <a:lnSpc>
                <a:spcPct val="90000"/>
              </a:lnSpc>
            </a:pPr>
            <a:r>
              <a:rPr lang="ru-RU"/>
              <a:t>Выберите противоположные числа</a:t>
            </a:r>
          </a:p>
          <a:p>
            <a:pPr>
              <a:lnSpc>
                <a:spcPct val="90000"/>
              </a:lnSpc>
            </a:pPr>
            <a:r>
              <a:rPr lang="ru-RU"/>
              <a:t>Будет ли 6,7 целым? Почему?</a:t>
            </a:r>
          </a:p>
          <a:p>
            <a:pPr>
              <a:lnSpc>
                <a:spcPct val="90000"/>
              </a:lnSpc>
            </a:pPr>
            <a:r>
              <a:rPr lang="ru-RU"/>
              <a:t>Назовите целых соседей для 0;    5;         -5;   -12,3.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" y="228600"/>
            <a:ext cx="8229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b="0">
              <a:latin typeface="Arial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04800" y="457200"/>
            <a:ext cx="8534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>
                <a:latin typeface="Arial" charset="0"/>
              </a:rPr>
              <a:t>8;    -5;    6,7;   0;    3;    -12,3;    -3;    5</a:t>
            </a:r>
          </a:p>
          <a:p>
            <a:endParaRPr lang="ru-RU" sz="3600">
              <a:latin typeface="Arial" charset="0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7467600" y="5791200"/>
            <a:ext cx="1066800" cy="838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9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FF3300"/>
                </a:solidFill>
              </a:rPr>
              <a:t>Где по отношению к узлу веревки находится  каждая лягушка ( клетка=1м)</a:t>
            </a:r>
          </a:p>
        </p:txBody>
      </p:sp>
      <p:graphicFrame>
        <p:nvGraphicFramePr>
          <p:cNvPr id="13378" name="Group 66"/>
          <p:cNvGraphicFramePr>
            <a:graphicFrameLocks noGrp="1"/>
          </p:cNvGraphicFramePr>
          <p:nvPr>
            <p:ph idx="1"/>
          </p:nvPr>
        </p:nvGraphicFramePr>
        <p:xfrm>
          <a:off x="1524000" y="1905000"/>
          <a:ext cx="7010400" cy="4114800"/>
        </p:xfrm>
        <a:graphic>
          <a:graphicData uri="http://schemas.openxmlformats.org/drawingml/2006/table">
            <a:tbl>
              <a:tblPr/>
              <a:tblGrid>
                <a:gridCol w="636588"/>
                <a:gridCol w="638175"/>
                <a:gridCol w="636587"/>
                <a:gridCol w="636588"/>
                <a:gridCol w="638175"/>
                <a:gridCol w="638175"/>
                <a:gridCol w="638175"/>
                <a:gridCol w="636587"/>
                <a:gridCol w="636588"/>
                <a:gridCol w="638175"/>
                <a:gridCol w="636587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81" name="Line 69"/>
          <p:cNvSpPr>
            <a:spLocks noChangeShapeType="1"/>
          </p:cNvSpPr>
          <p:nvPr/>
        </p:nvSpPr>
        <p:spPr bwMode="auto">
          <a:xfrm>
            <a:off x="1619250" y="3933825"/>
            <a:ext cx="6840538" cy="0"/>
          </a:xfrm>
          <a:prstGeom prst="line">
            <a:avLst/>
          </a:prstGeom>
          <a:noFill/>
          <a:ln w="76200">
            <a:pattFill prst="wdDnDiag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84" name="AutoShape 72"/>
          <p:cNvSpPr>
            <a:spLocks noChangeArrowheads="1"/>
          </p:cNvSpPr>
          <p:nvPr/>
        </p:nvSpPr>
        <p:spPr bwMode="auto">
          <a:xfrm>
            <a:off x="4427538" y="3573463"/>
            <a:ext cx="576262" cy="647700"/>
          </a:xfrm>
          <a:prstGeom prst="irregularSeal2">
            <a:avLst/>
          </a:prstGeom>
          <a:gradFill rotWithShape="1">
            <a:gsLst>
              <a:gs pos="0">
                <a:schemeClr val="tx2">
                  <a:gamma/>
                  <a:tint val="0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385" name="Picture 73" descr="f32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2924175"/>
            <a:ext cx="1150938" cy="1166813"/>
          </a:xfrm>
          <a:prstGeom prst="rect">
            <a:avLst/>
          </a:prstGeom>
          <a:noFill/>
        </p:spPr>
      </p:pic>
      <p:pic>
        <p:nvPicPr>
          <p:cNvPr id="13386" name="Picture 74" descr="f32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3933825"/>
            <a:ext cx="1152525" cy="1079500"/>
          </a:xfrm>
          <a:prstGeom prst="rect">
            <a:avLst/>
          </a:prstGeom>
          <a:noFill/>
        </p:spPr>
      </p:pic>
      <p:pic>
        <p:nvPicPr>
          <p:cNvPr id="13387" name="Picture 75" descr="f32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2924175"/>
            <a:ext cx="1168400" cy="1025525"/>
          </a:xfrm>
          <a:prstGeom prst="rect">
            <a:avLst/>
          </a:prstGeom>
          <a:noFill/>
        </p:spPr>
      </p:pic>
      <p:pic>
        <p:nvPicPr>
          <p:cNvPr id="13388" name="Picture 76" descr="j033639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404813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Объяснение нового материала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00FF"/>
                </a:solidFill>
              </a:rPr>
              <a:t>Противоположные числа</a:t>
            </a:r>
          </a:p>
          <a:p>
            <a:r>
              <a:rPr lang="ru-RU" b="1" dirty="0" smtClean="0"/>
              <a:t>Два числа, отличающиеся друг от друга только знаками, называются противоположными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271</TotalTime>
  <Words>567</Words>
  <Application>Microsoft Office PowerPoint</Application>
  <PresentationFormat>Экран (4:3)</PresentationFormat>
  <Paragraphs>128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Comic Sans MS</vt:lpstr>
      <vt:lpstr>Пастель</vt:lpstr>
      <vt:lpstr>Противоположные числа.</vt:lpstr>
      <vt:lpstr>Слайд 2</vt:lpstr>
      <vt:lpstr>Слайд 3</vt:lpstr>
      <vt:lpstr>Слайд 4</vt:lpstr>
      <vt:lpstr>Слайд 5</vt:lpstr>
      <vt:lpstr>Слайд 6</vt:lpstr>
      <vt:lpstr>Слайд 7</vt:lpstr>
      <vt:lpstr>Где по отношению к узлу веревки находится  каждая лягушка ( клетка=1м)</vt:lpstr>
      <vt:lpstr>Объяснение нового материала</vt:lpstr>
      <vt:lpstr>Слайд 10</vt:lpstr>
      <vt:lpstr>Заполните пустые места в таблице и отметьте на координатной прямой точки, имеющие своими координатами числа полученной таблицы.</vt:lpstr>
      <vt:lpstr>Используя полученные знания решите уравнения</vt:lpstr>
      <vt:lpstr>Слайд 13</vt:lpstr>
      <vt:lpstr>Назовите все целые, которые расположены на координатной прямой между -3 и 4. </vt:lpstr>
      <vt:lpstr>Какие целые числа расположены на координатной прямой между числами. Натуральные числа, противоположные числа и нуль называют целыми числами. </vt:lpstr>
      <vt:lpstr>Найдите координаты точек А, В, С.</vt:lpstr>
      <vt:lpstr>Самостоятельная работа</vt:lpstr>
      <vt:lpstr>Задание на дом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19</cp:revision>
  <cp:lastPrinted>1601-01-01T00:00:00Z</cp:lastPrinted>
  <dcterms:created xsi:type="dcterms:W3CDTF">1601-01-01T00:00:00Z</dcterms:created>
  <dcterms:modified xsi:type="dcterms:W3CDTF">2015-01-17T12:36:58Z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