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BA3"/>
    <a:srgbClr val="CC6600"/>
    <a:srgbClr val="00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DFB0-BD8F-4637-9B9C-22FB0969AE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1958968"/>
      </p:ext>
    </p:extLst>
  </p:cSld>
  <p:clrMapOvr>
    <a:masterClrMapping/>
  </p:clrMapOvr>
  <p:transition spd="slow" advClick="0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ABE6-516E-4A91-AFDE-E501B6F092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6170876"/>
      </p:ext>
    </p:extLst>
  </p:cSld>
  <p:clrMapOvr>
    <a:masterClrMapping/>
  </p:clrMapOvr>
  <p:transition spd="slow" advClick="0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F189-F4DA-47B2-97E5-6D886AD1DC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8964866"/>
      </p:ext>
    </p:extLst>
  </p:cSld>
  <p:clrMapOvr>
    <a:masterClrMapping/>
  </p:clrMapOvr>
  <p:transition spd="slow" advClick="0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88C8-D227-4338-A306-5A54A658F0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6048824"/>
      </p:ext>
    </p:extLst>
  </p:cSld>
  <p:clrMapOvr>
    <a:masterClrMapping/>
  </p:clrMapOvr>
  <p:transition spd="slow" advClick="0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5FD43-4325-448A-9B6D-AE5472847D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5212615"/>
      </p:ext>
    </p:extLst>
  </p:cSld>
  <p:clrMapOvr>
    <a:masterClrMapping/>
  </p:clrMapOvr>
  <p:transition spd="slow" advClick="0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1C1B-4ADF-43AD-8251-9EE0160326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8765850"/>
      </p:ext>
    </p:extLst>
  </p:cSld>
  <p:clrMapOvr>
    <a:masterClrMapping/>
  </p:clrMapOvr>
  <p:transition spd="slow" advClick="0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E205F-9563-42F9-90FF-7559DCB857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337077"/>
      </p:ext>
    </p:extLst>
  </p:cSld>
  <p:clrMapOvr>
    <a:masterClrMapping/>
  </p:clrMapOvr>
  <p:transition spd="slow" advClick="0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9E71C-DDDF-49F1-A714-C92C9D2523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1339376"/>
      </p:ext>
    </p:extLst>
  </p:cSld>
  <p:clrMapOvr>
    <a:masterClrMapping/>
  </p:clrMapOvr>
  <p:transition spd="slow" advClick="0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314B8-F76A-46E6-A127-799EABAAF3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789825"/>
      </p:ext>
    </p:extLst>
  </p:cSld>
  <p:clrMapOvr>
    <a:masterClrMapping/>
  </p:clrMapOvr>
  <p:transition spd="slow" advClick="0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F9C2F-B2BD-4649-8AAF-7100BC0E8F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351721"/>
      </p:ext>
    </p:extLst>
  </p:cSld>
  <p:clrMapOvr>
    <a:masterClrMapping/>
  </p:clrMapOvr>
  <p:transition spd="slow" advClick="0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3E57-083F-4173-A156-22A5DE0515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5708421"/>
      </p:ext>
    </p:extLst>
  </p:cSld>
  <p:clrMapOvr>
    <a:masterClrMapping/>
  </p:clrMapOvr>
  <p:transition spd="slow" advClick="0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A3">
            <a:alpha val="4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49EC106-7E58-435D-8E2E-3BA2836801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slide" Target="slide15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image" Target="../media/image23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slide" Target="slide19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5" Type="http://schemas.openxmlformats.org/officeDocument/2006/relationships/image" Target="../media/image12.wmf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Relationship Id="rId9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100"/>
          </a:xfrm>
        </p:spPr>
        <p:txBody>
          <a:bodyPr/>
          <a:lstStyle/>
          <a:p>
            <a:pPr eaLnBrk="1" hangingPunct="1"/>
            <a:r>
              <a:rPr lang="ru-RU" altLang="ru-RU" smtClean="0"/>
              <a:t>Элементарные функции</a:t>
            </a:r>
            <a:br>
              <a:rPr lang="ru-RU" altLang="ru-RU" smtClean="0"/>
            </a:br>
            <a:r>
              <a:rPr lang="ru-RU" altLang="ru-RU" smtClean="0"/>
              <a:t>курса алгебры.</a:t>
            </a:r>
            <a:br>
              <a:rPr lang="ru-RU" altLang="ru-RU" smtClean="0"/>
            </a:br>
            <a:r>
              <a:rPr lang="ru-RU" altLang="ru-RU" smtClean="0"/>
              <a:t>8 класс.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851275" y="4292600"/>
            <a:ext cx="5184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МБОУО гимназия 32 г. Иваново</a:t>
            </a:r>
          </a:p>
          <a:p>
            <a:pPr eaLnBrk="1" hangingPunct="1"/>
            <a:r>
              <a:rPr lang="ru-RU" altLang="ru-RU"/>
              <a:t>Учитель математики Иванова А.С.</a:t>
            </a:r>
          </a:p>
        </p:txBody>
      </p:sp>
    </p:spTree>
  </p:cSld>
  <p:clrMapOvr>
    <a:masterClrMapping/>
  </p:clrMapOvr>
  <p:transition spd="slow" advClick="0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4" name="Rectangle 10" descr="Точечная сетка"/>
          <p:cNvSpPr>
            <a:spLocks noChangeArrowheads="1"/>
          </p:cNvSpPr>
          <p:nvPr/>
        </p:nvSpPr>
        <p:spPr bwMode="auto">
          <a:xfrm>
            <a:off x="7524750" y="188913"/>
            <a:ext cx="1439863" cy="1152525"/>
          </a:xfrm>
          <a:prstGeom prst="rect">
            <a:avLst/>
          </a:prstGeom>
          <a:pattFill prst="dotGrid">
            <a:fgClr>
              <a:srgbClr val="F9FBA3"/>
            </a:fgClr>
            <a:bgClr>
              <a:srgbClr val="CC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083300" y="1412875"/>
            <a:ext cx="151288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3) у =</a:t>
            </a:r>
            <a:endParaRPr lang="ru-RU" altLang="ru-RU" sz="3200" b="1" i="1" baseline="30000"/>
          </a:p>
        </p:txBody>
      </p: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1619250" y="1989138"/>
          <a:ext cx="4953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Формула" r:id="rId4" imgW="152334" imgH="393529" progId="Equation.3">
                  <p:embed/>
                </p:oleObj>
              </mc:Choice>
              <mc:Fallback>
                <p:oleObj name="Формула" r:id="rId4" imgW="152334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989138"/>
                        <a:ext cx="49530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2159000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4" name="Picture 20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2159000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9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76700"/>
            <a:ext cx="215900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6084888" y="1412875"/>
            <a:ext cx="1512887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4) у = 2 х</a:t>
            </a:r>
            <a:endParaRPr lang="ru-RU" altLang="ru-RU" sz="3200" b="1" i="1" baseline="30000"/>
          </a:p>
        </p:txBody>
      </p:sp>
      <p:pic>
        <p:nvPicPr>
          <p:cNvPr id="12303" name="Picture 18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215900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4" name="Picture 1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215900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5" name="Picture 20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76700"/>
            <a:ext cx="21590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4) у = 2 х</a:t>
            </a:r>
            <a:endParaRPr lang="ru-RU" altLang="ru-RU" sz="3200" b="1" i="1" baseline="30000"/>
          </a:p>
        </p:txBody>
      </p:sp>
      <p:pic>
        <p:nvPicPr>
          <p:cNvPr id="13325" name="Picture 15"/>
          <p:cNvPicPr>
            <a:picLocks noChangeAspect="1" noChangeArrowheads="1"/>
          </p:cNvPicPr>
          <p:nvPr/>
        </p:nvPicPr>
        <p:blipFill>
          <a:blip r:embed="rId3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11763"/>
            <a:ext cx="1008062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6" name="Picture 16"/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211763"/>
            <a:ext cx="1008063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7" name="Picture 17"/>
          <p:cNvPicPr>
            <a:picLocks noChangeAspect="1"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76700"/>
            <a:ext cx="21590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8" name="AutoShape 1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67625" y="54451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4" name="Rectangle 8" descr="Точечная сетка"/>
          <p:cNvSpPr>
            <a:spLocks noChangeArrowheads="1"/>
          </p:cNvSpPr>
          <p:nvPr/>
        </p:nvSpPr>
        <p:spPr bwMode="auto">
          <a:xfrm>
            <a:off x="6084888" y="1412875"/>
            <a:ext cx="1512887" cy="1081088"/>
          </a:xfrm>
          <a:prstGeom prst="rect">
            <a:avLst/>
          </a:prstGeom>
          <a:pattFill prst="dotGrid">
            <a:fgClr>
              <a:srgbClr val="F9FBA3"/>
            </a:fgClr>
            <a:bgClr>
              <a:srgbClr val="CC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4) у = 2 х</a:t>
            </a:r>
            <a:endParaRPr lang="ru-RU" altLang="ru-RU" sz="3200" b="1" i="1" baseline="30000"/>
          </a:p>
        </p:txBody>
      </p:sp>
      <p:pic>
        <p:nvPicPr>
          <p:cNvPr id="14351" name="Picture 1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215900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2" name="Picture 1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215900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3" name="Picture 1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76700"/>
            <a:ext cx="21590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5) у = - 2 х </a:t>
            </a:r>
            <a:r>
              <a:rPr lang="ru-RU" altLang="ru-RU" sz="3200" b="1" i="1" baseline="30000"/>
              <a:t>2</a:t>
            </a:r>
          </a:p>
        </p:txBody>
      </p:sp>
      <p:pic>
        <p:nvPicPr>
          <p:cNvPr id="15373" name="Picture 15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4" name="Picture 16">
            <a:hlinkClick r:id="rId5" action="ppaction://hlinksldjump"/>
          </p:cNvPr>
          <p:cNvPicPr>
            <a:picLocks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5" name="Picture 17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7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5) у = - 2 х </a:t>
            </a:r>
            <a:r>
              <a:rPr lang="ru-RU" altLang="ru-RU" sz="3200" b="1" i="1" baseline="30000"/>
              <a:t>2</a:t>
            </a:r>
          </a:p>
        </p:txBody>
      </p:sp>
      <p:pic>
        <p:nvPicPr>
          <p:cNvPr id="16395" name="Picture 13"/>
          <p:cNvPicPr>
            <a:picLocks noChangeArrowheads="1"/>
          </p:cNvPicPr>
          <p:nvPr/>
        </p:nvPicPr>
        <p:blipFill>
          <a:blip r:embed="rId3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373688"/>
            <a:ext cx="8636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6" name="Picture 14"/>
          <p:cNvPicPr>
            <a:picLocks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7" name="Picture 15"/>
          <p:cNvPicPr>
            <a:picLocks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73688"/>
            <a:ext cx="935037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8" name="AutoShape 1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12088" y="54451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5" name="Rectangle 7" descr="Точечная сетка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pattFill prst="dotGrid">
            <a:fgClr>
              <a:srgbClr val="F9FBA3"/>
            </a:fgClr>
            <a:bgClr>
              <a:srgbClr val="CC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5) у = - 2 х </a:t>
            </a:r>
            <a:r>
              <a:rPr lang="ru-RU" altLang="ru-RU" sz="3200" b="1" i="1" baseline="30000"/>
              <a:t>2</a:t>
            </a:r>
          </a:p>
        </p:txBody>
      </p:sp>
      <p:pic>
        <p:nvPicPr>
          <p:cNvPr id="17421" name="Picture 13"/>
          <p:cNvPicPr>
            <a:picLocks noChangeArrowheads="1"/>
          </p:cNvPicPr>
          <p:nvPr/>
        </p:nvPicPr>
        <p:blipFill>
          <a:blip r:embed="rId3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2" name="Picture 14">
            <a:hlinkClick r:id="rId4" action="ppaction://hlinksldjump"/>
          </p:cNvPr>
          <p:cNvPicPr>
            <a:picLocks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3" name="Picture 15"/>
          <p:cNvPicPr>
            <a:picLocks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6) у = 2</a:t>
            </a:r>
            <a:endParaRPr lang="ru-RU" altLang="ru-RU" sz="3200" b="1" i="1" baseline="30000"/>
          </a:p>
        </p:txBody>
      </p:sp>
      <p:pic>
        <p:nvPicPr>
          <p:cNvPr id="18443" name="Picture 13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4" name="Picture 14">
            <a:hlinkClick r:id="rId5" action="ppaction://hlinksldjump"/>
          </p:cNvPr>
          <p:cNvPicPr>
            <a:picLocks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5" name="Picture 15">
            <a:hlinkClick r:id="rId5" action="ppaction://hlinksldjump"/>
          </p:cNvPr>
          <p:cNvPicPr>
            <a:picLocks noChangeArrowheads="1"/>
          </p:cNvPicPr>
          <p:nvPr/>
        </p:nvPicPr>
        <p:blipFill>
          <a:blip r:embed="rId7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6) у = 2</a:t>
            </a:r>
            <a:endParaRPr lang="ru-RU" altLang="ru-RU" sz="3200" b="1" i="1" baseline="30000"/>
          </a:p>
        </p:txBody>
      </p:sp>
      <p:pic>
        <p:nvPicPr>
          <p:cNvPr id="19464" name="Picture 11"/>
          <p:cNvPicPr>
            <a:picLocks noChangeArrowheads="1"/>
          </p:cNvPicPr>
          <p:nvPr/>
        </p:nvPicPr>
        <p:blipFill>
          <a:blip r:embed="rId3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5" name="Picture 12"/>
          <p:cNvPicPr>
            <a:picLocks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229225"/>
            <a:ext cx="10080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6" name="Picture 13"/>
          <p:cNvPicPr>
            <a:picLocks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00663"/>
            <a:ext cx="1008062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7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85113" y="537368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5" name="Rectangle 5" descr="Точечная сетка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pattFill prst="dotGrid">
            <a:fgClr>
              <a:srgbClr val="F9FBA3"/>
            </a:fgClr>
            <a:bgClr>
              <a:srgbClr val="CC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6) у = 2</a:t>
            </a:r>
            <a:endParaRPr lang="ru-RU" altLang="ru-RU" sz="3200" b="1" i="1" baseline="30000"/>
          </a:p>
        </p:txBody>
      </p:sp>
      <p:pic>
        <p:nvPicPr>
          <p:cNvPr id="20491" name="Picture 11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2" name="Picture 12"/>
          <p:cNvPicPr>
            <a:picLocks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3" name="Picture 13"/>
          <p:cNvPicPr>
            <a:picLocks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76700"/>
            <a:ext cx="21590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11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6" name="Rectangle 114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7" name="Rectangle 11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8" name="Rectangle 116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9" name="Rectangle 117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0" name="Rectangle 118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1" name="Rectangle 119"/>
          <p:cNvSpPr>
            <a:spLocks noChangeArrowheads="1"/>
          </p:cNvSpPr>
          <p:nvPr/>
        </p:nvSpPr>
        <p:spPr bwMode="auto">
          <a:xfrm>
            <a:off x="6083300" y="2565400"/>
            <a:ext cx="1512888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2" name="Rectangle 120"/>
          <p:cNvSpPr>
            <a:spLocks noChangeArrowheads="1"/>
          </p:cNvSpPr>
          <p:nvPr/>
        </p:nvSpPr>
        <p:spPr bwMode="auto">
          <a:xfrm>
            <a:off x="7524750" y="2565400"/>
            <a:ext cx="1439863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3" name="Rectangle 121"/>
          <p:cNvSpPr>
            <a:spLocks noChangeArrowheads="1"/>
          </p:cNvSpPr>
          <p:nvPr/>
        </p:nvSpPr>
        <p:spPr bwMode="auto">
          <a:xfrm>
            <a:off x="6083300" y="188913"/>
            <a:ext cx="151288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4" name="Rectangle 122"/>
          <p:cNvSpPr>
            <a:spLocks noChangeArrowheads="1"/>
          </p:cNvSpPr>
          <p:nvPr/>
        </p:nvSpPr>
        <p:spPr bwMode="auto">
          <a:xfrm>
            <a:off x="7524750" y="188913"/>
            <a:ext cx="14398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5" name="Rectangle 123"/>
          <p:cNvSpPr>
            <a:spLocks noChangeArrowheads="1"/>
          </p:cNvSpPr>
          <p:nvPr/>
        </p:nvSpPr>
        <p:spPr bwMode="auto">
          <a:xfrm>
            <a:off x="6083300" y="1412875"/>
            <a:ext cx="151288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6" name="Rectangle 124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7" name="Text Box 125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3088" name="Text Box 126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1) у = - 2 х + 1</a:t>
            </a:r>
          </a:p>
        </p:txBody>
      </p:sp>
      <p:pic>
        <p:nvPicPr>
          <p:cNvPr id="3089" name="Picture 12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49725"/>
            <a:ext cx="2232025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28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149725"/>
            <a:ext cx="21590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2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149725"/>
            <a:ext cx="22320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2180" name="Text Box 132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4813"/>
            <a:ext cx="3335337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056188" y="1000125"/>
            <a:ext cx="2403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i="1"/>
              <a:t>Франсуа Виет</a:t>
            </a:r>
          </a:p>
          <a:p>
            <a:pPr eaLnBrk="1" hangingPunct="1"/>
            <a:r>
              <a:rPr lang="ru-RU" altLang="ru-RU" sz="2400" b="1" i="1"/>
              <a:t>(1540 – 1603)</a:t>
            </a:r>
          </a:p>
          <a:p>
            <a:pPr eaLnBrk="1" hangingPunct="1"/>
            <a:r>
              <a:rPr lang="ru-RU" altLang="ru-RU" sz="2400" b="1" i="1"/>
              <a:t>Франция</a:t>
            </a: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083300" y="2565400"/>
            <a:ext cx="1512888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7524750" y="188913"/>
            <a:ext cx="14398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6083300" y="1412875"/>
            <a:ext cx="151288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pic>
        <p:nvPicPr>
          <p:cNvPr id="4111" name="Picture 17"/>
          <p:cNvPicPr>
            <a:picLocks noChangeAspect="1" noChangeArrowheads="1"/>
          </p:cNvPicPr>
          <p:nvPr/>
        </p:nvPicPr>
        <p:blipFill>
          <a:blip r:embed="rId3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9100"/>
            <a:ext cx="863600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8"/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445125"/>
            <a:ext cx="9064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9"/>
          <p:cNvPicPr>
            <a:picLocks noChangeAspect="1"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149725"/>
            <a:ext cx="22320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4115" name="AutoShap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740650" y="56610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1) у = - 2 х + 1</a:t>
            </a: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083300" y="2565400"/>
            <a:ext cx="1512888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0" name="Rectangle 10" descr="Точечная сетка"/>
          <p:cNvSpPr>
            <a:spLocks noChangeArrowheads="1"/>
          </p:cNvSpPr>
          <p:nvPr/>
        </p:nvSpPr>
        <p:spPr bwMode="auto">
          <a:xfrm>
            <a:off x="7524750" y="2565400"/>
            <a:ext cx="1439863" cy="1223963"/>
          </a:xfrm>
          <a:prstGeom prst="rect">
            <a:avLst/>
          </a:prstGeom>
          <a:pattFill prst="dotGrid">
            <a:fgClr>
              <a:srgbClr val="F9FBA3"/>
            </a:fgClr>
            <a:bgClr>
              <a:srgbClr val="CC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083300" y="188913"/>
            <a:ext cx="151288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524750" y="188913"/>
            <a:ext cx="14398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083300" y="1412875"/>
            <a:ext cx="151288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pic>
        <p:nvPicPr>
          <p:cNvPr id="5136" name="Picture 17"/>
          <p:cNvPicPr>
            <a:picLocks noChangeAspect="1" noChangeArrowheads="1"/>
          </p:cNvPicPr>
          <p:nvPr/>
        </p:nvPicPr>
        <p:blipFill>
          <a:blip r:embed="rId3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49725"/>
            <a:ext cx="2232025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7" name="Picture 18"/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149725"/>
            <a:ext cx="21590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9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149725"/>
            <a:ext cx="22320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5142" name="Text Box 23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1) у = - 2 х + 1</a:t>
            </a: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6083300" y="2565400"/>
            <a:ext cx="1512888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7524750" y="188913"/>
            <a:ext cx="14398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Rectangle 14"/>
          <p:cNvSpPr>
            <a:spLocks noChangeArrowheads="1"/>
          </p:cNvSpPr>
          <p:nvPr/>
        </p:nvSpPr>
        <p:spPr bwMode="auto">
          <a:xfrm>
            <a:off x="6083300" y="1412875"/>
            <a:ext cx="151288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2) у = 2 х </a:t>
            </a:r>
            <a:r>
              <a:rPr lang="ru-RU" altLang="ru-RU" sz="3200" b="1" i="1" baseline="30000"/>
              <a:t>2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pic>
        <p:nvPicPr>
          <p:cNvPr id="6163" name="Picture 2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2238375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4" name="Picture 2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221163"/>
            <a:ext cx="21590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5" name="Picture 2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221163"/>
            <a:ext cx="2159000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524750" y="188913"/>
            <a:ext cx="14398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6083300" y="1412875"/>
            <a:ext cx="151288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pic>
        <p:nvPicPr>
          <p:cNvPr id="7185" name="Picture 19"/>
          <p:cNvPicPr>
            <a:picLocks noChangeAspect="1" noChangeArrowheads="1"/>
          </p:cNvPicPr>
          <p:nvPr/>
        </p:nvPicPr>
        <p:blipFill>
          <a:blip r:embed="rId3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2238375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6" name="Picture 20"/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432425"/>
            <a:ext cx="935037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7" name="Picture 21"/>
          <p:cNvPicPr>
            <a:picLocks noChangeAspect="1"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410200"/>
            <a:ext cx="935038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2) у = 2 х </a:t>
            </a:r>
            <a:r>
              <a:rPr lang="ru-RU" altLang="ru-RU" sz="3200" b="1" i="1" baseline="30000"/>
              <a:t>2</a:t>
            </a:r>
          </a:p>
        </p:txBody>
      </p:sp>
      <p:sp>
        <p:nvSpPr>
          <p:cNvPr id="7189" name="AutoShap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12088" y="573405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1" name="Rectangle 9" descr="Точечная сетка"/>
          <p:cNvSpPr>
            <a:spLocks noChangeArrowheads="1"/>
          </p:cNvSpPr>
          <p:nvPr/>
        </p:nvSpPr>
        <p:spPr bwMode="auto">
          <a:xfrm>
            <a:off x="6084888" y="2565400"/>
            <a:ext cx="1512887" cy="1223963"/>
          </a:xfrm>
          <a:prstGeom prst="rect">
            <a:avLst/>
          </a:prstGeom>
          <a:pattFill prst="dotGrid">
            <a:fgClr>
              <a:srgbClr val="F9FBA3"/>
            </a:fgClr>
            <a:bgClr>
              <a:srgbClr val="CC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524750" y="188913"/>
            <a:ext cx="14398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083300" y="1412875"/>
            <a:ext cx="151288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2) у = 2 х </a:t>
            </a:r>
            <a:r>
              <a:rPr lang="ru-RU" altLang="ru-RU" sz="3200" b="1" i="1" baseline="30000"/>
              <a:t>2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pic>
        <p:nvPicPr>
          <p:cNvPr id="8211" name="Picture 1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2238375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5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221163"/>
            <a:ext cx="21590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4221163"/>
            <a:ext cx="2159000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7524750" y="18891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7524750" y="188913"/>
            <a:ext cx="14398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6083300" y="1412875"/>
            <a:ext cx="151288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8" name="Rectangle 14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3) у =</a:t>
            </a:r>
            <a:endParaRPr lang="ru-RU" altLang="ru-RU" sz="3200" b="1" i="1" baseline="30000"/>
          </a:p>
        </p:txBody>
      </p:sp>
      <p:graphicFrame>
        <p:nvGraphicFramePr>
          <p:cNvPr id="9234" name="Object 20"/>
          <p:cNvGraphicFramePr>
            <a:graphicFrameLocks noChangeAspect="1"/>
          </p:cNvGraphicFramePr>
          <p:nvPr/>
        </p:nvGraphicFramePr>
        <p:xfrm>
          <a:off x="1619250" y="1989138"/>
          <a:ext cx="4953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Формула" r:id="rId4" imgW="152334" imgH="393529" progId="Equation.3">
                  <p:embed/>
                </p:oleObj>
              </mc:Choice>
              <mc:Fallback>
                <p:oleObj name="Формула" r:id="rId4" imgW="152334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989138"/>
                        <a:ext cx="49530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5" name="Picture 2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2159000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6" name="Picture 2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2159000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7" name="Picture 23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76700"/>
            <a:ext cx="215900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728913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6083300" y="188913"/>
            <a:ext cx="15128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083300" y="1485900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7524750" y="1485900"/>
            <a:ext cx="14398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084888" y="188913"/>
            <a:ext cx="15128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6084888" y="1412875"/>
            <a:ext cx="1512887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7524750" y="1412875"/>
            <a:ext cx="1439863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323850" y="404813"/>
            <a:ext cx="53276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Укажите рисунок, на котором изображен график функции: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68313" y="34290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84321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148263" y="3429000"/>
            <a:ext cx="52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</a:t>
            </a:r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250825" y="22764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/>
              <a:t>3) у =</a:t>
            </a:r>
            <a:endParaRPr lang="ru-RU" altLang="ru-RU" sz="3200" b="1" i="1" baseline="30000"/>
          </a:p>
        </p:txBody>
      </p:sp>
      <p:graphicFrame>
        <p:nvGraphicFramePr>
          <p:cNvPr id="10255" name="Object 18"/>
          <p:cNvGraphicFramePr>
            <a:graphicFrameLocks noChangeAspect="1"/>
          </p:cNvGraphicFramePr>
          <p:nvPr/>
        </p:nvGraphicFramePr>
        <p:xfrm>
          <a:off x="1619250" y="1989138"/>
          <a:ext cx="4953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Формула" r:id="rId4" imgW="152334" imgH="393529" progId="Equation.3">
                  <p:embed/>
                </p:oleObj>
              </mc:Choice>
              <mc:Fallback>
                <p:oleObj name="Формула" r:id="rId4" imgW="152334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989138"/>
                        <a:ext cx="49530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6" name="Picture 19"/>
          <p:cNvPicPr>
            <a:picLocks noChangeAspect="1" noChangeArrowheads="1"/>
          </p:cNvPicPr>
          <p:nvPr/>
        </p:nvPicPr>
        <p:blipFill>
          <a:blip r:embed="rId6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132388"/>
            <a:ext cx="1081087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7" name="Picture 20"/>
          <p:cNvPicPr>
            <a:picLocks noChangeAspect="1" noChangeArrowheads="1"/>
          </p:cNvPicPr>
          <p:nvPr/>
        </p:nvPicPr>
        <p:blipFill>
          <a:blip r:embed="rId7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2159000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8" name="Picture 21"/>
          <p:cNvPicPr>
            <a:picLocks noChangeAspect="1" noChangeArrowheads="1"/>
          </p:cNvPicPr>
          <p:nvPr/>
        </p:nvPicPr>
        <p:blipFill>
          <a:blip r:embed="rId8">
            <a:lum bright="-5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213350"/>
            <a:ext cx="10064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9" name="AutoShape 2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740650" y="558958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404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Оформление по умолчанию</vt:lpstr>
      <vt:lpstr>Microsoft Equation 3.0</vt:lpstr>
      <vt:lpstr>Элементарные функции курса алгебры. 8 класс.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skiv</dc:creator>
  <cp:lastModifiedBy>Сергей</cp:lastModifiedBy>
  <cp:revision>3</cp:revision>
  <dcterms:created xsi:type="dcterms:W3CDTF">2010-01-19T15:00:24Z</dcterms:created>
  <dcterms:modified xsi:type="dcterms:W3CDTF">2015-01-17T14:39:03Z</dcterms:modified>
</cp:coreProperties>
</file>