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49DAA0-C5DE-462F-BD97-56492A06D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23DE4-F9A8-4CCD-B466-2A78B71BE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D8106-09B9-477F-B968-A5A32BBEB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56164-99AB-4F88-8B75-18AEF415C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1DC9E-0337-48F7-A0F5-0F49432AF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623A-59D9-4E62-BD63-34F766229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A9ED-C511-45B3-8400-D1D9E0ED1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25A0-9E04-471F-8901-F16FBC840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21A8C-CE7D-433D-9CAB-6C73986D1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1699B-1345-4003-A6E2-28074CDF7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86FDD-8EEC-46F8-9874-8A04E3413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5F6391-8954-40F4-B4D6-6F3EF7C6C2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285992"/>
            <a:ext cx="7772400" cy="1470025"/>
          </a:xfrm>
        </p:spPr>
        <p:txBody>
          <a:bodyPr/>
          <a:lstStyle/>
          <a:p>
            <a:r>
              <a:rPr lang="ru-RU" sz="5400" dirty="0" smtClean="0"/>
              <a:t>Значение </a:t>
            </a:r>
            <a:br>
              <a:rPr lang="ru-RU" sz="5400" dirty="0" smtClean="0"/>
            </a:br>
            <a:r>
              <a:rPr lang="ru-RU" sz="5400" dirty="0" smtClean="0"/>
              <a:t>медоносной пчелы в жизни человека.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8860" y="4857760"/>
            <a:ext cx="6400800" cy="1752600"/>
          </a:xfrm>
        </p:spPr>
        <p:txBody>
          <a:bodyPr/>
          <a:lstStyle/>
          <a:p>
            <a:r>
              <a:rPr lang="ru-RU" sz="1800" dirty="0" smtClean="0"/>
              <a:t>Составитель : Александрова О.В.</a:t>
            </a:r>
            <a:endParaRPr lang="ru-RU" sz="1800" dirty="0"/>
          </a:p>
        </p:txBody>
      </p:sp>
      <p:pic>
        <p:nvPicPr>
          <p:cNvPr id="6" name="Рисунок 5" descr="ффф.bmp"/>
          <p:cNvPicPr>
            <a:picLocks noChangeAspect="1"/>
          </p:cNvPicPr>
          <p:nvPr/>
        </p:nvPicPr>
        <p:blipFill>
          <a:blip r:embed="rId2"/>
          <a:srcRect t="3750"/>
          <a:stretch>
            <a:fillRect/>
          </a:stretch>
        </p:blipFill>
        <p:spPr>
          <a:xfrm>
            <a:off x="571472" y="357166"/>
            <a:ext cx="2041076" cy="18335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 самых древних времён человек использует для различных целей продукты жизнедеятельности пчёл: мёд, прополис (пчелиный клей), воск, маточное молочко (королевское желе), пчелиный яд. Попробуем выяснить, в чём польза этих продуктов.</a:t>
            </a:r>
          </a:p>
          <a:p>
            <a:endParaRPr lang="ru-RU" dirty="0"/>
          </a:p>
        </p:txBody>
      </p:sp>
      <p:pic>
        <p:nvPicPr>
          <p:cNvPr id="4" name="Рисунок 3" descr="beeh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714752"/>
            <a:ext cx="3857652" cy="29961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/>
          <a:lstStyle/>
          <a:p>
            <a:r>
              <a:rPr lang="ru-RU" b="1" dirty="0" smtClean="0"/>
              <a:t>Мёд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214290"/>
            <a:ext cx="42862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мёде содержится около 60 различных веществ, главным образом глюкоза и фруктоза. Мёд выгодно отличается от сахара тем, что содержит: </a:t>
            </a:r>
          </a:p>
          <a:p>
            <a:r>
              <a:rPr lang="ru-RU" sz="2400" dirty="0" smtClean="0"/>
              <a:t>ферменты, ускоряющие обмен веществ в организме; </a:t>
            </a:r>
          </a:p>
          <a:p>
            <a:r>
              <a:rPr lang="ru-RU" sz="2400" dirty="0" smtClean="0"/>
              <a:t>минеральные вещества ; </a:t>
            </a:r>
          </a:p>
          <a:p>
            <a:r>
              <a:rPr lang="ru-RU" sz="2400" dirty="0" smtClean="0"/>
              <a:t>микроэлементы; </a:t>
            </a:r>
          </a:p>
          <a:p>
            <a:r>
              <a:rPr lang="ru-RU" sz="2400" dirty="0" smtClean="0"/>
              <a:t>органические кислоты; </a:t>
            </a:r>
          </a:p>
          <a:p>
            <a:r>
              <a:rPr lang="ru-RU" sz="2400" dirty="0" smtClean="0"/>
              <a:t>витамины; </a:t>
            </a:r>
          </a:p>
          <a:p>
            <a:r>
              <a:rPr lang="ru-RU" sz="2400" dirty="0" smtClean="0"/>
              <a:t>фитонциды, обладающие противомикробными, противогнилостными, противогрибковыми действиями</a:t>
            </a:r>
            <a:endParaRPr lang="ru-RU" sz="2400" dirty="0"/>
          </a:p>
        </p:txBody>
      </p:sp>
      <p:pic>
        <p:nvPicPr>
          <p:cNvPr id="5" name="Рисунок 4" descr="normal_36910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928802"/>
            <a:ext cx="25431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Прополис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или пчелиный клей содержит эфирные масла, воск, пыльцу.</a:t>
            </a:r>
          </a:p>
          <a:p>
            <a:pPr>
              <a:buNone/>
            </a:pPr>
            <a:r>
              <a:rPr lang="ru-RU" sz="2800" dirty="0" smtClean="0"/>
              <a:t>Лечебные свойства: </a:t>
            </a:r>
          </a:p>
          <a:p>
            <a:r>
              <a:rPr lang="ru-RU" sz="2800" dirty="0" smtClean="0"/>
              <a:t>обезболивающее </a:t>
            </a:r>
          </a:p>
          <a:p>
            <a:pPr>
              <a:buNone/>
            </a:pPr>
            <a:r>
              <a:rPr lang="ru-RU" sz="2800" dirty="0" smtClean="0"/>
              <a:t>(сильнее новокаина в 5,2 раза); </a:t>
            </a:r>
          </a:p>
          <a:p>
            <a:r>
              <a:rPr lang="ru-RU" sz="2800" dirty="0" smtClean="0"/>
              <a:t>противозудное; </a:t>
            </a:r>
          </a:p>
          <a:p>
            <a:r>
              <a:rPr lang="ru-RU" sz="2800" dirty="0" smtClean="0"/>
              <a:t>противомикробное; </a:t>
            </a:r>
          </a:p>
          <a:p>
            <a:r>
              <a:rPr lang="ru-RU" sz="2800" dirty="0" smtClean="0"/>
              <a:t>тонизирует организм, повышает иммунитет; </a:t>
            </a:r>
          </a:p>
          <a:p>
            <a:r>
              <a:rPr lang="ru-RU" sz="2800" dirty="0" smtClean="0"/>
              <a:t>укрепляет эмаль зубов; </a:t>
            </a:r>
          </a:p>
          <a:p>
            <a:r>
              <a:rPr lang="ru-RU" sz="2800" dirty="0" smtClean="0"/>
              <a:t>обезболивает и размягчает мозоли.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5" name="Рисунок 4" descr="bor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714488"/>
            <a:ext cx="1928826" cy="30082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 smtClean="0"/>
              <a:t>Маточное молочко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«Королевское желе» содержит минеральные соли, половые гормоны, микроэлементы, витамины.</a:t>
            </a:r>
          </a:p>
          <a:p>
            <a:r>
              <a:rPr lang="ru-RU" sz="2800" dirty="0" smtClean="0"/>
              <a:t>Лечебное действие: </a:t>
            </a:r>
          </a:p>
          <a:p>
            <a:r>
              <a:rPr lang="ru-RU" sz="2800" dirty="0" smtClean="0"/>
              <a:t>повышает содержание эритроцитов и гемоглобина в крови; </a:t>
            </a:r>
          </a:p>
          <a:p>
            <a:r>
              <a:rPr lang="ru-RU" sz="2800" dirty="0" smtClean="0"/>
              <a:t>повышает аппетит, повышает вес; </a:t>
            </a:r>
          </a:p>
          <a:p>
            <a:r>
              <a:rPr lang="ru-RU" sz="2800" dirty="0" smtClean="0"/>
              <a:t>стимулирует рост волос; </a:t>
            </a:r>
          </a:p>
          <a:p>
            <a:r>
              <a:rPr lang="ru-RU" sz="2800" dirty="0" smtClean="0"/>
              <a:t>улучшает память и зрение; </a:t>
            </a:r>
          </a:p>
          <a:p>
            <a:r>
              <a:rPr lang="ru-RU" sz="2800" dirty="0" smtClean="0"/>
              <a:t>повышает иммунитет. </a:t>
            </a:r>
          </a:p>
          <a:p>
            <a:endParaRPr lang="ru-RU" dirty="0"/>
          </a:p>
        </p:txBody>
      </p:sp>
      <p:pic>
        <p:nvPicPr>
          <p:cNvPr id="4" name="Рисунок 3" descr="447756a-i3.0.jpg"/>
          <p:cNvPicPr>
            <a:picLocks noChangeAspect="1"/>
          </p:cNvPicPr>
          <p:nvPr/>
        </p:nvPicPr>
        <p:blipFill>
          <a:blip r:embed="rId2"/>
          <a:srcRect l="12583"/>
          <a:stretch>
            <a:fillRect/>
          </a:stretch>
        </p:blipFill>
        <p:spPr>
          <a:xfrm>
            <a:off x="5500694" y="4500570"/>
            <a:ext cx="3372443" cy="21025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ru-RU" b="1" dirty="0" smtClean="0"/>
              <a:t>Воск пчелиный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. </a:t>
            </a:r>
            <a:r>
              <a:rPr lang="ru-RU" sz="2800" dirty="0" smtClean="0"/>
              <a:t>Этот продукт вырабатывается восковыми железами пчелы. Состав воска сложный и до конца не выяснен. Воск очень богат витамином А, необходимым для развития эпителия кожи, слизистой бронхов, горла, носа, желудка и кишечника, для остроты зрения. Обладает противомикробным, питательным и регенерирующим действием.</a:t>
            </a:r>
            <a:endParaRPr lang="ru-RU" sz="2800" dirty="0"/>
          </a:p>
        </p:txBody>
      </p:sp>
      <p:pic>
        <p:nvPicPr>
          <p:cNvPr id="4" name="Рисунок 3" descr="36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5000636"/>
            <a:ext cx="1175787" cy="1571636"/>
          </a:xfrm>
          <a:prstGeom prst="rect">
            <a:avLst/>
          </a:prstGeom>
        </p:spPr>
      </p:pic>
      <p:pic>
        <p:nvPicPr>
          <p:cNvPr id="5" name="Рисунок 4" descr="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786322"/>
            <a:ext cx="2857520" cy="19065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Пчелиный яд.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000108"/>
            <a:ext cx="8229600" cy="4954591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Лечебное действие: </a:t>
            </a:r>
          </a:p>
          <a:p>
            <a:r>
              <a:rPr lang="ru-RU" sz="2800" i="1" dirty="0" smtClean="0"/>
              <a:t>обладает выраженным противовоспалительным, обезболивающим действием; </a:t>
            </a:r>
          </a:p>
          <a:p>
            <a:r>
              <a:rPr lang="ru-RU" sz="2800" i="1" dirty="0" smtClean="0"/>
              <a:t>повышает общую сопротивляемость организма, иммунитет; </a:t>
            </a:r>
          </a:p>
          <a:p>
            <a:r>
              <a:rPr lang="ru-RU" sz="2800" i="1" dirty="0" smtClean="0"/>
              <a:t>противомикробное; </a:t>
            </a:r>
          </a:p>
          <a:p>
            <a:r>
              <a:rPr lang="ru-RU" sz="2800" i="1" dirty="0" smtClean="0"/>
              <a:t>расширяет сосуды; </a:t>
            </a:r>
          </a:p>
          <a:p>
            <a:r>
              <a:rPr lang="ru-RU" sz="2800" i="1" dirty="0" smtClean="0"/>
              <a:t>снижает кровяное давление; </a:t>
            </a:r>
          </a:p>
          <a:p>
            <a:r>
              <a:rPr lang="ru-RU" sz="2800" i="1" dirty="0" smtClean="0"/>
              <a:t>уменьшает вязкость и свёртываемость крови; </a:t>
            </a:r>
          </a:p>
          <a:p>
            <a:r>
              <a:rPr lang="ru-RU" sz="2800" i="1" dirty="0" smtClean="0"/>
              <a:t>снижает холестерин в крови.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7266955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14290"/>
            <a:ext cx="2357454" cy="1768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Пчела </a:t>
            </a:r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продукты её жизнедеятельности имеют огромное практическое значение. Но самое большое значение деятельности пчёл проявляется в </a:t>
            </a:r>
            <a:r>
              <a:rPr lang="ru-RU" b="1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опылении </a:t>
            </a:r>
            <a:r>
              <a:rPr lang="ru-RU" b="1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растений</a:t>
            </a:r>
            <a:endParaRPr lang="ru-RU" dirty="0"/>
          </a:p>
        </p:txBody>
      </p:sp>
      <p:pic>
        <p:nvPicPr>
          <p:cNvPr id="4" name="Рисунок 3" descr="800x_dsc0212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357561"/>
            <a:ext cx="5357850" cy="32570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0251_slide">
  <a:themeElements>
    <a:clrScheme name="Тема Office 1">
      <a:dk1>
        <a:srgbClr val="000000"/>
      </a:dk1>
      <a:lt1>
        <a:srgbClr val="FF8C00"/>
      </a:lt1>
      <a:dk2>
        <a:srgbClr val="000000"/>
      </a:dk2>
      <a:lt2>
        <a:srgbClr val="8A8A8A"/>
      </a:lt2>
      <a:accent1>
        <a:srgbClr val="FFBA63"/>
      </a:accent1>
      <a:accent2>
        <a:srgbClr val="FFBF00"/>
      </a:accent2>
      <a:accent3>
        <a:srgbClr val="FFC5AA"/>
      </a:accent3>
      <a:accent4>
        <a:srgbClr val="000000"/>
      </a:accent4>
      <a:accent5>
        <a:srgbClr val="FFD9B7"/>
      </a:accent5>
      <a:accent6>
        <a:srgbClr val="E7AD00"/>
      </a:accent6>
      <a:hlink>
        <a:srgbClr val="B56300"/>
      </a:hlink>
      <a:folHlink>
        <a:srgbClr val="6B5129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8C00"/>
        </a:lt1>
        <a:dk2>
          <a:srgbClr val="000000"/>
        </a:dk2>
        <a:lt2>
          <a:srgbClr val="8A8A8A"/>
        </a:lt2>
        <a:accent1>
          <a:srgbClr val="FFBA63"/>
        </a:accent1>
        <a:accent2>
          <a:srgbClr val="FFBF00"/>
        </a:accent2>
        <a:accent3>
          <a:srgbClr val="FFC5AA"/>
        </a:accent3>
        <a:accent4>
          <a:srgbClr val="000000"/>
        </a:accent4>
        <a:accent5>
          <a:srgbClr val="FFD9B7"/>
        </a:accent5>
        <a:accent6>
          <a:srgbClr val="E7AD00"/>
        </a:accent6>
        <a:hlink>
          <a:srgbClr val="B56300"/>
        </a:hlink>
        <a:folHlink>
          <a:srgbClr val="6B51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8C00"/>
        </a:lt1>
        <a:dk2>
          <a:srgbClr val="000000"/>
        </a:dk2>
        <a:lt2>
          <a:srgbClr val="8A8A8A"/>
        </a:lt2>
        <a:accent1>
          <a:srgbClr val="FFF200"/>
        </a:accent1>
        <a:accent2>
          <a:srgbClr val="FFBE00"/>
        </a:accent2>
        <a:accent3>
          <a:srgbClr val="FFC5AA"/>
        </a:accent3>
        <a:accent4>
          <a:srgbClr val="000000"/>
        </a:accent4>
        <a:accent5>
          <a:srgbClr val="FFF7AA"/>
        </a:accent5>
        <a:accent6>
          <a:srgbClr val="E7AC00"/>
        </a:accent6>
        <a:hlink>
          <a:srgbClr val="B46400"/>
        </a:hlink>
        <a:folHlink>
          <a:srgbClr val="B4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8C00"/>
        </a:lt1>
        <a:dk2>
          <a:srgbClr val="000000"/>
        </a:dk2>
        <a:lt2>
          <a:srgbClr val="8A8A8A"/>
        </a:lt2>
        <a:accent1>
          <a:srgbClr val="85C2F5"/>
        </a:accent1>
        <a:accent2>
          <a:srgbClr val="41E1FB"/>
        </a:accent2>
        <a:accent3>
          <a:srgbClr val="FFC5AA"/>
        </a:accent3>
        <a:accent4>
          <a:srgbClr val="000000"/>
        </a:accent4>
        <a:accent5>
          <a:srgbClr val="C2DDF9"/>
        </a:accent5>
        <a:accent6>
          <a:srgbClr val="3ACCE3"/>
        </a:accent6>
        <a:hlink>
          <a:srgbClr val="B46400"/>
        </a:hlink>
        <a:folHlink>
          <a:srgbClr val="050D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8C00"/>
        </a:lt1>
        <a:dk2>
          <a:srgbClr val="000000"/>
        </a:dk2>
        <a:lt2>
          <a:srgbClr val="8A8A8A"/>
        </a:lt2>
        <a:accent1>
          <a:srgbClr val="FFBB66"/>
        </a:accent1>
        <a:accent2>
          <a:srgbClr val="DEFF00"/>
        </a:accent2>
        <a:accent3>
          <a:srgbClr val="FFC5AA"/>
        </a:accent3>
        <a:accent4>
          <a:srgbClr val="000000"/>
        </a:accent4>
        <a:accent5>
          <a:srgbClr val="FFDAB8"/>
        </a:accent5>
        <a:accent6>
          <a:srgbClr val="C9E700"/>
        </a:accent6>
        <a:hlink>
          <a:srgbClr val="980A9E"/>
        </a:hlink>
        <a:folHlink>
          <a:srgbClr val="0656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A8A8A"/>
        </a:lt2>
        <a:accent1>
          <a:srgbClr val="FFF200"/>
        </a:accent1>
        <a:accent2>
          <a:srgbClr val="FFBE00"/>
        </a:accent2>
        <a:accent3>
          <a:srgbClr val="FFFFFF"/>
        </a:accent3>
        <a:accent4>
          <a:srgbClr val="000000"/>
        </a:accent4>
        <a:accent5>
          <a:srgbClr val="FFF7AA"/>
        </a:accent5>
        <a:accent6>
          <a:srgbClr val="E7AC00"/>
        </a:accent6>
        <a:hlink>
          <a:srgbClr val="B46400"/>
        </a:hlink>
        <a:folHlink>
          <a:srgbClr val="B4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A8A8A"/>
        </a:lt2>
        <a:accent1>
          <a:srgbClr val="85C2F5"/>
        </a:accent1>
        <a:accent2>
          <a:srgbClr val="41E1FB"/>
        </a:accent2>
        <a:accent3>
          <a:srgbClr val="FFFFFF"/>
        </a:accent3>
        <a:accent4>
          <a:srgbClr val="000000"/>
        </a:accent4>
        <a:accent5>
          <a:srgbClr val="C2DDF9"/>
        </a:accent5>
        <a:accent6>
          <a:srgbClr val="3ACCE3"/>
        </a:accent6>
        <a:hlink>
          <a:srgbClr val="B46400"/>
        </a:hlink>
        <a:folHlink>
          <a:srgbClr val="050D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A8A8A"/>
        </a:lt2>
        <a:accent1>
          <a:srgbClr val="FFBB66"/>
        </a:accent1>
        <a:accent2>
          <a:srgbClr val="DEFF00"/>
        </a:accent2>
        <a:accent3>
          <a:srgbClr val="FFFFFF"/>
        </a:accent3>
        <a:accent4>
          <a:srgbClr val="000000"/>
        </a:accent4>
        <a:accent5>
          <a:srgbClr val="FFDAB8"/>
        </a:accent5>
        <a:accent6>
          <a:srgbClr val="C9E700"/>
        </a:accent6>
        <a:hlink>
          <a:srgbClr val="980A9E"/>
        </a:hlink>
        <a:folHlink>
          <a:srgbClr val="0656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ind_0251_slide</Template>
  <TotalTime>28</TotalTime>
  <Words>306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ind_0251_slide</vt:lpstr>
      <vt:lpstr>Значение  медоносной пчелы в жизни человека. </vt:lpstr>
      <vt:lpstr>Презентация PowerPoint</vt:lpstr>
      <vt:lpstr>Мёд. </vt:lpstr>
      <vt:lpstr>Прополис</vt:lpstr>
      <vt:lpstr>Маточное молочко </vt:lpstr>
      <vt:lpstr>Воск пчелиный</vt:lpstr>
      <vt:lpstr>Пчелиный яд.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медоносной пчелы в жизни человека. </dc:title>
  <dc:creator>Зам</dc:creator>
  <cp:lastModifiedBy>1</cp:lastModifiedBy>
  <cp:revision>6</cp:revision>
  <dcterms:created xsi:type="dcterms:W3CDTF">2009-02-23T14:45:42Z</dcterms:created>
  <dcterms:modified xsi:type="dcterms:W3CDTF">2014-06-25T10:56:42Z</dcterms:modified>
</cp:coreProperties>
</file>