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57" r:id="rId4"/>
    <p:sldId id="272" r:id="rId5"/>
    <p:sldId id="258" r:id="rId6"/>
    <p:sldId id="263" r:id="rId7"/>
    <p:sldId id="271" r:id="rId8"/>
    <p:sldId id="274" r:id="rId9"/>
    <p:sldId id="261" r:id="rId10"/>
    <p:sldId id="262" r:id="rId11"/>
    <p:sldId id="264" r:id="rId12"/>
    <p:sldId id="265" r:id="rId13"/>
    <p:sldId id="266" r:id="rId14"/>
    <p:sldId id="267" r:id="rId15"/>
    <p:sldId id="268" r:id="rId16"/>
    <p:sldId id="269" r:id="rId17"/>
    <p:sldId id="27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6" d="100"/>
          <a:sy n="66" d="100"/>
        </p:scale>
        <p:origin x="-132"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F15611-19AA-4E72-912C-872C20FB365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custDataLst>
              <p:tags r:id="rId1"/>
            </p:custDataLst>
          </p:nvPr>
        </p:nvSpPr>
        <p:spPr>
          <a:xfrm>
            <a:off x="2701925" y="2130425"/>
            <a:ext cx="4800600" cy="1470025"/>
          </a:xfrm>
        </p:spPr>
        <p:txBody>
          <a:bodyPr anchor="ctr"/>
          <a:lstStyle>
            <a:lvl1pPr>
              <a:defRPr/>
            </a:lvl1pPr>
          </a:lstStyle>
          <a:p>
            <a:r>
              <a:rPr lang="ru-RU" smtClean="0"/>
              <a:t>Образец заголовка</a:t>
            </a:r>
            <a:endParaRPr lang="en-US"/>
          </a:p>
        </p:txBody>
      </p:sp>
      <p:sp>
        <p:nvSpPr>
          <p:cNvPr id="57347"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ru-RU" smtClean="0"/>
              <a:t>Образец подзаголовка</a:t>
            </a:r>
            <a:endParaRPr lang="en-US"/>
          </a:p>
        </p:txBody>
      </p:sp>
      <p:sp>
        <p:nvSpPr>
          <p:cNvPr id="57348" name="Rectangle 4"/>
          <p:cNvSpPr>
            <a:spLocks noGrp="1" noChangeArrowheads="1"/>
          </p:cNvSpPr>
          <p:nvPr>
            <p:ph type="dt" sz="half" idx="2"/>
          </p:nvPr>
        </p:nvSpPr>
        <p:spPr/>
        <p:txBody>
          <a:bodyPr/>
          <a:lstStyle>
            <a:lvl1pPr>
              <a:defRPr/>
            </a:lvl1pPr>
          </a:lstStyle>
          <a:p>
            <a:endParaRPr lang="en-US"/>
          </a:p>
        </p:txBody>
      </p:sp>
      <p:sp>
        <p:nvSpPr>
          <p:cNvPr id="57349" name="Rectangle 5"/>
          <p:cNvSpPr>
            <a:spLocks noGrp="1" noChangeArrowheads="1"/>
          </p:cNvSpPr>
          <p:nvPr>
            <p:ph type="ftr" sz="quarter" idx="3"/>
          </p:nvPr>
        </p:nvSpPr>
        <p:spPr/>
        <p:txBody>
          <a:bodyPr/>
          <a:lstStyle>
            <a:lvl1pPr>
              <a:defRPr/>
            </a:lvl1pPr>
          </a:lstStyle>
          <a:p>
            <a:endParaRPr lang="en-US"/>
          </a:p>
        </p:txBody>
      </p:sp>
      <p:sp>
        <p:nvSpPr>
          <p:cNvPr id="57350" name="Rectangle 6"/>
          <p:cNvSpPr>
            <a:spLocks noGrp="1" noChangeArrowheads="1"/>
          </p:cNvSpPr>
          <p:nvPr>
            <p:ph type="sldNum" sz="quarter" idx="4"/>
          </p:nvPr>
        </p:nvSpPr>
        <p:spPr/>
        <p:txBody>
          <a:bodyPr/>
          <a:lstStyle>
            <a:lvl1pPr>
              <a:defRPr/>
            </a:lvl1pPr>
          </a:lstStyle>
          <a:p>
            <a:fld id="{E5716DD5-130C-4C07-82C2-1E567669D61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B0A9B2D-8565-47DB-98F5-E5B8C2B55B7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9025" y="274638"/>
            <a:ext cx="15811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693988" y="274638"/>
            <a:ext cx="4592637"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04C0F57-E378-4A2F-926A-C370CD3DA7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E3B7312-FE3B-4A57-8091-D0BB1E7C64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8BFE356-AFFA-4595-BBE9-924C3A50758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D3BDAF1-6428-442B-A75D-04BC58C5CC9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167ED9C3-A4A1-47FA-9C93-2576F38566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6A3EE53-EE70-4BAF-8232-1245E22643E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0FBFCA2-FDDA-49BE-8CF3-A8D0FAA224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689B4D8-8D1F-4685-84F2-E25890E7973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2AC8C93-6799-43E7-AA51-C85D5B4DB0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99F8D2-970B-4D6B-8324-2A353508BC5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buClr>
          <a:srgbClr val="000000"/>
        </a:buClr>
        <a:buSzPct val="100000"/>
        <a:defRPr sz="3200">
          <a:solidFill>
            <a:srgbClr val="000000"/>
          </a:solidFill>
          <a:latin typeface="+mj-lt"/>
          <a:ea typeface="+mj-ea"/>
          <a:cs typeface="+mj-cs"/>
        </a:defRPr>
      </a:lvl1pPr>
      <a:lvl2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2pPr>
      <a:lvl3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3pPr>
      <a:lvl4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4pPr>
      <a:lvl5pPr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5pPr>
      <a:lvl6pPr marL="4572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6pPr>
      <a:lvl7pPr marL="9144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7pPr>
      <a:lvl8pPr marL="13716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8pPr>
      <a:lvl9pPr marL="1828800" algn="l" rtl="0" eaLnBrk="1" fontAlgn="base" hangingPunct="1">
        <a:spcBef>
          <a:spcPct val="0"/>
        </a:spcBef>
        <a:spcAft>
          <a:spcPct val="0"/>
        </a:spcAft>
        <a:buClr>
          <a:srgbClr val="000000"/>
        </a:buClr>
        <a:buSzPct val="100000"/>
        <a:defRPr sz="3200">
          <a:solidFill>
            <a:srgbClr val="000000"/>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SzPct val="100000"/>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2pPr>
      <a:lvl3pPr marL="1143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3pPr>
      <a:lvl4pPr marL="1600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4pPr>
      <a:lvl5pPr marL="20574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5pPr>
      <a:lvl6pPr marL="25146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6pPr>
      <a:lvl7pPr marL="29718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7pPr>
      <a:lvl8pPr marL="34290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8pPr>
      <a:lvl9pPr marL="3886200" indent="-228600" algn="l" rtl="0" eaLnBrk="1" fontAlgn="base" hangingPunct="1">
        <a:spcBef>
          <a:spcPct val="20000"/>
        </a:spcBef>
        <a:spcAft>
          <a:spcPct val="0"/>
        </a:spcAft>
        <a:buClr>
          <a:schemeClr val="tx1"/>
        </a:buClr>
        <a:buSzPct val="100000"/>
        <a:buChar char="»"/>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153354" y="1811111"/>
            <a:ext cx="4800600" cy="1470025"/>
          </a:xfrm>
        </p:spPr>
        <p:txBody>
          <a:bodyPr/>
          <a:lstStyle/>
          <a:p>
            <a:pPr algn="ctr"/>
            <a:r>
              <a:rPr lang="ru-RU" sz="4400" b="1" i="1" dirty="0" smtClean="0">
                <a:solidFill>
                  <a:srgbClr val="C00000"/>
                </a:solidFill>
                <a:latin typeface="Comic Sans MS" pitchFamily="66" charset="0"/>
              </a:rPr>
              <a:t>Кастовая система семьи медоносной пчелы</a:t>
            </a:r>
            <a:endParaRPr lang="ru-RU" sz="4400" b="1" i="1" dirty="0">
              <a:solidFill>
                <a:srgbClr val="C00000"/>
              </a:solidFill>
              <a:latin typeface="Comic Sans MS" pitchFamily="66" charset="0"/>
            </a:endParaRPr>
          </a:p>
        </p:txBody>
      </p:sp>
      <p:sp>
        <p:nvSpPr>
          <p:cNvPr id="58371" name="Rectangle 3"/>
          <p:cNvSpPr>
            <a:spLocks noGrp="1" noChangeArrowheads="1"/>
          </p:cNvSpPr>
          <p:nvPr>
            <p:ph type="subTitle" idx="1"/>
          </p:nvPr>
        </p:nvSpPr>
        <p:spPr>
          <a:xfrm>
            <a:off x="4748440" y="5773057"/>
            <a:ext cx="4047218" cy="903514"/>
          </a:xfrm>
        </p:spPr>
        <p:txBody>
          <a:bodyPr/>
          <a:lstStyle/>
          <a:p>
            <a:r>
              <a:rPr lang="ru-RU" sz="1800" dirty="0" smtClean="0">
                <a:solidFill>
                  <a:schemeClr val="accent1">
                    <a:lumMod val="50000"/>
                  </a:schemeClr>
                </a:solidFill>
              </a:rPr>
              <a:t>Составитель : Александрова О.В.</a:t>
            </a:r>
            <a:endParaRPr lang="ru-RU" sz="1800" dirty="0">
              <a:solidFill>
                <a:schemeClr val="accent1">
                  <a:lumMod val="50000"/>
                </a:schemeClr>
              </a:solidFill>
            </a:endParaRPr>
          </a:p>
        </p:txBody>
      </p:sp>
      <p:pic>
        <p:nvPicPr>
          <p:cNvPr id="6" name="Рисунок 5" descr="image002.jpg"/>
          <p:cNvPicPr>
            <a:picLocks noChangeAspect="1"/>
          </p:cNvPicPr>
          <p:nvPr/>
        </p:nvPicPr>
        <p:blipFill>
          <a:blip r:embed="rId2"/>
          <a:stretch>
            <a:fillRect/>
          </a:stretch>
        </p:blipFill>
        <p:spPr>
          <a:xfrm>
            <a:off x="356507" y="1436914"/>
            <a:ext cx="3863124" cy="37601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60397" y="217714"/>
            <a:ext cx="4883603" cy="5385935"/>
          </a:xfrm>
        </p:spPr>
        <p:txBody>
          <a:bodyPr/>
          <a:lstStyle/>
          <a:p>
            <a:pPr>
              <a:buNone/>
            </a:pPr>
            <a:r>
              <a:rPr lang="ru-RU" dirty="0" smtClean="0"/>
              <a:t>    </a:t>
            </a:r>
            <a:r>
              <a:rPr lang="ru-RU" sz="2300" dirty="0" smtClean="0"/>
              <a:t>Имаго рабочей особи появляется из куколки примерно через 12 дней. Если это происходит ранней весной, она начинает фуражировку на время пика весеннего цветения, и семье гарантирован корм на весь сезон. Рабочая особь изменяет свои функции в определенной последовательности, определяемой ее возрастом и отчасти нуждами колонии. Сначала примерно две недели пчела выполняет роль кормилицы расплода, попутно занимаясь чисткой улья и другими работами «по дому».</a:t>
            </a:r>
          </a:p>
          <a:p>
            <a:endParaRPr lang="ru-RU" sz="2300" dirty="0"/>
          </a:p>
        </p:txBody>
      </p:sp>
      <p:pic>
        <p:nvPicPr>
          <p:cNvPr id="4" name="Рисунок 3" descr="70234.jpg"/>
          <p:cNvPicPr>
            <a:picLocks noChangeAspect="1"/>
          </p:cNvPicPr>
          <p:nvPr/>
        </p:nvPicPr>
        <p:blipFill>
          <a:blip r:embed="rId2"/>
          <a:stretch>
            <a:fillRect/>
          </a:stretch>
        </p:blipFill>
        <p:spPr>
          <a:xfrm>
            <a:off x="594631" y="3631293"/>
            <a:ext cx="3806219" cy="2740478"/>
          </a:xfrm>
          <a:prstGeom prst="rect">
            <a:avLst/>
          </a:prstGeom>
        </p:spPr>
      </p:pic>
      <p:pic>
        <p:nvPicPr>
          <p:cNvPr id="7" name="Рисунок 6" descr="098.jpg"/>
          <p:cNvPicPr>
            <a:picLocks noChangeAspect="1"/>
          </p:cNvPicPr>
          <p:nvPr/>
        </p:nvPicPr>
        <p:blipFill>
          <a:blip r:embed="rId3"/>
          <a:stretch>
            <a:fillRect/>
          </a:stretch>
        </p:blipFill>
        <p:spPr>
          <a:xfrm>
            <a:off x="580571" y="579701"/>
            <a:ext cx="3745509" cy="25118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00693" y="367212"/>
            <a:ext cx="6326187" cy="4525963"/>
          </a:xfrm>
        </p:spPr>
        <p:txBody>
          <a:bodyPr/>
          <a:lstStyle/>
          <a:p>
            <a:pPr>
              <a:buNone/>
            </a:pPr>
            <a:r>
              <a:rPr lang="ru-RU" dirty="0" smtClean="0"/>
              <a:t>   Разделение на касты определяется качеством пищи и размерами личиночной ячейки. В передних ячейка при лучшей пищи развивается царица, а в маленьких при худшей – рабочие пчелы. Каста рабочих пчел представлена бесплодными самками. На них полностью лежит поддержание жизни пчелиной семьи. Они выполняют различные функции. Разведчики отыскивают места с медоносными растениями и сообщают об этом фуражирам, исполняя на сотах характерный сложный танец. Солдаты располагаются у входа в гнездо. Они ощупывают усиками и четко отличают своих от чужих</a:t>
            </a:r>
            <a:endParaRPr lang="ru-RU" dirty="0"/>
          </a:p>
        </p:txBody>
      </p:sp>
      <p:pic>
        <p:nvPicPr>
          <p:cNvPr id="5" name="Рисунок 4" descr="shershen-3a.jpg"/>
          <p:cNvPicPr>
            <a:picLocks noChangeAspect="1"/>
          </p:cNvPicPr>
          <p:nvPr/>
        </p:nvPicPr>
        <p:blipFill>
          <a:blip r:embed="rId2"/>
          <a:stretch>
            <a:fillRect/>
          </a:stretch>
        </p:blipFill>
        <p:spPr>
          <a:xfrm>
            <a:off x="198076" y="3531347"/>
            <a:ext cx="3124244" cy="2948237"/>
          </a:xfrm>
          <a:prstGeom prst="rect">
            <a:avLst/>
          </a:prstGeom>
        </p:spPr>
      </p:pic>
      <p:pic>
        <p:nvPicPr>
          <p:cNvPr id="6" name="Рисунок 5" descr="apis2.jpg"/>
          <p:cNvPicPr>
            <a:picLocks noChangeAspect="1"/>
          </p:cNvPicPr>
          <p:nvPr/>
        </p:nvPicPr>
        <p:blipFill>
          <a:blip r:embed="rId3"/>
          <a:srcRect l="6533"/>
          <a:stretch>
            <a:fillRect/>
          </a:stretch>
        </p:blipFill>
        <p:spPr>
          <a:xfrm>
            <a:off x="182880" y="807720"/>
            <a:ext cx="3137564" cy="21793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0807132249281.jpg"/>
          <p:cNvPicPr>
            <a:picLocks noGrp="1" noChangeAspect="1"/>
          </p:cNvPicPr>
          <p:nvPr>
            <p:ph sz="half" idx="1"/>
          </p:nvPr>
        </p:nvPicPr>
        <p:blipFill>
          <a:blip r:embed="rId2" cstate="print"/>
          <a:stretch>
            <a:fillRect/>
          </a:stretch>
        </p:blipFill>
        <p:spPr>
          <a:xfrm>
            <a:off x="435429" y="427414"/>
            <a:ext cx="2598057" cy="3463249"/>
          </a:xfrm>
        </p:spPr>
      </p:pic>
      <p:sp>
        <p:nvSpPr>
          <p:cNvPr id="8" name="Содержимое 7"/>
          <p:cNvSpPr>
            <a:spLocks noGrp="1"/>
          </p:cNvSpPr>
          <p:nvPr>
            <p:ph sz="half" idx="2"/>
          </p:nvPr>
        </p:nvSpPr>
        <p:spPr>
          <a:xfrm>
            <a:off x="3570514" y="435430"/>
            <a:ext cx="5449661" cy="5690734"/>
          </a:xfrm>
        </p:spPr>
        <p:txBody>
          <a:bodyPr/>
          <a:lstStyle/>
          <a:p>
            <a:pPr>
              <a:buNone/>
            </a:pPr>
            <a:r>
              <a:rPr lang="ru-RU" dirty="0" smtClean="0"/>
              <a:t> Некоторые рабочие пчелы отвечают за вентиляцию и поддержание постоянной температуры в гнезде. Сидя у летка, они, не взлетая, работают крыльями, загоняя свежий воздухом  в гнездо.</a:t>
            </a:r>
          </a:p>
          <a:p>
            <a:pPr>
              <a:buNone/>
            </a:pPr>
            <a:r>
              <a:rPr lang="ru-RU" dirty="0" smtClean="0"/>
              <a:t>Няньки кормя личинок следят за чистотой в гнезде</a:t>
            </a:r>
            <a:endParaRPr lang="ru-RU" dirty="0"/>
          </a:p>
        </p:txBody>
      </p:sp>
      <p:pic>
        <p:nvPicPr>
          <p:cNvPr id="5" name="Рисунок 4" descr="Безымянный.bmp"/>
          <p:cNvPicPr>
            <a:picLocks noChangeAspect="1"/>
          </p:cNvPicPr>
          <p:nvPr/>
        </p:nvPicPr>
        <p:blipFill>
          <a:blip r:embed="rId3"/>
          <a:stretch>
            <a:fillRect/>
          </a:stretch>
        </p:blipFill>
        <p:spPr>
          <a:xfrm>
            <a:off x="377371" y="4341246"/>
            <a:ext cx="3193143" cy="2328068"/>
          </a:xfrm>
          <a:prstGeom prst="rect">
            <a:avLst/>
          </a:prstGeom>
        </p:spPr>
      </p:pic>
      <p:pic>
        <p:nvPicPr>
          <p:cNvPr id="9" name="Рисунок 8" descr="39891b.jpg"/>
          <p:cNvPicPr>
            <a:picLocks noChangeAspect="1"/>
          </p:cNvPicPr>
          <p:nvPr/>
        </p:nvPicPr>
        <p:blipFill>
          <a:blip r:embed="rId4"/>
          <a:stretch>
            <a:fillRect/>
          </a:stretch>
        </p:blipFill>
        <p:spPr>
          <a:xfrm>
            <a:off x="5472289" y="4470400"/>
            <a:ext cx="3005868" cy="21934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4770" y="290286"/>
            <a:ext cx="1912030" cy="691924"/>
          </a:xfrm>
        </p:spPr>
        <p:txBody>
          <a:bodyPr/>
          <a:lstStyle/>
          <a:p>
            <a:r>
              <a:rPr lang="ru-RU" i="1" dirty="0" smtClean="0"/>
              <a:t>Гнездо</a:t>
            </a:r>
            <a:endParaRPr lang="ru-RU" dirty="0"/>
          </a:p>
        </p:txBody>
      </p:sp>
      <p:sp>
        <p:nvSpPr>
          <p:cNvPr id="3" name="Содержимое 2"/>
          <p:cNvSpPr>
            <a:spLocks noGrp="1"/>
          </p:cNvSpPr>
          <p:nvPr>
            <p:ph idx="1"/>
          </p:nvPr>
        </p:nvSpPr>
        <p:spPr>
          <a:xfrm>
            <a:off x="2873828" y="-391885"/>
            <a:ext cx="6044746" cy="4598534"/>
          </a:xfrm>
        </p:spPr>
        <p:txBody>
          <a:bodyPr/>
          <a:lstStyle/>
          <a:p>
            <a:pPr>
              <a:buNone/>
            </a:pPr>
            <a:r>
              <a:rPr lang="ru-RU" dirty="0" smtClean="0"/>
              <a:t>     </a:t>
            </a:r>
          </a:p>
          <a:p>
            <a:pPr>
              <a:buNone/>
            </a:pPr>
            <a:r>
              <a:rPr lang="ru-RU" dirty="0" smtClean="0"/>
              <a:t>    </a:t>
            </a:r>
            <a:r>
              <a:rPr lang="ru-RU" sz="2300" dirty="0" smtClean="0"/>
              <a:t>Гнездо образовано вертикальными сотами с горизонтально расположенными ячейками. Каждый сот двусторонний, т.е. ячейки строятся с обеих сторон срединной восковой пластины (вощины). Они правильной шестигранной формы и двух размеров: помельче – для личинок рабочих особей, покрупнее – для трутней (самцов). Мед и цветочная пыльца хранятся в тех же самых сотах и в ячейках такого же размера; никаких специальных «кувшинчиков» для меда нет. Нет также ничего похожего на обвертку или разделительные стенки внутри заселяемой полости. Крупная ячейка для матки (маточник) обычно свисает с нижнего края </a:t>
            </a:r>
            <a:r>
              <a:rPr lang="ru-RU" sz="2300" dirty="0" err="1" smtClean="0"/>
              <a:t>сота</a:t>
            </a:r>
            <a:endParaRPr lang="ru-RU" sz="2300" dirty="0"/>
          </a:p>
        </p:txBody>
      </p:sp>
      <p:pic>
        <p:nvPicPr>
          <p:cNvPr id="6" name="Рисунок 5" descr="bee_swarm-743656.jpg"/>
          <p:cNvPicPr>
            <a:picLocks noChangeAspect="1"/>
          </p:cNvPicPr>
          <p:nvPr/>
        </p:nvPicPr>
        <p:blipFill>
          <a:blip r:embed="rId2"/>
          <a:stretch>
            <a:fillRect/>
          </a:stretch>
        </p:blipFill>
        <p:spPr>
          <a:xfrm>
            <a:off x="153197" y="1828800"/>
            <a:ext cx="2636268" cy="2997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7863" y="198120"/>
            <a:ext cx="8826137" cy="2340112"/>
          </a:xfrm>
        </p:spPr>
        <p:txBody>
          <a:bodyPr/>
          <a:lstStyle/>
          <a:p>
            <a:pPr>
              <a:buNone/>
            </a:pPr>
            <a:r>
              <a:rPr lang="ru-RU" dirty="0" smtClean="0"/>
              <a:t>   </a:t>
            </a:r>
            <a:r>
              <a:rPr lang="ru-RU" sz="2300" dirty="0" smtClean="0"/>
              <a:t>В нижней части </a:t>
            </a:r>
            <a:r>
              <a:rPr lang="ru-RU" sz="2300" dirty="0" err="1" smtClean="0"/>
              <a:t>сота</a:t>
            </a:r>
            <a:r>
              <a:rPr lang="ru-RU" sz="2300" dirty="0" smtClean="0"/>
              <a:t> располагаются ячейки с расплодом (развивающимся потомством), рядом с ними хранится пыльца (перга), а выше, т.е. дальше всего от входа в улей, – мед. Пчеловоды используют это естественное устройство гнезда, строя ульи с нижней неразбирающейся частью для расплода и съемными «медовыми надставками». Последние удалены от входа (летка), который расположен у днища улья, поэтому именно в эти т.н. «магазины для меда» пчелы и натаскивают основную его массу. Хороший улей за лето может дать более 45 кг меда.</a:t>
            </a:r>
            <a:endParaRPr lang="ru-RU" sz="2300" dirty="0"/>
          </a:p>
        </p:txBody>
      </p:sp>
      <p:pic>
        <p:nvPicPr>
          <p:cNvPr id="4" name="Рисунок 3" descr="image26.jpg"/>
          <p:cNvPicPr>
            <a:picLocks noChangeAspect="1"/>
          </p:cNvPicPr>
          <p:nvPr/>
        </p:nvPicPr>
        <p:blipFill>
          <a:blip r:embed="rId2"/>
          <a:stretch>
            <a:fillRect/>
          </a:stretch>
        </p:blipFill>
        <p:spPr>
          <a:xfrm>
            <a:off x="655320" y="3817620"/>
            <a:ext cx="4191000" cy="2857500"/>
          </a:xfrm>
          <a:prstGeom prst="rect">
            <a:avLst/>
          </a:prstGeom>
        </p:spPr>
      </p:pic>
      <p:pic>
        <p:nvPicPr>
          <p:cNvPr id="5" name="Рисунок 4" descr="beehive.jpg"/>
          <p:cNvPicPr>
            <a:picLocks noChangeAspect="1"/>
          </p:cNvPicPr>
          <p:nvPr/>
        </p:nvPicPr>
        <p:blipFill>
          <a:blip r:embed="rId3"/>
          <a:stretch>
            <a:fillRect/>
          </a:stretch>
        </p:blipFill>
        <p:spPr>
          <a:xfrm>
            <a:off x="5200649" y="3840481"/>
            <a:ext cx="3606827" cy="28013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656" y="213360"/>
            <a:ext cx="3277824" cy="1002619"/>
          </a:xfrm>
        </p:spPr>
        <p:txBody>
          <a:bodyPr/>
          <a:lstStyle/>
          <a:p>
            <a:r>
              <a:rPr lang="ru-RU" sz="4800" i="1" dirty="0" smtClean="0">
                <a:solidFill>
                  <a:srgbClr val="FFFF00"/>
                </a:solidFill>
              </a:rPr>
              <a:t>Роение. </a:t>
            </a:r>
            <a:endParaRPr lang="ru-RU" sz="4800" dirty="0">
              <a:solidFill>
                <a:srgbClr val="FFFF00"/>
              </a:solidFill>
            </a:endParaRPr>
          </a:p>
        </p:txBody>
      </p:sp>
      <p:sp>
        <p:nvSpPr>
          <p:cNvPr id="3" name="Содержимое 2"/>
          <p:cNvSpPr>
            <a:spLocks noGrp="1"/>
          </p:cNvSpPr>
          <p:nvPr>
            <p:ph idx="1"/>
          </p:nvPr>
        </p:nvSpPr>
        <p:spPr>
          <a:xfrm>
            <a:off x="3723368" y="609600"/>
            <a:ext cx="5420632" cy="5835152"/>
          </a:xfrm>
        </p:spPr>
        <p:txBody>
          <a:bodyPr/>
          <a:lstStyle/>
          <a:p>
            <a:pPr>
              <a:buNone/>
            </a:pPr>
            <a:r>
              <a:rPr lang="ru-RU" dirty="0" smtClean="0"/>
              <a:t>    Незадолго до выхода молодой матки из ячейки старая с роем рабочих пчел, насчитывающим до 35 000 особей, вылетает из улья. Удалившись на некоторое расстояние, рой оседает плотным клубком на какой-нибудь удобной опоре, например ветви дерева</a:t>
            </a:r>
            <a:endParaRPr lang="ru-RU" dirty="0"/>
          </a:p>
        </p:txBody>
      </p:sp>
      <p:sp>
        <p:nvSpPr>
          <p:cNvPr id="4" name="Прямоугольник 3"/>
          <p:cNvSpPr/>
          <p:nvPr/>
        </p:nvSpPr>
        <p:spPr>
          <a:xfrm>
            <a:off x="4008119" y="3657600"/>
            <a:ext cx="4883331" cy="1938992"/>
          </a:xfrm>
          <a:prstGeom prst="rect">
            <a:avLst/>
          </a:prstGeom>
        </p:spPr>
        <p:txBody>
          <a:bodyPr wrap="square">
            <a:spAutoFit/>
          </a:bodyPr>
          <a:lstStyle/>
          <a:p>
            <a:r>
              <a:rPr lang="ru-RU" sz="2400" dirty="0" smtClean="0"/>
              <a:t>Затем некоторые пчелы, которых называют разведчицами, покидают рой, чтобы подыскать подходящее для гнезда место</a:t>
            </a:r>
            <a:endParaRPr lang="ru-RU" sz="2400" dirty="0"/>
          </a:p>
        </p:txBody>
      </p:sp>
      <p:pic>
        <p:nvPicPr>
          <p:cNvPr id="5" name="Рисунок 4" descr="amr.jpg"/>
          <p:cNvPicPr>
            <a:picLocks noChangeAspect="1"/>
          </p:cNvPicPr>
          <p:nvPr/>
        </p:nvPicPr>
        <p:blipFill>
          <a:blip r:embed="rId2"/>
          <a:stretch>
            <a:fillRect/>
          </a:stretch>
        </p:blipFill>
        <p:spPr>
          <a:xfrm>
            <a:off x="182880" y="1712140"/>
            <a:ext cx="3812156" cy="3637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78480" y="453571"/>
            <a:ext cx="6065520" cy="4525963"/>
          </a:xfrm>
        </p:spPr>
        <p:txBody>
          <a:bodyPr/>
          <a:lstStyle/>
          <a:p>
            <a:pPr>
              <a:buNone/>
            </a:pPr>
            <a:r>
              <a:rPr lang="ru-RU" dirty="0" smtClean="0"/>
              <a:t>    Рой  в полном составе вылетает по указанному адресу. Сообщение пчел настолько точно, что наблюдательный человек может определить будущее место гнездования еще до того, как там поселится колония. Сразу же по прибытии рабочие особи начинают вырабатывать воск для строительства сотов. В это время они питаются медом, принесенным в зобах из материнского улья. Как только ячейки готовы, пчелы переходят к фуражировке и заполнению их пищей, а матка – к откладке яиц, так что новое поколение рабочих особей быстро сменяет старых, чья жизнь длится всего несколько недель. </a:t>
            </a:r>
          </a:p>
          <a:p>
            <a:endParaRPr lang="ru-RU" dirty="0"/>
          </a:p>
        </p:txBody>
      </p:sp>
      <p:pic>
        <p:nvPicPr>
          <p:cNvPr id="4" name="Рисунок 3" descr="0_26b7_b3074c1b_XL.jpeg"/>
          <p:cNvPicPr>
            <a:picLocks noChangeAspect="1"/>
          </p:cNvPicPr>
          <p:nvPr/>
        </p:nvPicPr>
        <p:blipFill>
          <a:blip r:embed="rId2"/>
          <a:srcRect l="31822"/>
          <a:stretch>
            <a:fillRect/>
          </a:stretch>
        </p:blipFill>
        <p:spPr>
          <a:xfrm>
            <a:off x="396241" y="228600"/>
            <a:ext cx="2804160" cy="3954032"/>
          </a:xfrm>
          <a:prstGeom prst="rect">
            <a:avLst/>
          </a:prstGeom>
        </p:spPr>
      </p:pic>
      <p:pic>
        <p:nvPicPr>
          <p:cNvPr id="5" name="Рисунок 4" descr="pchela.jpg"/>
          <p:cNvPicPr>
            <a:picLocks noChangeAspect="1"/>
          </p:cNvPicPr>
          <p:nvPr/>
        </p:nvPicPr>
        <p:blipFill>
          <a:blip r:embed="rId3"/>
          <a:stretch>
            <a:fillRect/>
          </a:stretch>
        </p:blipFill>
        <p:spPr>
          <a:xfrm>
            <a:off x="415290" y="4389120"/>
            <a:ext cx="2857500" cy="228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880" y="0"/>
            <a:ext cx="6316662" cy="668791"/>
          </a:xfrm>
        </p:spPr>
        <p:txBody>
          <a:bodyPr/>
          <a:lstStyle/>
          <a:p>
            <a:r>
              <a:rPr lang="ru-RU" i="1" dirty="0" smtClean="0">
                <a:solidFill>
                  <a:srgbClr val="FFFF00"/>
                </a:solidFill>
              </a:rPr>
              <a:t>Коммуникация – «язык» пчел. </a:t>
            </a:r>
            <a:endParaRPr lang="ru-RU" dirty="0">
              <a:solidFill>
                <a:srgbClr val="FFFF00"/>
              </a:solidFill>
            </a:endParaRPr>
          </a:p>
        </p:txBody>
      </p:sp>
      <p:sp>
        <p:nvSpPr>
          <p:cNvPr id="3" name="Содержимое 2"/>
          <p:cNvSpPr>
            <a:spLocks noGrp="1"/>
          </p:cNvSpPr>
          <p:nvPr>
            <p:ph idx="1"/>
          </p:nvPr>
        </p:nvSpPr>
        <p:spPr>
          <a:xfrm>
            <a:off x="198121" y="734423"/>
            <a:ext cx="8945880" cy="4525963"/>
          </a:xfrm>
        </p:spPr>
        <p:txBody>
          <a:bodyPr/>
          <a:lstStyle/>
          <a:p>
            <a:pPr>
              <a:buNone/>
            </a:pPr>
            <a:r>
              <a:rPr lang="ru-RU" i="1" dirty="0" smtClean="0"/>
              <a:t>    </a:t>
            </a:r>
            <a:r>
              <a:rPr lang="ru-RU" sz="2300" dirty="0" smtClean="0"/>
              <a:t>Эксперименты, разработанные и многократно повторенные немецким ученым К.фон Фришем, привели его к открытию у медоносных пчел удивительной системы коммуникации.</a:t>
            </a:r>
            <a:r>
              <a:rPr lang="ru-RU" sz="2300" i="1" dirty="0" smtClean="0"/>
              <a:t> </a:t>
            </a:r>
            <a:r>
              <a:rPr lang="ru-RU" sz="2300" dirty="0" smtClean="0"/>
              <a:t>Уровень коммуникации у пчел несомненно выше, чем у большинства других животных. Эти насекомые обмениваются информацией, а не просто предупреждают сородичей об опасности или своем присутствии, как свойственно птицам и млекопитающим. Однако «язык» пчел остается врожденной, автоматической, реакцией (безусловным рефлексом) и в отличие от человеческой речи не требует научения.</a:t>
            </a:r>
            <a:endParaRPr lang="ru-RU" sz="2300" dirty="0"/>
          </a:p>
        </p:txBody>
      </p:sp>
      <p:pic>
        <p:nvPicPr>
          <p:cNvPr id="4" name="Рисунок 3" descr="d02952dc25acbc748362c53121f4aaf0_10095.jpg"/>
          <p:cNvPicPr>
            <a:picLocks noChangeAspect="1"/>
          </p:cNvPicPr>
          <p:nvPr/>
        </p:nvPicPr>
        <p:blipFill>
          <a:blip r:embed="rId2"/>
          <a:stretch>
            <a:fillRect/>
          </a:stretch>
        </p:blipFill>
        <p:spPr>
          <a:xfrm>
            <a:off x="5094514" y="4615383"/>
            <a:ext cx="3028596" cy="2014016"/>
          </a:xfrm>
          <a:prstGeom prst="rect">
            <a:avLst/>
          </a:prstGeom>
        </p:spPr>
      </p:pic>
      <p:pic>
        <p:nvPicPr>
          <p:cNvPr id="6" name="Рисунок 5" descr="cwetowod.gif"/>
          <p:cNvPicPr>
            <a:picLocks noChangeAspect="1"/>
          </p:cNvPicPr>
          <p:nvPr/>
        </p:nvPicPr>
        <p:blipFill>
          <a:blip r:embed="rId3"/>
          <a:stretch>
            <a:fillRect/>
          </a:stretch>
        </p:blipFill>
        <p:spPr>
          <a:xfrm>
            <a:off x="1070882" y="4644571"/>
            <a:ext cx="2940506" cy="19603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8370" y="-362858"/>
            <a:ext cx="6316662" cy="1143000"/>
          </a:xfrm>
        </p:spPr>
        <p:txBody>
          <a:bodyPr/>
          <a:lstStyle/>
          <a:p>
            <a:r>
              <a:rPr lang="ru-RU" b="1" dirty="0" smtClean="0">
                <a:solidFill>
                  <a:srgbClr val="C00000"/>
                </a:solidFill>
              </a:rPr>
              <a:t>ОБЩЕСТВЕННЫЕ ПЧЕЛЫ </a:t>
            </a:r>
            <a:endParaRPr lang="ru-RU" dirty="0">
              <a:solidFill>
                <a:srgbClr val="C00000"/>
              </a:solidFill>
            </a:endParaRPr>
          </a:p>
        </p:txBody>
      </p:sp>
      <p:sp>
        <p:nvSpPr>
          <p:cNvPr id="3" name="Содержимое 2"/>
          <p:cNvSpPr>
            <a:spLocks noGrp="1"/>
          </p:cNvSpPr>
          <p:nvPr>
            <p:ph idx="1"/>
          </p:nvPr>
        </p:nvSpPr>
        <p:spPr>
          <a:xfrm>
            <a:off x="2476273" y="816429"/>
            <a:ext cx="6326187" cy="4525963"/>
          </a:xfrm>
        </p:spPr>
        <p:txBody>
          <a:bodyPr/>
          <a:lstStyle/>
          <a:p>
            <a:pPr>
              <a:buNone/>
            </a:pPr>
            <a:r>
              <a:rPr lang="ru-RU" dirty="0" smtClean="0"/>
              <a:t>     Наиболее развита общественная организация у пчел семейства </a:t>
            </a:r>
            <a:r>
              <a:rPr lang="ru-RU" dirty="0" err="1" smtClean="0"/>
              <a:t>Apidae</a:t>
            </a:r>
            <a:r>
              <a:rPr lang="ru-RU" dirty="0" smtClean="0"/>
              <a:t>, особенно в подсемействе </a:t>
            </a:r>
            <a:r>
              <a:rPr lang="ru-RU" dirty="0" err="1" smtClean="0"/>
              <a:t>Apinae</a:t>
            </a:r>
            <a:r>
              <a:rPr lang="ru-RU" dirty="0" smtClean="0"/>
              <a:t>, к которому относятся медоносные пчелы, шмели, а также </a:t>
            </a:r>
            <a:r>
              <a:rPr lang="ru-RU" dirty="0" err="1" smtClean="0"/>
              <a:t>нежалящие</a:t>
            </a:r>
            <a:r>
              <a:rPr lang="ru-RU" dirty="0" smtClean="0"/>
              <a:t> пчелы, живущие в тропиках. </a:t>
            </a:r>
          </a:p>
          <a:p>
            <a:endParaRPr lang="ru-RU" dirty="0"/>
          </a:p>
        </p:txBody>
      </p:sp>
      <p:pic>
        <p:nvPicPr>
          <p:cNvPr id="4" name="Рисунок 3" descr="931844658.jpg"/>
          <p:cNvPicPr>
            <a:picLocks noChangeAspect="1"/>
          </p:cNvPicPr>
          <p:nvPr/>
        </p:nvPicPr>
        <p:blipFill>
          <a:blip r:embed="rId2"/>
          <a:stretch>
            <a:fillRect/>
          </a:stretch>
        </p:blipFill>
        <p:spPr>
          <a:xfrm>
            <a:off x="3265714" y="3156858"/>
            <a:ext cx="4775200" cy="3581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304801" y="402772"/>
            <a:ext cx="9087394" cy="3178628"/>
          </a:xfrm>
        </p:spPr>
        <p:txBody>
          <a:bodyPr/>
          <a:lstStyle/>
          <a:p>
            <a:pPr>
              <a:buNone/>
            </a:pPr>
            <a:r>
              <a:rPr lang="ru-RU" dirty="0" smtClean="0"/>
              <a:t>    В семье медоносных пчел выделяют три основные касты: способная к размножению  матка, или царица, стерильные рабочие самки, а также трутни (самцы, которые развиваются из неоплодотворенных яиц , путем партеногенеза). Трутни нарождаются в пчелиной семье летом для спаривания с маткой, после чего изгоняются рабочими пчелами из улья и погибают.</a:t>
            </a:r>
            <a:endParaRPr lang="ru-RU" dirty="0"/>
          </a:p>
        </p:txBody>
      </p:sp>
      <p:pic>
        <p:nvPicPr>
          <p:cNvPr id="4" name="Рисунок 3" descr="ммм.bmp"/>
          <p:cNvPicPr>
            <a:picLocks noChangeAspect="1"/>
          </p:cNvPicPr>
          <p:nvPr/>
        </p:nvPicPr>
        <p:blipFill>
          <a:blip r:embed="rId2"/>
          <a:srcRect t="58214"/>
          <a:stretch>
            <a:fillRect/>
          </a:stretch>
        </p:blipFill>
        <p:spPr>
          <a:xfrm>
            <a:off x="1447800" y="3217260"/>
            <a:ext cx="6736080" cy="34269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3080" y="1356360"/>
            <a:ext cx="3322320" cy="3276600"/>
          </a:xfrm>
        </p:spPr>
        <p:txBody>
          <a:bodyPr/>
          <a:lstStyle/>
          <a:p>
            <a:r>
              <a:rPr lang="ru-RU" dirty="0" smtClean="0"/>
              <a:t>Найдите отличия во внешнем строении  у членов пчелиной семьи</a:t>
            </a:r>
            <a:endParaRPr lang="ru-RU" dirty="0"/>
          </a:p>
        </p:txBody>
      </p:sp>
      <p:pic>
        <p:nvPicPr>
          <p:cNvPr id="4" name="Содержимое 3" descr="img421.jpg"/>
          <p:cNvPicPr>
            <a:picLocks noGrp="1" noChangeAspect="1"/>
          </p:cNvPicPr>
          <p:nvPr>
            <p:ph idx="1"/>
          </p:nvPr>
        </p:nvPicPr>
        <p:blipFill>
          <a:blip r:embed="rId2"/>
          <a:srcRect l="6236" t="3598"/>
          <a:stretch>
            <a:fillRect/>
          </a:stretch>
        </p:blipFill>
        <p:spPr>
          <a:xfrm>
            <a:off x="243840" y="240825"/>
            <a:ext cx="5312229" cy="6388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489496" y="219166"/>
            <a:ext cx="3523116" cy="706438"/>
          </a:xfrm>
        </p:spPr>
        <p:txBody>
          <a:bodyPr/>
          <a:lstStyle/>
          <a:p>
            <a:r>
              <a:rPr lang="ru-RU" i="1" dirty="0" smtClean="0">
                <a:solidFill>
                  <a:srgbClr val="C00000"/>
                </a:solidFill>
              </a:rPr>
              <a:t>Жизненный</a:t>
            </a:r>
            <a:r>
              <a:rPr lang="ru-RU" i="1" dirty="0" smtClean="0"/>
              <a:t> </a:t>
            </a:r>
            <a:r>
              <a:rPr lang="ru-RU" i="1" dirty="0" smtClean="0">
                <a:solidFill>
                  <a:srgbClr val="C00000"/>
                </a:solidFill>
              </a:rPr>
              <a:t>цикл</a:t>
            </a:r>
            <a:r>
              <a:rPr lang="ru-RU" i="1" dirty="0" smtClean="0"/>
              <a:t>. </a:t>
            </a:r>
            <a:endParaRPr lang="ru-RU" dirty="0"/>
          </a:p>
        </p:txBody>
      </p:sp>
      <p:pic>
        <p:nvPicPr>
          <p:cNvPr id="4" name="Содержимое 3" descr="447756a-i3.0.jpg"/>
          <p:cNvPicPr>
            <a:picLocks noGrp="1" noChangeAspect="1"/>
          </p:cNvPicPr>
          <p:nvPr>
            <p:ph sz="half" idx="1"/>
          </p:nvPr>
        </p:nvPicPr>
        <p:blipFill>
          <a:blip r:embed="rId2"/>
          <a:stretch>
            <a:fillRect/>
          </a:stretch>
        </p:blipFill>
        <p:spPr>
          <a:xfrm rot="5400000">
            <a:off x="-792829" y="1829563"/>
            <a:ext cx="5879444" cy="3204298"/>
          </a:xfrm>
        </p:spPr>
      </p:pic>
      <p:sp>
        <p:nvSpPr>
          <p:cNvPr id="11" name="Содержимое 10"/>
          <p:cNvSpPr>
            <a:spLocks noGrp="1"/>
          </p:cNvSpPr>
          <p:nvPr>
            <p:ph sz="half" idx="2"/>
          </p:nvPr>
        </p:nvSpPr>
        <p:spPr>
          <a:xfrm>
            <a:off x="3592738" y="954314"/>
            <a:ext cx="5551262" cy="5903686"/>
          </a:xfrm>
        </p:spPr>
        <p:txBody>
          <a:bodyPr/>
          <a:lstStyle/>
          <a:p>
            <a:pPr>
              <a:buNone/>
            </a:pPr>
            <a:r>
              <a:rPr lang="ru-RU" dirty="0" smtClean="0"/>
              <a:t>   В конце зимы – начале весны, еще до наступления тепла, матка приступает к откладке яиц – по одному на дно каждой ячейки. Примерно через три дня из первых яиц вылупляются личинки, и рабочие особи начинают кормить личинок. Они приносят им пищу небольшими дозами и передают «из уст в уста»,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005.jpg"/>
          <p:cNvPicPr>
            <a:picLocks noChangeAspect="1"/>
          </p:cNvPicPr>
          <p:nvPr/>
        </p:nvPicPr>
        <p:blipFill>
          <a:blip r:embed="rId2"/>
          <a:stretch>
            <a:fillRect/>
          </a:stretch>
        </p:blipFill>
        <p:spPr>
          <a:xfrm>
            <a:off x="174171" y="188686"/>
            <a:ext cx="6328228" cy="6444342"/>
          </a:xfrm>
          <a:prstGeom prst="rect">
            <a:avLst/>
          </a:prstGeom>
        </p:spPr>
      </p:pic>
      <p:pic>
        <p:nvPicPr>
          <p:cNvPr id="3" name="Рисунок 2" descr="img417.jpg"/>
          <p:cNvPicPr>
            <a:picLocks noChangeAspect="1"/>
          </p:cNvPicPr>
          <p:nvPr/>
        </p:nvPicPr>
        <p:blipFill>
          <a:blip r:embed="rId3"/>
          <a:stretch>
            <a:fillRect/>
          </a:stretch>
        </p:blipFill>
        <p:spPr>
          <a:xfrm>
            <a:off x="6645722" y="493486"/>
            <a:ext cx="2324106" cy="56170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Содержимое 6" descr="D:\DATA\PIC\P0344.BMP"/>
          <p:cNvPicPr>
            <a:picLocks noGrp="1"/>
          </p:cNvPicPr>
          <p:nvPr>
            <p:ph idx="1"/>
          </p:nvPr>
        </p:nvPicPr>
        <p:blipFill>
          <a:blip r:embed="rId2"/>
          <a:srcRect/>
          <a:stretch>
            <a:fillRect/>
          </a:stretch>
        </p:blipFill>
        <p:spPr bwMode="auto">
          <a:xfrm>
            <a:off x="333829" y="333829"/>
            <a:ext cx="8606971" cy="628468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419.jpg"/>
          <p:cNvPicPr>
            <a:picLocks noGrp="1" noChangeAspect="1"/>
          </p:cNvPicPr>
          <p:nvPr>
            <p:ph idx="1"/>
          </p:nvPr>
        </p:nvPicPr>
        <p:blipFill>
          <a:blip r:embed="rId2"/>
          <a:stretch>
            <a:fillRect/>
          </a:stretch>
        </p:blipFill>
        <p:spPr>
          <a:xfrm>
            <a:off x="348173" y="242337"/>
            <a:ext cx="8432970" cy="639069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17813" y="0"/>
            <a:ext cx="6326187" cy="4525963"/>
          </a:xfrm>
        </p:spPr>
        <p:txBody>
          <a:bodyPr/>
          <a:lstStyle/>
          <a:p>
            <a:pPr>
              <a:buNone/>
            </a:pPr>
            <a:r>
              <a:rPr lang="ru-RU" dirty="0" smtClean="0"/>
              <a:t>    Расплодная ячейка у медоносной пчелы остается открытой. Личинку рабочих пчел примерно два дня кормят пчелиным молочком – секретом специальных желез рабочих пчел (вероятно, в их голове), а затем «пчелиным хлебом» – пергой – смесью пыльцы с медом или нектаром. Примерно через шесть дней она завершает свое развитие, и ее ячейку запечатывают воском; внутри нее она прядет кокон и окукливается. На стадии куколки безногая белая личинка претерпевает существенные изменения не только внешнего вида, но и внутреннего строения, превращаясь во взрослую пчелу (имаго) с крыльями и ногами,</a:t>
            </a:r>
            <a:endParaRPr lang="ru-RU" dirty="0"/>
          </a:p>
        </p:txBody>
      </p:sp>
      <p:pic>
        <p:nvPicPr>
          <p:cNvPr id="6" name="Рисунок 5" descr="0000011.jpg"/>
          <p:cNvPicPr>
            <a:picLocks noChangeAspect="1"/>
          </p:cNvPicPr>
          <p:nvPr/>
        </p:nvPicPr>
        <p:blipFill>
          <a:blip r:embed="rId2"/>
          <a:stretch>
            <a:fillRect/>
          </a:stretch>
        </p:blipFill>
        <p:spPr>
          <a:xfrm rot="5400000">
            <a:off x="-326809" y="788453"/>
            <a:ext cx="3941992" cy="2861655"/>
          </a:xfrm>
          <a:prstGeom prst="rect">
            <a:avLst/>
          </a:prstGeom>
        </p:spPr>
      </p:pic>
      <p:pic>
        <p:nvPicPr>
          <p:cNvPr id="4" name="Рисунок 3" descr="q_199.jpg"/>
          <p:cNvPicPr>
            <a:picLocks noChangeAspect="1"/>
          </p:cNvPicPr>
          <p:nvPr/>
        </p:nvPicPr>
        <p:blipFill>
          <a:blip r:embed="rId3"/>
          <a:stretch>
            <a:fillRect/>
          </a:stretch>
        </p:blipFill>
        <p:spPr>
          <a:xfrm>
            <a:off x="531495" y="4462462"/>
            <a:ext cx="1924050" cy="22002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heme/theme1.xml><?xml version="1.0" encoding="utf-8"?>
<a:theme xmlns:a="http://schemas.openxmlformats.org/drawingml/2006/main" name="ind_2949_slide">
  <a:themeElements>
    <a:clrScheme name="Default Design 2">
      <a:dk1>
        <a:srgbClr val="000000"/>
      </a:dk1>
      <a:lt1>
        <a:srgbClr val="CBDE73"/>
      </a:lt1>
      <a:dk2>
        <a:srgbClr val="000000"/>
      </a:dk2>
      <a:lt2>
        <a:srgbClr val="B2B2B2"/>
      </a:lt2>
      <a:accent1>
        <a:srgbClr val="6EFF05"/>
      </a:accent1>
      <a:accent2>
        <a:srgbClr val="FFF905"/>
      </a:accent2>
      <a:accent3>
        <a:srgbClr val="E2ECBC"/>
      </a:accent3>
      <a:accent4>
        <a:srgbClr val="000000"/>
      </a:accent4>
      <a:accent5>
        <a:srgbClr val="BAFFAA"/>
      </a:accent5>
      <a:accent6>
        <a:srgbClr val="E7E204"/>
      </a:accent6>
      <a:hlink>
        <a:srgbClr val="317500"/>
      </a:hlink>
      <a:folHlink>
        <a:srgbClr val="757200"/>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CBDE73"/>
        </a:lt1>
        <a:dk2>
          <a:srgbClr val="000000"/>
        </a:dk2>
        <a:lt2>
          <a:srgbClr val="B2B2B2"/>
        </a:lt2>
        <a:accent1>
          <a:srgbClr val="F1FF9E"/>
        </a:accent1>
        <a:accent2>
          <a:srgbClr val="D1FF05"/>
        </a:accent2>
        <a:accent3>
          <a:srgbClr val="E2ECBC"/>
        </a:accent3>
        <a:accent4>
          <a:srgbClr val="000000"/>
        </a:accent4>
        <a:accent5>
          <a:srgbClr val="F7FFCC"/>
        </a:accent5>
        <a:accent6>
          <a:srgbClr val="BDE704"/>
        </a:accent6>
        <a:hlink>
          <a:srgbClr val="617500"/>
        </a:hlink>
        <a:folHlink>
          <a:srgbClr val="58660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CBDE73"/>
        </a:lt1>
        <a:dk2>
          <a:srgbClr val="000000"/>
        </a:dk2>
        <a:lt2>
          <a:srgbClr val="B2B2B2"/>
        </a:lt2>
        <a:accent1>
          <a:srgbClr val="6EFF05"/>
        </a:accent1>
        <a:accent2>
          <a:srgbClr val="FFF905"/>
        </a:accent2>
        <a:accent3>
          <a:srgbClr val="E2ECBC"/>
        </a:accent3>
        <a:accent4>
          <a:srgbClr val="000000"/>
        </a:accent4>
        <a:accent5>
          <a:srgbClr val="BAFFAA"/>
        </a:accent5>
        <a:accent6>
          <a:srgbClr val="E7E204"/>
        </a:accent6>
        <a:hlink>
          <a:srgbClr val="317500"/>
        </a:hlink>
        <a:folHlink>
          <a:srgbClr val="7572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CBDE73"/>
        </a:lt1>
        <a:dk2>
          <a:srgbClr val="000000"/>
        </a:dk2>
        <a:lt2>
          <a:srgbClr val="B2B2B2"/>
        </a:lt2>
        <a:accent1>
          <a:srgbClr val="85D30D"/>
        </a:accent1>
        <a:accent2>
          <a:srgbClr val="8B05FF"/>
        </a:accent2>
        <a:accent3>
          <a:srgbClr val="E2ECBC"/>
        </a:accent3>
        <a:accent4>
          <a:srgbClr val="000000"/>
        </a:accent4>
        <a:accent5>
          <a:srgbClr val="C2E6AA"/>
        </a:accent5>
        <a:accent6>
          <a:srgbClr val="7D04E7"/>
        </a:accent6>
        <a:hlink>
          <a:srgbClr val="75000F"/>
        </a:hlink>
        <a:folHlink>
          <a:srgbClr val="3E007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CBDE73"/>
        </a:lt1>
        <a:dk2>
          <a:srgbClr val="000000"/>
        </a:dk2>
        <a:lt2>
          <a:srgbClr val="B2B2B2"/>
        </a:lt2>
        <a:accent1>
          <a:srgbClr val="FF9505"/>
        </a:accent1>
        <a:accent2>
          <a:srgbClr val="057DFF"/>
        </a:accent2>
        <a:accent3>
          <a:srgbClr val="E2ECBC"/>
        </a:accent3>
        <a:accent4>
          <a:srgbClr val="000000"/>
        </a:accent4>
        <a:accent5>
          <a:srgbClr val="FFC8AA"/>
        </a:accent5>
        <a:accent6>
          <a:srgbClr val="0471E7"/>
        </a:accent6>
        <a:hlink>
          <a:srgbClr val="75004B"/>
        </a:hlink>
        <a:folHlink>
          <a:srgbClr val="515F1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F1FF9E"/>
        </a:accent1>
        <a:accent2>
          <a:srgbClr val="D1FF05"/>
        </a:accent2>
        <a:accent3>
          <a:srgbClr val="FFFFFF"/>
        </a:accent3>
        <a:accent4>
          <a:srgbClr val="000000"/>
        </a:accent4>
        <a:accent5>
          <a:srgbClr val="F7FFCC"/>
        </a:accent5>
        <a:accent6>
          <a:srgbClr val="BDE704"/>
        </a:accent6>
        <a:hlink>
          <a:srgbClr val="617500"/>
        </a:hlink>
        <a:folHlink>
          <a:srgbClr val="58660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6EFF05"/>
        </a:accent1>
        <a:accent2>
          <a:srgbClr val="FFF905"/>
        </a:accent2>
        <a:accent3>
          <a:srgbClr val="FFFFFF"/>
        </a:accent3>
        <a:accent4>
          <a:srgbClr val="000000"/>
        </a:accent4>
        <a:accent5>
          <a:srgbClr val="BAFFAA"/>
        </a:accent5>
        <a:accent6>
          <a:srgbClr val="E7E204"/>
        </a:accent6>
        <a:hlink>
          <a:srgbClr val="317500"/>
        </a:hlink>
        <a:folHlink>
          <a:srgbClr val="7572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85D30D"/>
        </a:accent1>
        <a:accent2>
          <a:srgbClr val="8B05FF"/>
        </a:accent2>
        <a:accent3>
          <a:srgbClr val="FFFFFF"/>
        </a:accent3>
        <a:accent4>
          <a:srgbClr val="000000"/>
        </a:accent4>
        <a:accent5>
          <a:srgbClr val="C2E6AA"/>
        </a:accent5>
        <a:accent6>
          <a:srgbClr val="7D04E7"/>
        </a:accent6>
        <a:hlink>
          <a:srgbClr val="75000F"/>
        </a:hlink>
        <a:folHlink>
          <a:srgbClr val="3E0075"/>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FF9505"/>
        </a:accent1>
        <a:accent2>
          <a:srgbClr val="057DFF"/>
        </a:accent2>
        <a:accent3>
          <a:srgbClr val="FFFFFF"/>
        </a:accent3>
        <a:accent4>
          <a:srgbClr val="000000"/>
        </a:accent4>
        <a:accent5>
          <a:srgbClr val="FFC8AA"/>
        </a:accent5>
        <a:accent6>
          <a:srgbClr val="0471E7"/>
        </a:accent6>
        <a:hlink>
          <a:srgbClr val="75004B"/>
        </a:hlink>
        <a:folHlink>
          <a:srgbClr val="515F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ind_2949_slide</Template>
  <TotalTime>115</TotalTime>
  <Words>920</Words>
  <Application>Microsoft Office PowerPoint</Application>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ind_2949_slide</vt:lpstr>
      <vt:lpstr>Кастовая система семьи медоносной пчелы</vt:lpstr>
      <vt:lpstr>ОБЩЕСТВЕННЫЕ ПЧЕЛЫ </vt:lpstr>
      <vt:lpstr>Слайд 3</vt:lpstr>
      <vt:lpstr>Найдите отличия во внешнем строении  у членов пчелиной семьи</vt:lpstr>
      <vt:lpstr>Жизненный цикл. </vt:lpstr>
      <vt:lpstr>Слайд 6</vt:lpstr>
      <vt:lpstr>Слайд 7</vt:lpstr>
      <vt:lpstr>Слайд 8</vt:lpstr>
      <vt:lpstr>Слайд 9</vt:lpstr>
      <vt:lpstr>Слайд 10</vt:lpstr>
      <vt:lpstr>Слайд 11</vt:lpstr>
      <vt:lpstr>Слайд 12</vt:lpstr>
      <vt:lpstr>Гнездо</vt:lpstr>
      <vt:lpstr>Слайд 14</vt:lpstr>
      <vt:lpstr>Роение. </vt:lpstr>
      <vt:lpstr>Слайд 16</vt:lpstr>
      <vt:lpstr>Коммуникация – «язык» пчел.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Кастовая система семьи медоносной пчелы</dc:title>
  <dc:creator>Зам</dc:creator>
  <cp:lastModifiedBy>Зам</cp:lastModifiedBy>
  <cp:revision>16</cp:revision>
  <dcterms:created xsi:type="dcterms:W3CDTF">2009-02-14T12:41:39Z</dcterms:created>
  <dcterms:modified xsi:type="dcterms:W3CDTF">2009-02-19T05:07:09Z</dcterms:modified>
</cp:coreProperties>
</file>