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15C1A5-9DA6-46AF-9867-2A5DF1BFE09A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F645FB-1B83-4D5F-8E6D-7BACD075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d34d6cb-b3a5-99bf-a3af-37a7be6e03bd/00120082883356763.htm" TargetMode="External"/><Relationship Id="rId2" Type="http://schemas.openxmlformats.org/officeDocument/2006/relationships/hyperlink" Target="http://school-collection.edu.ru/catalog/rubr/24c23892-00cf-2fce-fe72-a5ccfc02b52c/44740/?interface=pupil&amp;class=51&amp;subject=2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earningapps.org/display?v=gb0opnoj" TargetMode="External"/><Relationship Id="rId4" Type="http://schemas.openxmlformats.org/officeDocument/2006/relationships/hyperlink" Target="http://school-collection.edu.ru/catalog/rubr/24c23892-00cf-2fce-fe72-a5ccfc02b52c/44741/?interface=pupil&amp;class=51&amp;subject=29&amp;onpage=20&amp;page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145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tx2"/>
                </a:solidFill>
                <a:effectLst/>
              </a:rPr>
              <a:t>СТРУКТУРНО-ФУНКЦИОНАЛЬНАЯ И ХИМИЧЕСКАЯ  ОРГАНИЗАЦИЯ КЛЕТКИ</a:t>
            </a:r>
            <a:endParaRPr lang="ru-RU" dirty="0">
              <a:solidFill>
                <a:schemeClr val="tx2"/>
              </a:solidFill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00364" y="4500570"/>
            <a:ext cx="5929354" cy="1714512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Автор: </a:t>
            </a:r>
            <a:r>
              <a:rPr lang="ru-RU" b="1" dirty="0" err="1" smtClean="0">
                <a:solidFill>
                  <a:srgbClr val="7030A0"/>
                </a:solidFill>
                <a:latin typeface="Arial Narrow" pitchFamily="34" charset="0"/>
              </a:rPr>
              <a:t>Шелухина</a:t>
            </a: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 М. Н. - учитель биологии и химии МКОУ ООШ № 25 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 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723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ХИМИЧЕСКИЙ СОСТАВ КЛЕТКИ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00232" y="785794"/>
            <a:ext cx="714380" cy="5715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143636" y="785794"/>
            <a:ext cx="714380" cy="5715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4714907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НЕОРГАНИЧЕСКИЕ ВЕЩЕСТВА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251" y="1428736"/>
            <a:ext cx="4357749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 ОРГАНИЧЕСКИЕ ВЕЩЕСТВА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8596" y="1928802"/>
            <a:ext cx="428628" cy="5000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928926" y="1928802"/>
            <a:ext cx="428628" cy="5000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2844" y="2500306"/>
            <a:ext cx="92685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ВОДА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2500306"/>
            <a:ext cx="30492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МИНЕРАЛЬНЫЕ СОЛИ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321468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Элементный состав клетки: 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607191" y="3607595"/>
            <a:ext cx="571504" cy="50006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2"/>
          </p:cNvCxnSpPr>
          <p:nvPr/>
        </p:nvCxnSpPr>
        <p:spPr>
          <a:xfrm rot="16200000" flipH="1">
            <a:off x="1886793" y="4244253"/>
            <a:ext cx="1048415" cy="3571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714744" y="3643314"/>
            <a:ext cx="571504" cy="42862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844" y="4214818"/>
            <a:ext cx="2071669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  <a:t>макроэлементы</a:t>
            </a:r>
            <a:endParaRPr lang="ru-RU" sz="2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0" y="4857760"/>
            <a:ext cx="221457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  <a:t>  микроэлементы</a:t>
            </a:r>
            <a:endParaRPr lang="ru-RU" sz="2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3174" y="4214818"/>
            <a:ext cx="2857520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Arial Narrow" pitchFamily="34" charset="0"/>
              </a:rPr>
              <a:t>ультрамикроэлементы</a:t>
            </a:r>
            <a:endParaRPr lang="ru-RU" sz="2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7929586" y="1928802"/>
            <a:ext cx="428628" cy="5000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500694" y="1928802"/>
            <a:ext cx="428628" cy="5000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714876" y="2500306"/>
            <a:ext cx="2000264" cy="11541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Малые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биологические молекулы</a:t>
            </a:r>
            <a:endParaRPr lang="ru-RU" sz="23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892" y="2571744"/>
            <a:ext cx="200567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Биополимеры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42844" y="142852"/>
            <a:ext cx="8816333" cy="660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28572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 Narrow" pitchFamily="34" charset="0"/>
              </a:rPr>
              <a:t>ОРГАНИЧЕСКИЕ ВЕЩЕСТВА КЛЕТКИ</a:t>
            </a:r>
            <a:endParaRPr lang="ru-RU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215074" y="857232"/>
            <a:ext cx="785818" cy="857256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2214546" y="857232"/>
            <a:ext cx="785818" cy="857256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4929222" cy="4924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FFFF00"/>
                </a:solidFill>
                <a:latin typeface="Arial Narrow" pitchFamily="34" charset="0"/>
              </a:rPr>
              <a:t>Малые биологические молекулы</a:t>
            </a:r>
            <a:endParaRPr lang="ru-RU" sz="2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857364"/>
            <a:ext cx="2154757" cy="4924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Arial Narrow" pitchFamily="34" charset="0"/>
              </a:rPr>
              <a:t>Биополимеры</a:t>
            </a:r>
            <a:endParaRPr lang="ru-RU" sz="2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2643182"/>
            <a:ext cx="2778325" cy="18158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Arial Narrow" pitchFamily="34" charset="0"/>
              </a:rPr>
              <a:t>Моносахариды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Arial Narrow" pitchFamily="34" charset="0"/>
              </a:rPr>
              <a:t>Аминокислоты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Arial Narrow" pitchFamily="34" charset="0"/>
              </a:rPr>
              <a:t>Нуклеотиды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Arial Narrow" pitchFamily="34" charset="0"/>
              </a:rPr>
              <a:t>Липиды</a:t>
            </a:r>
            <a:endParaRPr lang="ru-RU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2643182"/>
            <a:ext cx="3900427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Arial Narrow" pitchFamily="34" charset="0"/>
              </a:rPr>
              <a:t>Полисахариды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Arial Narrow" pitchFamily="34" charset="0"/>
              </a:rPr>
              <a:t>Белки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Arial Narrow" pitchFamily="34" charset="0"/>
              </a:rPr>
              <a:t>Нуклеиновые кислоты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601705" y="2398900"/>
            <a:ext cx="293375" cy="6756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494982" y="2434713"/>
            <a:ext cx="314270" cy="168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ЗАДАНИЯ  НА ЗАКРЕПЛЕНИЕ  И  КОНТРОЛЬ  ИЗУЧЕННОГО МАТЕРИАЛА: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00108"/>
            <a:ext cx="878687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Использование материалов из единой коллекции ЦОР:</a:t>
            </a:r>
          </a:p>
          <a:p>
            <a:pPr marL="342900" indent="-342900"/>
            <a:endParaRPr lang="ru-RU" sz="22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http://school-collection.edu.ru/catalog/rubr/24c23892-00cf-2fce-fe72-a5ccfc02b52c/44740/?</a:t>
            </a:r>
            <a:r>
              <a:rPr lang="ru-RU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interface=pupil&amp;class=51&amp;subject=29</a:t>
            </a:r>
            <a:endParaRPr lang="ru-RU" sz="2200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http</a:t>
            </a:r>
            <a:r>
              <a:rPr lang="ru-RU" sz="22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://</a:t>
            </a:r>
            <a:r>
              <a:rPr lang="ru-RU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files.school-collection.edu.ru/dlrstore/0d34d6cb-b3a5-99bf-a3af-37a7be6e03bd/00120082883356763.htm</a:t>
            </a:r>
            <a:endParaRPr lang="ru-RU" sz="2200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http://school-collection.edu.ru/catalog/rubr/24c23892-00cf-2fce-fe72-a5ccfc02b52c/44741/?interface=pupil&amp;class=51&amp;subject=29&amp;onpage=20&amp;page=2</a:t>
            </a:r>
            <a:endParaRPr lang="ru-RU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Использование тестов на печатной основе.</a:t>
            </a:r>
          </a:p>
          <a:p>
            <a:pPr marL="457200" indent="-45720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Использование заданий, составленных с помощью сервисов 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Web 2.0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pPr marL="457200" indent="-457200"/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          </a:t>
            </a:r>
            <a:r>
              <a:rPr lang="ru-RU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http</a:t>
            </a:r>
            <a:r>
              <a:rPr lang="ru-RU" sz="22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://</a:t>
            </a:r>
            <a:r>
              <a:rPr lang="ru-RU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LearningApps.org/display?v=gb0opnoj</a:t>
            </a:r>
            <a:endParaRPr lang="ru-RU" sz="2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http://www.mindomo.com/view?m=93625325ba464b66b168a64f0c9fad28</a:t>
            </a:r>
            <a:endParaRPr lang="ru-RU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357298"/>
            <a:ext cx="4293118" cy="335757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4286248" cy="33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90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ЭУКАРИОТИЧЕСКИЕ КЛЕТКИ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521495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РАСТИТЕЛЬНАЯ КЛЕТКА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5214950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ЖИВОТНАЯ КЛЕТКА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Строение </a:t>
            </a:r>
            <a:r>
              <a:rPr lang="ru-RU" sz="4400" dirty="0" err="1" smtClean="0">
                <a:solidFill>
                  <a:srgbClr val="002060"/>
                </a:solidFill>
              </a:rPr>
              <a:t>эукариотической</a:t>
            </a:r>
            <a:r>
              <a:rPr lang="ru-RU" sz="4400" dirty="0" smtClean="0">
                <a:solidFill>
                  <a:srgbClr val="002060"/>
                </a:solidFill>
              </a:rPr>
              <a:t> клетки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00240"/>
            <a:ext cx="414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Протопласт</a:t>
            </a:r>
          </a:p>
          <a:p>
            <a:pPr algn="ctr"/>
            <a:r>
              <a:rPr lang="ru-RU" sz="2800" b="1" dirty="0" smtClean="0"/>
              <a:t>(живое содержимое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2000240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Производные протопласта</a:t>
            </a:r>
          </a:p>
          <a:p>
            <a:pPr algn="ctr"/>
            <a:r>
              <a:rPr lang="ru-RU" sz="2800" b="1" dirty="0" smtClean="0"/>
              <a:t>(неживое содержимое):</a:t>
            </a:r>
          </a:p>
          <a:p>
            <a:pPr algn="ctr"/>
            <a:r>
              <a:rPr lang="ru-RU" sz="2800" b="1" dirty="0" smtClean="0">
                <a:latin typeface="Arial Narrow" pitchFamily="34" charset="0"/>
              </a:rPr>
              <a:t>целлюлозная оболочка, клеточный сок, включения, пигменты.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714480" y="1214422"/>
            <a:ext cx="785818" cy="7858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143636" y="1214422"/>
            <a:ext cx="785818" cy="7858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stCxn id="9" idx="2"/>
          </p:cNvCxnSpPr>
          <p:nvPr/>
        </p:nvCxnSpPr>
        <p:spPr>
          <a:xfrm rot="5400000">
            <a:off x="900717" y="2972412"/>
            <a:ext cx="1127478" cy="121446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143240" y="2857496"/>
            <a:ext cx="1643074" cy="121444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5720" y="4143380"/>
            <a:ext cx="217719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цитоплазма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7686" y="4071942"/>
            <a:ext cx="15001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ядро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5500702"/>
            <a:ext cx="1785918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органеллы</a:t>
            </a:r>
            <a:endParaRPr lang="ru-RU" sz="2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57356" y="5500702"/>
            <a:ext cx="2071702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rgbClr val="002060"/>
                </a:solidFill>
                <a:latin typeface="Arial Narrow" pitchFamily="34" charset="0"/>
              </a:rPr>
              <a:t>гиалоплазма</a:t>
            </a:r>
            <a:endParaRPr lang="ru-RU" sz="2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86248" y="4857452"/>
            <a:ext cx="2857519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Ядерная оболочка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Хроматин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Ядрышки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Ядерный сок</a:t>
            </a:r>
          </a:p>
          <a:p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5036347" y="4822041"/>
            <a:ext cx="2143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78629" y="4822041"/>
            <a:ext cx="642942" cy="57150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857356" y="4786322"/>
            <a:ext cx="785818" cy="64294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22" grpId="0" animBg="1"/>
      <p:bldP spid="23" grpId="0" animBg="1"/>
      <p:bldP spid="32" grpId="0" animBg="1"/>
      <p:bldP spid="33" grpId="0" animBg="1"/>
      <p:bldP spid="51" grpId="0" animBg="1"/>
      <p:bldP spid="52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4290"/>
            <a:ext cx="964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   ОРГАНОИДЫ ЭУКАРИОТИЧЕСКОЙ КЛЕТКИ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rot="5400000">
            <a:off x="3198524" y="19523"/>
            <a:ext cx="782429" cy="246462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rot="16200000" flipH="1">
            <a:off x="5663133" y="19538"/>
            <a:ext cx="782428" cy="24645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5786" y="1785926"/>
            <a:ext cx="356290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МЕМБРАННЫЕ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857364"/>
            <a:ext cx="3143272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НЕМЕМБРАННЫЕ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>
            <a:stCxn id="8" idx="2"/>
          </p:cNvCxnSpPr>
          <p:nvPr/>
        </p:nvCxnSpPr>
        <p:spPr>
          <a:xfrm rot="5400000">
            <a:off x="7048187" y="2619041"/>
            <a:ext cx="4769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4942" y="2928934"/>
            <a:ext cx="3786182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РИБОСОМЫ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342900" indent="-342900"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2. КЛЕТОЧНЫЙ ЦЕНТР</a:t>
            </a:r>
          </a:p>
          <a:p>
            <a:pPr marL="342900" indent="-342900"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3. ЖГУТИКИ,РЕСНИЧКИ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4214818"/>
            <a:ext cx="32146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ОДНОМЕМБРАННЫЕ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0430" y="4214818"/>
            <a:ext cx="3143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ДВУХМЕМБРАННЫЕ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5143504" y="4786322"/>
            <a:ext cx="2857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214414" y="4786322"/>
            <a:ext cx="2857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2844" y="4857760"/>
            <a:ext cx="3285733" cy="1862048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ПЛАЗМАЛЕММА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ЭПС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АППАРАТ  ГОЛЬДЖИ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ЛИЗОСОМЫ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ТОНОПЛАСТ</a:t>
            </a:r>
            <a:endParaRPr lang="ru-RU" sz="23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0496" y="5000636"/>
            <a:ext cx="2620013" cy="800219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МИТОХОНДРИИ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ПЛАСТИДЫ</a:t>
            </a:r>
            <a:endParaRPr lang="ru-RU" sz="23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964381" y="2821777"/>
            <a:ext cx="1714512" cy="9286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036083" y="2821777"/>
            <a:ext cx="1714512" cy="9286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3" grpId="0" animBg="1"/>
      <p:bldP spid="27" grpId="0" animBg="1"/>
      <p:bldP spid="28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io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357718" cy="259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142853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Особенности строения: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3581999" cy="259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14818"/>
            <a:ext cx="33205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464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плазматической мембраны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86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липиды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71472" y="1571612"/>
            <a:ext cx="214314" cy="714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0694" y="785794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аппарата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Гольджи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78619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ЭПС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Особенности строения: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429024" cy="25684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14612" y="3429000"/>
            <a:ext cx="71438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7"/>
            <a:ext cx="38646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iol2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357586" cy="276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954434"/>
            <a:ext cx="4071966" cy="271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0034" y="1214422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034" y="642918"/>
            <a:ext cx="293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РИБОСОМЫ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642918"/>
            <a:ext cx="429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КЛЕТОЧНОГО ЦЕНТРА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3500438"/>
            <a:ext cx="249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ХЛОРОПЛАСТА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350043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МИТОХОНДРИИ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яд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428736"/>
            <a:ext cx="7574415" cy="4643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995" y="428604"/>
            <a:ext cx="848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  Особенности строения клеточного ядра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</a:rPr>
              <a:t>Заполнить таблицу</a:t>
            </a:r>
            <a:r>
              <a:rPr lang="ru-RU" sz="3600" dirty="0" smtClean="0">
                <a:solidFill>
                  <a:schemeClr val="tx2"/>
                </a:solidFill>
                <a:effectLst/>
              </a:rPr>
              <a:t>:</a:t>
            </a:r>
            <a:endParaRPr lang="ru-RU" sz="3600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15074"/>
          <a:ext cx="8858313" cy="614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905146"/>
                <a:gridCol w="2952771"/>
              </a:tblGrid>
              <a:tr h="4234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ОРГАНОИД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СТРОЕНИЕ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ФУНКЦИИ</a:t>
                      </a:r>
                      <a:endParaRPr lang="ru-RU" sz="2000" dirty="0"/>
                    </a:p>
                  </a:txBody>
                  <a:tcPr/>
                </a:tc>
              </a:tr>
              <a:tr h="1218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ЦИТОПЛАЗМАТИЧЕСКАЯ МЕМБРАНА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Состоит из слоев</a:t>
                      </a:r>
                      <a:r>
                        <a:rPr lang="ru-RU" baseline="0" dirty="0" smtClean="0"/>
                        <a:t> липидов и белков. Обладает избирательной полупроницаемостью.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Защитная, обменная, регуляторная, участвует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пиноцитозе</a:t>
                      </a:r>
                      <a:r>
                        <a:rPr lang="ru-RU" baseline="0" dirty="0" smtClean="0"/>
                        <a:t> и фагоцитозе.</a:t>
                      </a:r>
                      <a:endParaRPr lang="ru-RU" dirty="0"/>
                    </a:p>
                  </a:txBody>
                  <a:tcPr/>
                </a:tc>
              </a:tr>
              <a:tr h="20627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ЭПС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Система мембран, трубочек, канальцев и цистерн. Бывает гладкой и гранулярной. Связана с ядерной оболочкой и цитоплазматической мембраной.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Транспортная; делит клетку на отдельные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секции. Гранулярная – участвует в биосинтезе белка. Участвует в синтезе жира.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18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РИБОСОМЫ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Округлые органоиды, состоящие из 2 субъединиц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немебранного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строения. Содержат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белок и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рРНК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Синтез белка по типу матричного синтеза.</a:t>
                      </a:r>
                      <a:endParaRPr lang="ru-RU" dirty="0"/>
                    </a:p>
                  </a:txBody>
                  <a:tcPr/>
                </a:tc>
              </a:tr>
              <a:tr h="1218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МИТОХОНДРИИ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Двухмембранный</a:t>
                      </a:r>
                      <a:r>
                        <a:rPr lang="ru-RU" dirty="0" smtClean="0"/>
                        <a:t> органоид, внутренняя мембрана которого образует </a:t>
                      </a:r>
                      <a:r>
                        <a:rPr lang="ru-RU" dirty="0" err="1" smtClean="0"/>
                        <a:t>выросты-кристы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Дыхательный</a:t>
                      </a:r>
                      <a:r>
                        <a:rPr lang="ru-RU" baseline="0" dirty="0" smtClean="0"/>
                        <a:t> и энергетический центр клетки.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714356"/>
          <a:ext cx="8643998" cy="5484415"/>
        </p:xfrm>
        <a:graphic>
          <a:graphicData uri="http://schemas.openxmlformats.org/drawingml/2006/table">
            <a:tbl>
              <a:tblPr/>
              <a:tblGrid>
                <a:gridCol w="2643207"/>
                <a:gridCol w="3357586"/>
                <a:gridCol w="2643205"/>
              </a:tblGrid>
              <a:tr h="32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latin typeface="Arial Narrow"/>
                          <a:ea typeface="Times New Roman"/>
                          <a:cs typeface="Arial"/>
                        </a:rPr>
                        <a:t>ОРГАНОИД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latin typeface="Arial Narrow"/>
                          <a:ea typeface="Times New Roman"/>
                          <a:cs typeface="Arial"/>
                        </a:rPr>
                        <a:t>СТРОЕНИЕ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latin typeface="Arial Narrow"/>
                          <a:ea typeface="Times New Roman"/>
                          <a:cs typeface="Arial"/>
                        </a:rPr>
                        <a:t>СВОЙСТВА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Состоит из слоев липидов и белков. Обладает избирательной полупроницаемостью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Защитная, обменная, регуляторная, участвует в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пиноцитозе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и фагоцитозе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ЭПС</a:t>
                      </a: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Система мембран, трубочек, канальцев и цистерн. Бывает гладкой и гранулярной. Связана с ядерной оболочкой и цитоплазматической мембраной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РИБОСОМЫ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Синтез белка по типу матричного синтеза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Двухмембранный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органоид, внутренняя мембрана которого образует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выросты - </a:t>
                      </a: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кристы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Дыхательный и энергетический центр клетки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214422"/>
            <a:ext cx="264320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Arial Narrow"/>
                <a:ea typeface="Times New Roman"/>
                <a:cs typeface="Arial"/>
              </a:rPr>
              <a:t>ЦИТОПЛАЗМАТИЧЕСКАЯ МЕМБРАНА</a:t>
            </a:r>
            <a:endParaRPr lang="ru-RU" sz="2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143116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/>
                <a:ea typeface="Times New Roman"/>
                <a:cs typeface="Arial"/>
              </a:rPr>
              <a:t>Транспортная; делит клетку на отдельные секции. Гранулярная – участвует в биосинтезе белка. Участвует в синтезе жира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3929066"/>
            <a:ext cx="3357586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Arial Narrow"/>
                <a:ea typeface="Times New Roman"/>
                <a:cs typeface="Arial"/>
              </a:rPr>
              <a:t>Округлые органоиды, состоящие из 2 </a:t>
            </a:r>
            <a:r>
              <a:rPr lang="ru-RU" b="1" dirty="0" smtClean="0">
                <a:latin typeface="Arial Narrow"/>
                <a:ea typeface="Times New Roman"/>
                <a:cs typeface="Arial"/>
              </a:rPr>
              <a:t>субъединиц,  </a:t>
            </a:r>
            <a:r>
              <a:rPr lang="ru-RU" b="1" dirty="0" err="1" smtClean="0">
                <a:latin typeface="Arial Narrow"/>
                <a:ea typeface="Times New Roman"/>
                <a:cs typeface="Arial"/>
              </a:rPr>
              <a:t>немебранного</a:t>
            </a:r>
            <a:r>
              <a:rPr lang="ru-RU" b="1" dirty="0" smtClean="0">
                <a:latin typeface="Arial Narrow"/>
                <a:ea typeface="Times New Roman"/>
                <a:cs typeface="Arial"/>
              </a:rPr>
              <a:t> строения. Содержат белок и </a:t>
            </a:r>
            <a:r>
              <a:rPr lang="ru-RU" b="1" dirty="0" smtClean="0">
                <a:latin typeface="Arial Narrow"/>
                <a:ea typeface="Times New Roman"/>
                <a:cs typeface="Arial"/>
              </a:rPr>
              <a:t>      </a:t>
            </a:r>
            <a:r>
              <a:rPr lang="ru-RU" b="1" dirty="0" err="1" smtClean="0">
                <a:latin typeface="Arial Narrow"/>
                <a:ea typeface="Times New Roman"/>
                <a:cs typeface="Arial"/>
              </a:rPr>
              <a:t>р-РНК</a:t>
            </a:r>
            <a:endParaRPr lang="ru-RU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286388"/>
            <a:ext cx="1685077" cy="390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Narrow"/>
                <a:ea typeface="Times New Roman"/>
                <a:cs typeface="Arial"/>
              </a:rPr>
              <a:t>МИТОХОНДРИИ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416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СТРУКТУРНО-ФУНКЦИОНАЛЬНАЯ И ХИМИЧЕСКАЯ  ОРГАНИЗАЦИЯ КЛЕТКИ</vt:lpstr>
      <vt:lpstr>Слайд 2</vt:lpstr>
      <vt:lpstr>Строение эукариотической клетки</vt:lpstr>
      <vt:lpstr>Слайд 4</vt:lpstr>
      <vt:lpstr>Слайд 5</vt:lpstr>
      <vt:lpstr>Слайд 6</vt:lpstr>
      <vt:lpstr>Слайд 7</vt:lpstr>
      <vt:lpstr>Заполнить таблицу:</vt:lpstr>
      <vt:lpstr>Слайд 9</vt:lpstr>
      <vt:lpstr>Слайд 10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СТРУКТУРНО-ФУНКЦИОНАЛЬНАЯ И ХИМИЧЕСКАЯ  ОРГАНИЗАЦИЯ КЛЕТКИ</dc:title>
  <dc:creator>Оля</dc:creator>
  <cp:lastModifiedBy>Оля</cp:lastModifiedBy>
  <cp:revision>93</cp:revision>
  <dcterms:created xsi:type="dcterms:W3CDTF">2013-02-13T12:55:56Z</dcterms:created>
  <dcterms:modified xsi:type="dcterms:W3CDTF">2013-02-14T15:42:54Z</dcterms:modified>
</cp:coreProperties>
</file>