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FF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0FACD-90E9-4E19-B267-159FB1E7D327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5B4E6-8AAF-40AB-8182-23092DE0C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A4CEA93-87D6-4391-970D-5BCBDA94F1F2}" type="slidenum">
              <a:rPr lang="ru-RU">
                <a:solidFill>
                  <a:prstClr val="white"/>
                </a:solidFill>
              </a:rPr>
              <a:pPr/>
              <a:t>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pPr defTabSz="39382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A2672-84C3-4749-B410-0F7CF03A1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0A895-3591-4B5C-9316-F1159A101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6320" cy="58542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8542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99B14-46B7-49FE-B969-C3D38143F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53278-E1A7-4F2C-AE76-6A339523D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0013D-D226-40EB-B767-760363A32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116AF-5E46-4313-A3F6-89E42C55D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DA268-831D-4A7E-98E4-E02A3B125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CF445-2FF6-4151-8F14-6BE202F00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5079-7BF9-451C-AA84-C71B9ED2A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89351-3E6F-49EE-A01C-57C863725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3A296-91E1-4446-A6F6-06AA86C31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22327-D8EB-4C0F-8B8B-89DA6F771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114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5280" cy="4523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1" y="6247376"/>
            <a:ext cx="289584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0FF9FEAF-504B-4B10-ABF8-90CD3A554525}" type="slidenum">
              <a:rPr lang="ru-RU"/>
              <a:pPr defTabSz="407526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buChar char="–"/>
        <a:defRPr sz="1800">
          <a:solidFill>
            <a:srgbClr val="000000"/>
          </a:solidFill>
          <a:latin typeface="+mn-lt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800">
          <a:solidFill>
            <a:srgbClr val="000000"/>
          </a:solidFill>
          <a:latin typeface="+mn-lt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283968" y="908720"/>
            <a:ext cx="4728992" cy="3168352"/>
          </a:xfrm>
        </p:spPr>
        <p:txBody>
          <a:bodyPr/>
          <a:lstStyle/>
          <a:p>
            <a:pPr eaLnBrk="1"/>
            <a:r>
              <a:rPr lang="ru-RU" b="1" i="1" dirty="0" smtClean="0">
                <a:solidFill>
                  <a:srgbClr val="0000FF"/>
                </a:solidFill>
              </a:rPr>
              <a:t>Урок- исследование</a:t>
            </a:r>
            <a:br>
              <a:rPr lang="ru-RU" b="1" i="1" dirty="0" smtClean="0">
                <a:solidFill>
                  <a:srgbClr val="0000FF"/>
                </a:solidFill>
              </a:rPr>
            </a:br>
            <a:r>
              <a:rPr lang="ru-RU" b="1" i="1" dirty="0" smtClean="0">
                <a:solidFill>
                  <a:srgbClr val="0000FF"/>
                </a:solidFill>
              </a:rPr>
              <a:t>«Квадрат суммы трёх чисел»</a:t>
            </a:r>
            <a:r>
              <a:rPr lang="ru-RU" sz="3600" b="1" i="1" dirty="0" smtClean="0">
                <a:solidFill>
                  <a:srgbClr val="0000FF"/>
                </a:solidFill>
              </a:rPr>
              <a:t/>
            </a:r>
            <a:br>
              <a:rPr lang="ru-RU" sz="3600" b="1" i="1" dirty="0" smtClean="0">
                <a:solidFill>
                  <a:srgbClr val="0000FF"/>
                </a:solidFill>
              </a:rPr>
            </a:br>
            <a:endParaRPr lang="ru-RU" sz="3600" b="1" i="1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25760" y="4081390"/>
            <a:ext cx="3657600" cy="2940789"/>
          </a:xfrm>
        </p:spPr>
        <p:txBody>
          <a:bodyPr/>
          <a:lstStyle/>
          <a:p>
            <a:pPr eaLnBrk="1">
              <a:spcAft>
                <a:spcPct val="0"/>
              </a:spcAft>
            </a:pPr>
            <a:r>
              <a:rPr lang="ru-RU" dirty="0" smtClean="0">
                <a:latin typeface="Comic Sans MS" pitchFamily="66" charset="0"/>
              </a:rPr>
              <a:t>Учитель математики </a:t>
            </a:r>
          </a:p>
          <a:p>
            <a:pPr eaLnBrk="1">
              <a:spcAft>
                <a:spcPct val="0"/>
              </a:spcAft>
            </a:pPr>
            <a:r>
              <a:rPr lang="ru-RU" dirty="0" smtClean="0"/>
              <a:t>ГБ</a:t>
            </a:r>
            <a:r>
              <a:rPr lang="ru-RU" dirty="0" smtClean="0">
                <a:latin typeface="Comic Sans MS" pitchFamily="66" charset="0"/>
              </a:rPr>
              <a:t>ОУ СОШ </a:t>
            </a:r>
            <a:r>
              <a:rPr lang="ru-RU" dirty="0" smtClean="0"/>
              <a:t>№473</a:t>
            </a:r>
          </a:p>
          <a:p>
            <a:pPr eaLnBrk="1">
              <a:spcAft>
                <a:spcPct val="0"/>
              </a:spcAft>
            </a:pPr>
            <a:r>
              <a:rPr lang="ru-RU" dirty="0" smtClean="0"/>
              <a:t>Зайцева</a:t>
            </a:r>
          </a:p>
          <a:p>
            <a:pPr eaLnBrk="1">
              <a:spcAft>
                <a:spcPct val="0"/>
              </a:spcAft>
            </a:pPr>
            <a:r>
              <a:rPr lang="ru-RU" dirty="0" smtClean="0"/>
              <a:t> Марина Валентиновна </a:t>
            </a:r>
            <a:endParaRPr lang="ru-RU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i="1" dirty="0" smtClean="0"/>
              <a:t>                     </a:t>
            </a:r>
            <a:r>
              <a:rPr lang="ru-RU" sz="5400" b="1" i="1" dirty="0" smtClean="0">
                <a:solidFill>
                  <a:srgbClr val="0000FF"/>
                </a:solidFill>
              </a:rPr>
              <a:t>151</a:t>
            </a:r>
            <a:r>
              <a:rPr lang="ru-RU" sz="5400" b="1" i="1" baseline="30000" dirty="0" smtClean="0">
                <a:solidFill>
                  <a:srgbClr val="0000FF"/>
                </a:solidFill>
              </a:rPr>
              <a:t>2 </a:t>
            </a:r>
            <a:r>
              <a:rPr lang="ru-RU" sz="4800" b="1" i="1" dirty="0" smtClean="0">
                <a:solidFill>
                  <a:srgbClr val="0000FF"/>
                </a:solidFill>
              </a:rPr>
              <a:t> =</a:t>
            </a:r>
            <a:endParaRPr lang="ru-RU" sz="4800" b="1" i="1" baseline="300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4800" b="1" i="1" dirty="0" smtClean="0">
                <a:solidFill>
                  <a:srgbClr val="003300"/>
                </a:solidFill>
              </a:rPr>
              <a:t>               =(100+50+1)</a:t>
            </a:r>
            <a:r>
              <a:rPr lang="ru-RU" sz="4800" b="1" i="1" baseline="30000" dirty="0" smtClean="0">
                <a:solidFill>
                  <a:srgbClr val="003300"/>
                </a:solidFill>
              </a:rPr>
              <a:t>2</a:t>
            </a:r>
            <a:r>
              <a:rPr lang="ru-RU" sz="4800" b="1" i="1" dirty="0" smtClean="0">
                <a:solidFill>
                  <a:srgbClr val="003300"/>
                </a:solidFill>
              </a:rPr>
              <a:t> =</a:t>
            </a:r>
            <a:endParaRPr lang="ru-RU" sz="4800" b="1" i="1" baseline="30000" dirty="0" smtClean="0">
              <a:solidFill>
                <a:srgbClr val="0033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800" b="1" i="1" dirty="0" smtClean="0">
                <a:solidFill>
                  <a:srgbClr val="003300"/>
                </a:solidFill>
              </a:rPr>
              <a:t>=</a:t>
            </a:r>
            <a:r>
              <a:rPr lang="ru-RU" sz="3800" b="1" i="1" dirty="0" smtClean="0">
                <a:solidFill>
                  <a:srgbClr val="003300"/>
                </a:solidFill>
              </a:rPr>
              <a:t>100</a:t>
            </a:r>
            <a:r>
              <a:rPr lang="ru-RU" sz="3800" b="1" i="1" baseline="30000" dirty="0" smtClean="0">
                <a:solidFill>
                  <a:srgbClr val="003300"/>
                </a:solidFill>
              </a:rPr>
              <a:t>2</a:t>
            </a:r>
            <a:r>
              <a:rPr lang="ru-RU" sz="3800" b="1" i="1" dirty="0" smtClean="0">
                <a:solidFill>
                  <a:srgbClr val="003300"/>
                </a:solidFill>
              </a:rPr>
              <a:t>+50</a:t>
            </a:r>
            <a:r>
              <a:rPr lang="ru-RU" sz="3800" b="1" i="1" baseline="30000" dirty="0" smtClean="0">
                <a:solidFill>
                  <a:srgbClr val="003300"/>
                </a:solidFill>
              </a:rPr>
              <a:t>2</a:t>
            </a:r>
            <a:r>
              <a:rPr lang="ru-RU" sz="3800" b="1" i="1" dirty="0" smtClean="0">
                <a:solidFill>
                  <a:srgbClr val="003300"/>
                </a:solidFill>
              </a:rPr>
              <a:t>+1</a:t>
            </a:r>
            <a:r>
              <a:rPr lang="ru-RU" sz="3800" b="1" i="1" baseline="30000" dirty="0" smtClean="0">
                <a:solidFill>
                  <a:srgbClr val="003300"/>
                </a:solidFill>
              </a:rPr>
              <a:t>2</a:t>
            </a:r>
            <a:r>
              <a:rPr lang="ru-RU" sz="3800" b="1" i="1" dirty="0" smtClean="0">
                <a:solidFill>
                  <a:srgbClr val="003300"/>
                </a:solidFill>
              </a:rPr>
              <a:t>+2</a:t>
            </a:r>
            <a:r>
              <a:rPr lang="ru-RU" sz="3800" b="1" i="1" baseline="30000" dirty="0" smtClean="0">
                <a:solidFill>
                  <a:srgbClr val="003300"/>
                </a:solidFill>
              </a:rPr>
              <a:t>.</a:t>
            </a:r>
            <a:r>
              <a:rPr lang="ru-RU" sz="3800" b="1" i="1" dirty="0" smtClean="0">
                <a:solidFill>
                  <a:srgbClr val="003300"/>
                </a:solidFill>
              </a:rPr>
              <a:t>100</a:t>
            </a:r>
            <a:r>
              <a:rPr lang="ru-RU" sz="3800" b="1" i="1" baseline="30000" dirty="0" smtClean="0">
                <a:solidFill>
                  <a:srgbClr val="003300"/>
                </a:solidFill>
              </a:rPr>
              <a:t>.</a:t>
            </a:r>
            <a:r>
              <a:rPr lang="ru-RU" sz="3800" b="1" i="1" dirty="0" smtClean="0">
                <a:solidFill>
                  <a:srgbClr val="003300"/>
                </a:solidFill>
              </a:rPr>
              <a:t>50+2</a:t>
            </a:r>
            <a:r>
              <a:rPr lang="ru-RU" sz="3800" b="1" i="1" baseline="30000" dirty="0" smtClean="0">
                <a:solidFill>
                  <a:srgbClr val="003300"/>
                </a:solidFill>
              </a:rPr>
              <a:t>.</a:t>
            </a:r>
            <a:r>
              <a:rPr lang="ru-RU" sz="3800" b="1" i="1" dirty="0" smtClean="0">
                <a:solidFill>
                  <a:srgbClr val="003300"/>
                </a:solidFill>
              </a:rPr>
              <a:t>100</a:t>
            </a:r>
            <a:r>
              <a:rPr lang="ru-RU" sz="3800" b="1" i="1" baseline="30000" dirty="0" smtClean="0">
                <a:solidFill>
                  <a:srgbClr val="003300"/>
                </a:solidFill>
              </a:rPr>
              <a:t>.</a:t>
            </a:r>
            <a:r>
              <a:rPr lang="ru-RU" sz="3800" b="1" i="1" dirty="0" smtClean="0">
                <a:solidFill>
                  <a:srgbClr val="003300"/>
                </a:solidFill>
              </a:rPr>
              <a:t>1+2</a:t>
            </a:r>
            <a:r>
              <a:rPr lang="ru-RU" sz="3800" b="1" i="1" baseline="30000" dirty="0" smtClean="0">
                <a:solidFill>
                  <a:srgbClr val="003300"/>
                </a:solidFill>
              </a:rPr>
              <a:t>.</a:t>
            </a:r>
            <a:r>
              <a:rPr lang="ru-RU" sz="3800" b="1" i="1" dirty="0" smtClean="0">
                <a:solidFill>
                  <a:srgbClr val="003300"/>
                </a:solidFill>
              </a:rPr>
              <a:t>50</a:t>
            </a:r>
            <a:r>
              <a:rPr lang="ru-RU" sz="3800" b="1" i="1" baseline="30000" dirty="0" smtClean="0">
                <a:solidFill>
                  <a:srgbClr val="003300"/>
                </a:solidFill>
              </a:rPr>
              <a:t>.</a:t>
            </a:r>
            <a:r>
              <a:rPr lang="ru-RU" sz="3800" b="1" i="1" dirty="0" smtClean="0">
                <a:solidFill>
                  <a:srgbClr val="003300"/>
                </a:solidFill>
              </a:rPr>
              <a:t>1</a:t>
            </a:r>
            <a:r>
              <a:rPr lang="ru-RU" sz="3800" b="1" i="1" dirty="0" smtClean="0">
                <a:solidFill>
                  <a:srgbClr val="003300"/>
                </a:solidFill>
              </a:rPr>
              <a:t>=</a:t>
            </a:r>
          </a:p>
          <a:p>
            <a:pPr>
              <a:lnSpc>
                <a:spcPct val="150000"/>
              </a:lnSpc>
            </a:pPr>
            <a:r>
              <a:rPr lang="ru-RU" sz="4200" b="1" i="1" dirty="0" smtClean="0">
                <a:solidFill>
                  <a:srgbClr val="003300"/>
                </a:solidFill>
              </a:rPr>
              <a:t>=</a:t>
            </a:r>
            <a:r>
              <a:rPr lang="ru-RU" sz="4200" b="1" i="1" dirty="0" smtClean="0">
                <a:solidFill>
                  <a:srgbClr val="003300"/>
                </a:solidFill>
              </a:rPr>
              <a:t>10000+2500+1+10000+200+100</a:t>
            </a:r>
            <a:r>
              <a:rPr lang="ru-RU" sz="4800" b="1" i="1" dirty="0" smtClean="0">
                <a:solidFill>
                  <a:srgbClr val="003300"/>
                </a:solidFill>
              </a:rPr>
              <a:t>=</a:t>
            </a:r>
          </a:p>
          <a:p>
            <a:pPr>
              <a:lnSpc>
                <a:spcPct val="150000"/>
              </a:lnSpc>
            </a:pPr>
            <a:r>
              <a:rPr lang="ru-RU" sz="4800" b="1" i="1" dirty="0" smtClean="0">
                <a:solidFill>
                  <a:srgbClr val="003300"/>
                </a:solidFill>
              </a:rPr>
              <a:t> </a:t>
            </a:r>
            <a:r>
              <a:rPr lang="ru-RU" sz="4800" b="1" i="1" dirty="0" smtClean="0">
                <a:solidFill>
                  <a:srgbClr val="003300"/>
                </a:solidFill>
              </a:rPr>
              <a:t>                 </a:t>
            </a:r>
            <a:r>
              <a:rPr lang="ru-RU" sz="4800" b="1" i="1" dirty="0" smtClean="0">
                <a:solidFill>
                  <a:srgbClr val="FF0000"/>
                </a:solidFill>
              </a:rPr>
              <a:t>=22801 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404664"/>
            <a:ext cx="7773120" cy="936104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Игра «Кто быстрее?»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488832" cy="4369432"/>
          </a:xfrm>
        </p:spPr>
        <p:txBody>
          <a:bodyPr/>
          <a:lstStyle/>
          <a:p>
            <a:r>
              <a:rPr lang="ru-RU" b="1" dirty="0" smtClean="0"/>
              <a:t>1вариант                        2 вариант</a:t>
            </a:r>
          </a:p>
          <a:p>
            <a:r>
              <a:rPr lang="ru-RU" dirty="0" smtClean="0"/>
              <a:t>      </a:t>
            </a:r>
          </a:p>
          <a:p>
            <a:pPr algn="l"/>
            <a:r>
              <a:rPr lang="ru-RU" sz="4400" b="1" dirty="0" smtClean="0">
                <a:latin typeface="Arial Black" pitchFamily="34" charset="0"/>
              </a:rPr>
              <a:t>     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142</a:t>
            </a:r>
            <a:r>
              <a:rPr lang="ru-RU" sz="4800" b="1" baseline="30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2              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145</a:t>
            </a:r>
            <a:r>
              <a:rPr lang="ru-RU" sz="4800" b="1" baseline="30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2</a:t>
            </a:r>
            <a:endParaRPr lang="ru-RU" sz="4800" b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           </a:t>
            </a:r>
            <a:r>
              <a:rPr lang="ru-RU" sz="4400" b="1" dirty="0" smtClean="0">
                <a:solidFill>
                  <a:srgbClr val="FF0000"/>
                </a:solidFill>
              </a:rPr>
              <a:t>20164               21025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</a:p>
          <a:p>
            <a:endParaRPr lang="ru-RU" dirty="0" smtClean="0"/>
          </a:p>
          <a:p>
            <a:r>
              <a:rPr lang="ru-RU" dirty="0" smtClean="0"/>
              <a:t>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767099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Скажи мне и я забуду.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Покажи, и я запомню.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 мне действовать самому,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я научусь»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(Китайская мудрость)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5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6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7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Домашняя работа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Возвести в квадрат выражения: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dirty="0" smtClean="0">
                <a:solidFill>
                  <a:srgbClr val="0000FF"/>
                </a:solidFill>
              </a:rPr>
              <a:t>				</a:t>
            </a:r>
            <a:r>
              <a:rPr lang="ru-RU" sz="3200" dirty="0" smtClean="0">
                <a:solidFill>
                  <a:srgbClr val="0000FF"/>
                </a:solidFill>
              </a:rPr>
              <a:t>           </a:t>
            </a:r>
            <a:r>
              <a:rPr lang="ru-RU" sz="6000" b="1" i="1" dirty="0" smtClean="0">
                <a:solidFill>
                  <a:srgbClr val="003300"/>
                </a:solidFill>
              </a:rPr>
              <a:t>(</a:t>
            </a:r>
            <a:r>
              <a:rPr lang="ru-RU" sz="6000" b="1" i="1" dirty="0" err="1" smtClean="0">
                <a:solidFill>
                  <a:srgbClr val="003300"/>
                </a:solidFill>
              </a:rPr>
              <a:t>а-в+с</a:t>
            </a:r>
            <a:r>
              <a:rPr lang="ru-RU" sz="6000" b="1" i="1" dirty="0" smtClean="0">
                <a:solidFill>
                  <a:srgbClr val="003300"/>
                </a:solidFill>
              </a:rPr>
              <a:t>)</a:t>
            </a:r>
            <a:r>
              <a:rPr lang="ru-RU" sz="6000" b="1" i="1" baseline="30000" dirty="0" smtClean="0">
                <a:solidFill>
                  <a:srgbClr val="003300"/>
                </a:solidFill>
              </a:rPr>
              <a:t>2</a:t>
            </a:r>
            <a:r>
              <a:rPr lang="ru-RU" sz="6000" b="1" i="1" dirty="0" smtClean="0">
                <a:solidFill>
                  <a:srgbClr val="003300"/>
                </a:solidFill>
              </a:rPr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6000" b="1" i="1" dirty="0" smtClean="0">
                <a:solidFill>
                  <a:srgbClr val="003300"/>
                </a:solidFill>
              </a:rPr>
              <a:t> 				</a:t>
            </a:r>
            <a:r>
              <a:rPr lang="ru-RU" sz="6000" b="1" i="1" dirty="0" smtClean="0">
                <a:solidFill>
                  <a:srgbClr val="003300"/>
                </a:solidFill>
              </a:rPr>
              <a:t>       (</a:t>
            </a:r>
            <a:r>
              <a:rPr lang="ru-RU" sz="6000" b="1" i="1" dirty="0" err="1" smtClean="0">
                <a:solidFill>
                  <a:srgbClr val="003300"/>
                </a:solidFill>
              </a:rPr>
              <a:t>а-в-с</a:t>
            </a:r>
            <a:r>
              <a:rPr lang="ru-RU" sz="6000" b="1" i="1" dirty="0" smtClean="0">
                <a:solidFill>
                  <a:srgbClr val="003300"/>
                </a:solidFill>
              </a:rPr>
              <a:t>)</a:t>
            </a:r>
            <a:r>
              <a:rPr lang="ru-RU" sz="6000" b="1" i="1" baseline="30000" dirty="0" smtClean="0">
                <a:solidFill>
                  <a:srgbClr val="003300"/>
                </a:solidFill>
              </a:rPr>
              <a:t>2</a:t>
            </a:r>
            <a:r>
              <a:rPr lang="ru-RU" sz="6000" b="1" i="1" dirty="0" smtClean="0">
                <a:solidFill>
                  <a:srgbClr val="003300"/>
                </a:solidFill>
              </a:rPr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6000" b="1" i="1" dirty="0" smtClean="0">
                <a:solidFill>
                  <a:srgbClr val="003300"/>
                </a:solidFill>
              </a:rPr>
              <a:t>				</a:t>
            </a:r>
            <a:r>
              <a:rPr lang="ru-RU" sz="6000" b="1" i="1" dirty="0" smtClean="0">
                <a:solidFill>
                  <a:srgbClr val="003300"/>
                </a:solidFill>
              </a:rPr>
              <a:t>       (</a:t>
            </a:r>
            <a:r>
              <a:rPr lang="ru-RU" sz="6000" b="1" i="1" dirty="0" err="1" smtClean="0">
                <a:solidFill>
                  <a:srgbClr val="003300"/>
                </a:solidFill>
              </a:rPr>
              <a:t>а+в-с</a:t>
            </a:r>
            <a:r>
              <a:rPr lang="ru-RU" sz="6000" b="1" i="1" dirty="0" smtClean="0">
                <a:solidFill>
                  <a:srgbClr val="003300"/>
                </a:solidFill>
              </a:rPr>
              <a:t>)</a:t>
            </a:r>
            <a:r>
              <a:rPr lang="ru-RU" sz="6000" b="1" i="1" baseline="30000" dirty="0" smtClean="0">
                <a:solidFill>
                  <a:srgbClr val="003300"/>
                </a:solidFill>
              </a:rPr>
              <a:t>2</a:t>
            </a:r>
            <a:r>
              <a:rPr lang="ru-RU" sz="6000" dirty="0" smtClean="0">
                <a:solidFill>
                  <a:srgbClr val="00330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Успехов в учёбе!!!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до свидания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1268760"/>
            <a:ext cx="5184576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767099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Скажи мне и я забуду.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Покажи, и я запомню.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 мне действовать самому,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я научусь»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(Китайская мудрость)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5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6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7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260649"/>
            <a:ext cx="8003952" cy="720079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УСТНЫЙ СЧЁТ</a:t>
            </a:r>
            <a:endParaRPr lang="ru-RU" sz="4800" b="1" i="1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6480" y="980728"/>
            <a:ext cx="8225280" cy="5472609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smtClean="0"/>
              <a:t>Перемножить  данные  многочлены.</a:t>
            </a:r>
          </a:p>
          <a:p>
            <a:pPr>
              <a:buNone/>
            </a:pPr>
            <a:r>
              <a:rPr lang="ru-RU" b="1" dirty="0" smtClean="0"/>
              <a:t>                       ( </a:t>
            </a:r>
            <a:r>
              <a:rPr lang="ru-RU" b="1" dirty="0" smtClean="0"/>
              <a:t>4 – а) · (3 + а).  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/>
              <a:t>Найдите  </a:t>
            </a:r>
            <a:r>
              <a:rPr lang="ru-RU" b="1" dirty="0" smtClean="0"/>
              <a:t>квадраты  выражений. </a:t>
            </a:r>
          </a:p>
          <a:p>
            <a:pPr>
              <a:buNone/>
            </a:pPr>
            <a:r>
              <a:rPr lang="ru-RU" b="1" dirty="0" smtClean="0"/>
              <a:t>              </a:t>
            </a:r>
            <a:r>
              <a:rPr lang="ru-RU" b="1" dirty="0" err="1" smtClean="0"/>
              <a:t>b</a:t>
            </a:r>
            <a:r>
              <a:rPr lang="ru-RU" b="1" dirty="0" smtClean="0"/>
              <a:t> ;  - 3 ;  6а ;  7х</a:t>
            </a:r>
            <a:r>
              <a:rPr lang="ru-RU" b="1" baseline="30000" dirty="0" smtClean="0"/>
              <a:t>2</a:t>
            </a:r>
            <a:r>
              <a:rPr lang="ru-RU" b="1" dirty="0" smtClean="0"/>
              <a:t> у</a:t>
            </a:r>
            <a:r>
              <a:rPr lang="ru-RU" b="1" baseline="30000" dirty="0" smtClean="0"/>
              <a:t>3</a:t>
            </a:r>
            <a:r>
              <a:rPr lang="ru-RU" b="1" dirty="0" smtClean="0"/>
              <a:t>;</a:t>
            </a:r>
            <a:r>
              <a:rPr lang="ru-RU" b="1" baseline="30000" dirty="0" smtClean="0"/>
              <a:t>  </a:t>
            </a:r>
            <a:r>
              <a:rPr lang="ru-RU" b="1" dirty="0" smtClean="0"/>
              <a:t>13а.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/>
              <a:t>Найдите  произведение  5 </a:t>
            </a:r>
            <a:r>
              <a:rPr lang="ru-RU" b="1" dirty="0" err="1" smtClean="0"/>
              <a:t>b</a:t>
            </a:r>
            <a:r>
              <a:rPr lang="ru-RU" b="1" dirty="0" smtClean="0"/>
              <a:t>  и  3 с; </a:t>
            </a:r>
            <a:r>
              <a:rPr lang="ru-RU" sz="4000" b="1" dirty="0" smtClean="0"/>
              <a:t>½ </a:t>
            </a:r>
            <a:r>
              <a:rPr lang="ru-RU" b="1" dirty="0" smtClean="0"/>
              <a:t>и </a:t>
            </a:r>
            <a:r>
              <a:rPr lang="en-US" b="1" dirty="0" smtClean="0"/>
              <a:t>a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     5 </a:t>
            </a:r>
            <a:r>
              <a:rPr lang="ru-RU" b="1" dirty="0" err="1" smtClean="0"/>
              <a:t>b</a:t>
            </a:r>
            <a:r>
              <a:rPr lang="ru-RU" b="1" dirty="0" smtClean="0"/>
              <a:t>× 3 с =  </a:t>
            </a:r>
            <a:r>
              <a:rPr lang="ru-RU" b="1" dirty="0" smtClean="0">
                <a:solidFill>
                  <a:srgbClr val="FF0000"/>
                </a:solidFill>
              </a:rPr>
              <a:t>15</a:t>
            </a:r>
            <a:r>
              <a:rPr lang="en-US" b="1" dirty="0" err="1" smtClean="0">
                <a:solidFill>
                  <a:srgbClr val="FF0000"/>
                </a:solidFill>
              </a:rPr>
              <a:t>bc</a:t>
            </a:r>
            <a:r>
              <a:rPr lang="en-US" b="1" dirty="0" smtClean="0"/>
              <a:t>              </a:t>
            </a:r>
            <a:r>
              <a:rPr lang="en-US" sz="3600" b="1" dirty="0" smtClean="0"/>
              <a:t>½</a:t>
            </a:r>
            <a:r>
              <a:rPr lang="ru-RU" sz="3600" b="1" dirty="0" smtClean="0"/>
              <a:t> </a:t>
            </a:r>
            <a:r>
              <a:rPr lang="ru-RU" b="1" dirty="0" smtClean="0"/>
              <a:t>×</a:t>
            </a:r>
            <a:r>
              <a:rPr lang="en-US" b="1" dirty="0" smtClean="0"/>
              <a:t> a = </a:t>
            </a:r>
            <a:r>
              <a:rPr lang="en-US" sz="3200" b="1" dirty="0" smtClean="0">
                <a:solidFill>
                  <a:srgbClr val="FF0000"/>
                </a:solidFill>
              </a:rPr>
              <a:t>½</a:t>
            </a:r>
            <a:r>
              <a:rPr lang="en-US" b="1" dirty="0" smtClean="0">
                <a:solidFill>
                  <a:srgbClr val="FF0000"/>
                </a:solidFill>
              </a:rPr>
              <a:t> a </a:t>
            </a:r>
          </a:p>
          <a:p>
            <a:pPr lvl="0" algn="ctr">
              <a:buNone/>
            </a:pPr>
            <a:r>
              <a:rPr lang="en-US" b="1" dirty="0" smtClean="0"/>
              <a:t>         </a:t>
            </a:r>
            <a:r>
              <a:rPr lang="ru-RU" b="1" dirty="0" smtClean="0"/>
              <a:t>Чему  равно  удвоенное  произведение</a:t>
            </a:r>
            <a:r>
              <a:rPr lang="en-US" b="1" dirty="0" smtClean="0"/>
              <a:t>    </a:t>
            </a:r>
            <a:r>
              <a:rPr lang="ru-RU" b="1" dirty="0" smtClean="0"/>
              <a:t>  </a:t>
            </a:r>
            <a:r>
              <a:rPr lang="en-US" b="1" dirty="0" smtClean="0"/>
              <a:t>         </a:t>
            </a:r>
            <a:r>
              <a:rPr lang="ru-RU" b="1" dirty="0" smtClean="0"/>
              <a:t>этих  выражений?</a:t>
            </a:r>
          </a:p>
          <a:p>
            <a:pPr lvl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30bc</a:t>
            </a:r>
            <a:r>
              <a:rPr lang="en-US" sz="3600" b="1" dirty="0" smtClean="0"/>
              <a:t> </a:t>
            </a:r>
            <a:r>
              <a:rPr lang="ru-RU" sz="3600" b="1" dirty="0" smtClean="0"/>
              <a:t>             </a:t>
            </a: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endParaRPr lang="en-US" sz="3600" b="1" dirty="0" smtClean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Закончите формулу 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i="1" dirty="0" smtClean="0"/>
              <a:t>(</a:t>
            </a:r>
            <a:r>
              <a:rPr lang="ru-RU" sz="3600" b="1" i="1" dirty="0" err="1" smtClean="0"/>
              <a:t>а-в</a:t>
            </a:r>
            <a:r>
              <a:rPr lang="ru-RU" sz="3600" b="1" i="1" dirty="0" smtClean="0"/>
              <a:t>)(</a:t>
            </a:r>
            <a:r>
              <a:rPr lang="ru-RU" sz="3600" b="1" i="1" dirty="0" err="1" smtClean="0"/>
              <a:t>а+в</a:t>
            </a:r>
            <a:r>
              <a:rPr lang="ru-RU" sz="3600" b="1" i="1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dirty="0" smtClean="0"/>
              <a:t>а</a:t>
            </a:r>
            <a:r>
              <a:rPr lang="ru-RU" sz="3600" b="1" baseline="30000" dirty="0" smtClean="0"/>
              <a:t>2</a:t>
            </a:r>
            <a:r>
              <a:rPr lang="ru-RU" sz="3600" b="1" dirty="0" smtClean="0"/>
              <a:t>+2ав+в</a:t>
            </a:r>
            <a:r>
              <a:rPr lang="ru-RU" sz="3600" b="1" baseline="30000" dirty="0" smtClean="0"/>
              <a:t>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dirty="0" smtClean="0"/>
              <a:t>а</a:t>
            </a:r>
            <a:r>
              <a:rPr lang="ru-RU" sz="3600" b="1" baseline="30000" dirty="0" smtClean="0"/>
              <a:t>2</a:t>
            </a:r>
            <a:r>
              <a:rPr lang="ru-RU" sz="3600" b="1" dirty="0" smtClean="0"/>
              <a:t>-2ав+в</a:t>
            </a:r>
            <a:r>
              <a:rPr lang="ru-RU" sz="3600" b="1" baseline="30000" dirty="0" smtClean="0"/>
              <a:t>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i="1" dirty="0" smtClean="0"/>
              <a:t>(</a:t>
            </a:r>
            <a:r>
              <a:rPr lang="ru-RU" sz="3600" b="1" i="1" dirty="0" err="1" smtClean="0"/>
              <a:t>а-в</a:t>
            </a:r>
            <a:r>
              <a:rPr lang="ru-RU" sz="3600" b="1" i="1" dirty="0" smtClean="0"/>
              <a:t>) (</a:t>
            </a:r>
            <a:r>
              <a:rPr lang="ru-RU" sz="3600" b="1" dirty="0" smtClean="0"/>
              <a:t>а</a:t>
            </a:r>
            <a:r>
              <a:rPr lang="ru-RU" sz="3600" b="1" baseline="30000" dirty="0" smtClean="0"/>
              <a:t>2</a:t>
            </a:r>
            <a:r>
              <a:rPr lang="ru-RU" sz="3600" b="1" dirty="0" smtClean="0"/>
              <a:t>+ав+в</a:t>
            </a:r>
            <a:r>
              <a:rPr lang="ru-RU" sz="3600" b="1" baseline="30000" dirty="0" smtClean="0"/>
              <a:t>2</a:t>
            </a:r>
            <a:r>
              <a:rPr lang="ru-RU" sz="3600" b="1" dirty="0" smtClean="0"/>
              <a:t>)</a:t>
            </a:r>
            <a:endParaRPr lang="ru-RU" sz="36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i="1" dirty="0" smtClean="0"/>
              <a:t>(</a:t>
            </a:r>
            <a:r>
              <a:rPr lang="ru-RU" sz="3600" b="1" i="1" dirty="0" err="1" smtClean="0"/>
              <a:t>а+в</a:t>
            </a:r>
            <a:r>
              <a:rPr lang="ru-RU" sz="3600" b="1" i="1" dirty="0" smtClean="0"/>
              <a:t>) (</a:t>
            </a:r>
            <a:r>
              <a:rPr lang="ru-RU" sz="3600" b="1" dirty="0" smtClean="0"/>
              <a:t>а</a:t>
            </a:r>
            <a:r>
              <a:rPr lang="ru-RU" sz="3600" b="1" baseline="30000" dirty="0" smtClean="0"/>
              <a:t>2</a:t>
            </a:r>
            <a:r>
              <a:rPr lang="ru-RU" sz="3600" b="1" dirty="0" smtClean="0"/>
              <a:t>-ав+в</a:t>
            </a:r>
            <a:r>
              <a:rPr lang="ru-RU" sz="3600" b="1" baseline="30000" dirty="0" smtClean="0"/>
              <a:t>2</a:t>
            </a:r>
            <a:r>
              <a:rPr lang="ru-RU" sz="3600" b="1" dirty="0" smtClean="0"/>
              <a:t>)</a:t>
            </a:r>
            <a:endParaRPr lang="ru-RU" sz="3600" b="1" baseline="30000" dirty="0" smtClean="0"/>
          </a:p>
          <a:p>
            <a:endParaRPr lang="ru-RU" sz="360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1259632" y="2204864"/>
            <a:ext cx="3096344" cy="424847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600" b="1" i="1" dirty="0" smtClean="0"/>
              <a:t>а</a:t>
            </a:r>
            <a:r>
              <a:rPr lang="ru-RU" sz="3600" b="1" i="1" baseline="30000" dirty="0" smtClean="0"/>
              <a:t>2</a:t>
            </a:r>
            <a:r>
              <a:rPr lang="ru-RU" sz="3600" b="1" i="1" dirty="0" smtClean="0"/>
              <a:t>-в</a:t>
            </a:r>
            <a:r>
              <a:rPr lang="ru-RU" sz="3600" b="1" i="1" baseline="30000" dirty="0" smtClean="0"/>
              <a:t>2</a:t>
            </a:r>
            <a:r>
              <a:rPr lang="ru-RU" sz="3600" b="1" i="1" dirty="0" smtClean="0"/>
              <a:t>=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b="1" dirty="0" smtClean="0"/>
              <a:t>(</a:t>
            </a:r>
            <a:r>
              <a:rPr lang="ru-RU" sz="3600" b="1" dirty="0" err="1" smtClean="0"/>
              <a:t>а+в</a:t>
            </a:r>
            <a:r>
              <a:rPr lang="ru-RU" sz="3600" b="1" dirty="0" smtClean="0"/>
              <a:t>)</a:t>
            </a:r>
            <a:r>
              <a:rPr lang="ru-RU" sz="3600" b="1" baseline="30000" dirty="0" smtClean="0"/>
              <a:t>2</a:t>
            </a:r>
            <a:r>
              <a:rPr lang="ru-RU" sz="3600" b="1" dirty="0" smtClean="0"/>
              <a:t>=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b="1" dirty="0" smtClean="0"/>
              <a:t>(</a:t>
            </a:r>
            <a:r>
              <a:rPr lang="ru-RU" sz="3600" b="1" dirty="0" err="1" smtClean="0"/>
              <a:t>а-в</a:t>
            </a:r>
            <a:r>
              <a:rPr lang="ru-RU" sz="3600" b="1" dirty="0" smtClean="0"/>
              <a:t>)</a:t>
            </a:r>
            <a:r>
              <a:rPr lang="ru-RU" sz="3600" b="1" baseline="30000" dirty="0" smtClean="0"/>
              <a:t>2</a:t>
            </a:r>
            <a:r>
              <a:rPr lang="ru-RU" sz="3600" b="1" dirty="0" smtClean="0"/>
              <a:t>=</a:t>
            </a:r>
            <a:endParaRPr lang="ru-RU" sz="3600" b="1" baseline="30000" dirty="0" smtClean="0"/>
          </a:p>
          <a:p>
            <a:pPr eaLnBrk="1" hangingPunct="1">
              <a:lnSpc>
                <a:spcPct val="80000"/>
              </a:lnSpc>
            </a:pPr>
            <a:r>
              <a:rPr lang="ru-RU" sz="3600" b="1" i="1" dirty="0" smtClean="0"/>
              <a:t>а</a:t>
            </a:r>
            <a:r>
              <a:rPr lang="ru-RU" sz="3600" b="1" i="1" baseline="30000" dirty="0" smtClean="0"/>
              <a:t>3</a:t>
            </a:r>
            <a:r>
              <a:rPr lang="ru-RU" sz="3600" b="1" i="1" dirty="0" smtClean="0"/>
              <a:t>-в</a:t>
            </a:r>
            <a:r>
              <a:rPr lang="ru-RU" sz="3600" b="1" i="1" baseline="30000" dirty="0" smtClean="0"/>
              <a:t>3</a:t>
            </a:r>
            <a:r>
              <a:rPr lang="ru-RU" sz="3600" b="1" i="1" dirty="0" smtClean="0"/>
              <a:t>=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b="1" i="1" dirty="0" smtClean="0"/>
              <a:t>а</a:t>
            </a:r>
            <a:r>
              <a:rPr lang="ru-RU" sz="3600" b="1" i="1" baseline="30000" dirty="0" smtClean="0"/>
              <a:t>3</a:t>
            </a:r>
            <a:r>
              <a:rPr lang="ru-RU" sz="3600" b="1" i="1" dirty="0" smtClean="0"/>
              <a:t>+в</a:t>
            </a:r>
            <a:r>
              <a:rPr lang="ru-RU" sz="3600" b="1" i="1" baseline="30000" dirty="0" smtClean="0"/>
              <a:t>3</a:t>
            </a:r>
            <a:r>
              <a:rPr lang="ru-RU" sz="3600" b="1" i="1" dirty="0" smtClean="0"/>
              <a:t>=</a:t>
            </a:r>
          </a:p>
          <a:p>
            <a:pPr eaLnBrk="1" hangingPunct="1">
              <a:lnSpc>
                <a:spcPct val="80000"/>
              </a:lnSpc>
            </a:pPr>
            <a:endParaRPr lang="ru-RU" sz="3600" b="1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Найдите квадрат выражения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i="1" dirty="0" smtClean="0">
                <a:solidFill>
                  <a:srgbClr val="0000FF"/>
                </a:solidFill>
              </a:rPr>
              <a:t>    </a:t>
            </a:r>
            <a:r>
              <a:rPr lang="ru-RU" sz="4000" b="1" i="1" dirty="0" smtClean="0">
                <a:solidFill>
                  <a:srgbClr val="0000FF"/>
                </a:solidFill>
              </a:rPr>
              <a:t>(</a:t>
            </a:r>
            <a:r>
              <a:rPr lang="ru-RU" sz="4000" b="1" i="1" dirty="0" err="1" smtClean="0">
                <a:solidFill>
                  <a:srgbClr val="0000FF"/>
                </a:solidFill>
              </a:rPr>
              <a:t>а+</a:t>
            </a:r>
            <a:r>
              <a:rPr lang="en-US" sz="4000" b="1" i="1" dirty="0" smtClean="0">
                <a:solidFill>
                  <a:srgbClr val="0000FF"/>
                </a:solidFill>
              </a:rPr>
              <a:t>3</a:t>
            </a:r>
            <a:r>
              <a:rPr lang="ru-RU" sz="4000" b="1" i="1" dirty="0" smtClean="0">
                <a:solidFill>
                  <a:srgbClr val="0000FF"/>
                </a:solidFill>
              </a:rPr>
              <a:t>в)</a:t>
            </a:r>
            <a:r>
              <a:rPr lang="ru-RU" sz="4000" b="1" i="1" baseline="30000" dirty="0" smtClean="0">
                <a:solidFill>
                  <a:srgbClr val="0000FF"/>
                </a:solidFill>
              </a:rPr>
              <a:t>2</a:t>
            </a:r>
            <a:r>
              <a:rPr lang="ru-RU" sz="4000" b="1" i="1" dirty="0" smtClean="0">
                <a:solidFill>
                  <a:srgbClr val="0000FF"/>
                </a:solidFill>
              </a:rPr>
              <a:t> =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   </a:t>
            </a:r>
            <a:r>
              <a:rPr lang="ru-RU" sz="4000" b="1" i="1" dirty="0" smtClean="0">
                <a:solidFill>
                  <a:srgbClr val="003300"/>
                </a:solidFill>
              </a:rPr>
              <a:t>(0,</a:t>
            </a:r>
            <a:r>
              <a:rPr lang="en-US" sz="4000" b="1" i="1" dirty="0" smtClean="0">
                <a:solidFill>
                  <a:srgbClr val="003300"/>
                </a:solidFill>
              </a:rPr>
              <a:t>4c</a:t>
            </a:r>
            <a:r>
              <a:rPr lang="ru-RU" sz="4000" b="1" i="1" dirty="0" smtClean="0">
                <a:solidFill>
                  <a:srgbClr val="003300"/>
                </a:solidFill>
              </a:rPr>
              <a:t>-</a:t>
            </a:r>
            <a:r>
              <a:rPr lang="en-US" sz="4000" b="1" i="1" dirty="0" smtClean="0">
                <a:solidFill>
                  <a:srgbClr val="003300"/>
                </a:solidFill>
              </a:rPr>
              <a:t>2d</a:t>
            </a:r>
            <a:r>
              <a:rPr lang="ru-RU" sz="4000" b="1" i="1" dirty="0" smtClean="0">
                <a:solidFill>
                  <a:srgbClr val="003300"/>
                </a:solidFill>
              </a:rPr>
              <a:t>)</a:t>
            </a:r>
            <a:r>
              <a:rPr lang="ru-RU" sz="4000" b="1" i="1" baseline="30000" dirty="0" smtClean="0">
                <a:solidFill>
                  <a:srgbClr val="003300"/>
                </a:solidFill>
              </a:rPr>
              <a:t>2 </a:t>
            </a:r>
            <a:r>
              <a:rPr lang="ru-RU" sz="4000" b="1" i="1" dirty="0" smtClean="0">
                <a:solidFill>
                  <a:srgbClr val="003300"/>
                </a:solidFill>
              </a:rPr>
              <a:t>=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3968" y="2174628"/>
            <a:ext cx="4403553" cy="3951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00FF"/>
                </a:solidFill>
              </a:rPr>
              <a:t>а</a:t>
            </a:r>
            <a:r>
              <a:rPr lang="ru-RU" sz="4000" b="1" i="1" baseline="30000" dirty="0" smtClean="0">
                <a:solidFill>
                  <a:srgbClr val="0000FF"/>
                </a:solidFill>
              </a:rPr>
              <a:t>2</a:t>
            </a:r>
            <a:r>
              <a:rPr lang="ru-RU" sz="4000" b="1" i="1" dirty="0" smtClean="0">
                <a:solidFill>
                  <a:srgbClr val="0000FF"/>
                </a:solidFill>
              </a:rPr>
              <a:t>+</a:t>
            </a:r>
            <a:r>
              <a:rPr lang="en-US" sz="4000" b="1" i="1" dirty="0" smtClean="0">
                <a:solidFill>
                  <a:srgbClr val="0000FF"/>
                </a:solidFill>
              </a:rPr>
              <a:t>6</a:t>
            </a:r>
            <a:r>
              <a:rPr lang="ru-RU" sz="4000" b="1" i="1" dirty="0" err="1" smtClean="0">
                <a:solidFill>
                  <a:srgbClr val="0000FF"/>
                </a:solidFill>
              </a:rPr>
              <a:t>ав+</a:t>
            </a:r>
            <a:r>
              <a:rPr lang="en-US" sz="4000" b="1" i="1" dirty="0" smtClean="0">
                <a:solidFill>
                  <a:srgbClr val="0000FF"/>
                </a:solidFill>
              </a:rPr>
              <a:t>9</a:t>
            </a:r>
            <a:r>
              <a:rPr lang="ru-RU" sz="4000" b="1" i="1" dirty="0" smtClean="0">
                <a:solidFill>
                  <a:srgbClr val="0000FF"/>
                </a:solidFill>
              </a:rPr>
              <a:t>в</a:t>
            </a:r>
            <a:r>
              <a:rPr lang="ru-RU" sz="4000" b="1" i="1" baseline="30000" dirty="0" smtClean="0">
                <a:solidFill>
                  <a:srgbClr val="0000FF"/>
                </a:solidFill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3300"/>
                </a:solidFill>
              </a:rPr>
              <a:t>0,</a:t>
            </a:r>
            <a:r>
              <a:rPr lang="en-US" sz="4000" b="1" i="1" dirty="0" smtClean="0">
                <a:solidFill>
                  <a:srgbClr val="003300"/>
                </a:solidFill>
              </a:rPr>
              <a:t>16c</a:t>
            </a:r>
            <a:r>
              <a:rPr lang="ru-RU" sz="4000" b="1" i="1" baseline="30000" dirty="0" smtClean="0">
                <a:solidFill>
                  <a:srgbClr val="003300"/>
                </a:solidFill>
              </a:rPr>
              <a:t>2</a:t>
            </a:r>
            <a:r>
              <a:rPr lang="ru-RU" sz="4000" b="1" i="1" dirty="0" smtClean="0">
                <a:solidFill>
                  <a:srgbClr val="003300"/>
                </a:solidFill>
              </a:rPr>
              <a:t>-</a:t>
            </a:r>
            <a:r>
              <a:rPr lang="en-US" sz="4000" b="1" i="1" dirty="0" smtClean="0">
                <a:solidFill>
                  <a:srgbClr val="003300"/>
                </a:solidFill>
              </a:rPr>
              <a:t>0</a:t>
            </a:r>
            <a:r>
              <a:rPr lang="ru-RU" sz="4000" b="1" i="1" dirty="0" smtClean="0">
                <a:solidFill>
                  <a:srgbClr val="003300"/>
                </a:solidFill>
              </a:rPr>
              <a:t>,16с</a:t>
            </a:r>
            <a:r>
              <a:rPr lang="en-US" sz="4000" b="1" i="1" dirty="0" smtClean="0">
                <a:solidFill>
                  <a:srgbClr val="003300"/>
                </a:solidFill>
              </a:rPr>
              <a:t>d</a:t>
            </a:r>
            <a:r>
              <a:rPr lang="ru-RU" sz="4000" b="1" i="1" dirty="0" smtClean="0">
                <a:solidFill>
                  <a:srgbClr val="003300"/>
                </a:solidFill>
              </a:rPr>
              <a:t>+4</a:t>
            </a:r>
            <a:r>
              <a:rPr lang="en-US" sz="4000" b="1" i="1" dirty="0" smtClean="0">
                <a:solidFill>
                  <a:srgbClr val="003300"/>
                </a:solidFill>
              </a:rPr>
              <a:t>d</a:t>
            </a:r>
            <a:r>
              <a:rPr lang="ru-RU" sz="4000" b="1" i="1" baseline="30000" dirty="0" smtClean="0">
                <a:solidFill>
                  <a:srgbClr val="003300"/>
                </a:solidFill>
              </a:rPr>
              <a:t>2</a:t>
            </a:r>
            <a:endParaRPr lang="ru-RU" sz="4000" dirty="0">
              <a:solidFill>
                <a:srgbClr val="00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573016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(</a:t>
            </a:r>
            <a:r>
              <a:rPr lang="ru-RU" sz="4000" b="1" i="1" dirty="0" smtClean="0">
                <a:solidFill>
                  <a:srgbClr val="FF0000"/>
                </a:solidFill>
              </a:rPr>
              <a:t>в+5+с)</a:t>
            </a:r>
            <a:r>
              <a:rPr lang="ru-RU" sz="4000" b="1" i="1" baseline="30000" dirty="0" smtClean="0">
                <a:solidFill>
                  <a:srgbClr val="FF0000"/>
                </a:solidFill>
              </a:rPr>
              <a:t>2</a:t>
            </a:r>
            <a:r>
              <a:rPr lang="ru-RU" sz="4000" b="1" i="1" dirty="0" smtClean="0">
                <a:solidFill>
                  <a:srgbClr val="FF0000"/>
                </a:solidFill>
              </a:rPr>
              <a:t>=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Формулы сокращённого умножения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5280" cy="452351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3333FF"/>
                </a:solidFill>
              </a:rPr>
              <a:t>Квадрат суммы трёх </a:t>
            </a:r>
            <a:r>
              <a:rPr lang="ru-RU" sz="4000" b="1" i="1" dirty="0" smtClean="0">
                <a:solidFill>
                  <a:srgbClr val="3333FF"/>
                </a:solidFill>
              </a:rPr>
              <a:t>чисел</a:t>
            </a:r>
            <a:endParaRPr lang="ru-RU" sz="4000" b="1" i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114000"/>
              </a:lnSpc>
              <a:buFont typeface="Wingdings" pitchFamily="2" charset="2"/>
              <a:buNone/>
            </a:pPr>
            <a:r>
              <a:rPr lang="ru-RU" sz="3600" b="1" dirty="0" smtClean="0"/>
              <a:t>Цель урока</a:t>
            </a:r>
            <a:r>
              <a:rPr lang="ru-RU" sz="3600" dirty="0" smtClean="0"/>
              <a:t>: </a:t>
            </a:r>
            <a:r>
              <a:rPr lang="ru-RU" sz="3600" b="1" i="1" dirty="0" smtClean="0">
                <a:solidFill>
                  <a:srgbClr val="003300"/>
                </a:solidFill>
              </a:rPr>
              <a:t>вывести формулу квадрата суммы трёх чисел; научиться применять формулу при решении упражнений.</a:t>
            </a:r>
          </a:p>
          <a:p>
            <a:endParaRPr lang="ru-RU" dirty="0"/>
          </a:p>
        </p:txBody>
      </p:sp>
      <p:pic>
        <p:nvPicPr>
          <p:cNvPr id="4" name="Picture 5" descr="AN0079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437112"/>
            <a:ext cx="2484437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6480" y="260648"/>
            <a:ext cx="8225280" cy="936104"/>
          </a:xfrm>
        </p:spPr>
        <p:txBody>
          <a:bodyPr/>
          <a:lstStyle/>
          <a:p>
            <a:r>
              <a:rPr lang="ru-RU" sz="4400" b="1" i="1" dirty="0" smtClean="0">
                <a:solidFill>
                  <a:srgbClr val="0000FF"/>
                </a:solidFill>
              </a:rPr>
              <a:t>Квадрат суммы трёх </a:t>
            </a:r>
            <a:r>
              <a:rPr lang="ru-RU" sz="4400" b="1" i="1" dirty="0" smtClean="0">
                <a:solidFill>
                  <a:srgbClr val="0000FF"/>
                </a:solidFill>
              </a:rPr>
              <a:t>чисел</a:t>
            </a:r>
            <a:endParaRPr lang="ru-RU" sz="4400" b="1" dirty="0">
              <a:solidFill>
                <a:srgbClr val="0000FF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ru-RU" sz="4800" b="1" dirty="0" err="1" smtClean="0">
                <a:solidFill>
                  <a:srgbClr val="FF0000"/>
                </a:solidFill>
                <a:latin typeface="Arial Black" pitchFamily="34" charset="0"/>
              </a:rPr>
              <a:t>а+в+с</a:t>
            </a:r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r>
              <a:rPr lang="ru-RU" sz="4800" b="1" baseline="300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=а</a:t>
            </a:r>
            <a:r>
              <a:rPr lang="ru-RU" sz="4800" b="1" baseline="300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+в</a:t>
            </a:r>
            <a:r>
              <a:rPr lang="ru-RU" sz="4800" b="1" baseline="300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 +с</a:t>
            </a:r>
            <a:r>
              <a:rPr lang="ru-RU" sz="4800" b="1" baseline="300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latin typeface="Arial Black" pitchFamily="34" charset="0"/>
              </a:rPr>
              <a:t>+</a:t>
            </a:r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         +</a:t>
            </a:r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2ав+2ас+2вс</a:t>
            </a:r>
          </a:p>
          <a:p>
            <a:pPr>
              <a:lnSpc>
                <a:spcPct val="114000"/>
              </a:lnSpc>
              <a:buNone/>
            </a:pPr>
            <a:r>
              <a:rPr lang="ru-RU" sz="3200" b="1" i="1" dirty="0" smtClean="0"/>
              <a:t>Квадрат суммы трёх чисел равен:</a:t>
            </a:r>
          </a:p>
          <a:p>
            <a:pPr>
              <a:lnSpc>
                <a:spcPct val="114000"/>
              </a:lnSpc>
              <a:buNone/>
            </a:pPr>
            <a:r>
              <a:rPr lang="ru-RU" sz="3200" b="1" i="1" dirty="0" smtClean="0"/>
              <a:t>  сумме </a:t>
            </a:r>
            <a:r>
              <a:rPr lang="ru-RU" sz="3200" b="1" i="1" dirty="0" smtClean="0"/>
              <a:t>квадратов каждого слагаемого плюс всевозможные удвоенные произведения.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4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332656"/>
            <a:ext cx="7773120" cy="1152128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(в+5+с)</a:t>
            </a:r>
            <a:r>
              <a:rPr lang="ru-RU" sz="4800" b="1" i="1" baseline="30000" dirty="0" smtClean="0">
                <a:solidFill>
                  <a:srgbClr val="FF0000"/>
                </a:solidFill>
              </a:rPr>
              <a:t>2</a:t>
            </a:r>
            <a:r>
              <a:rPr lang="ru-RU" sz="4800" b="1" i="1" dirty="0" smtClean="0">
                <a:solidFill>
                  <a:srgbClr val="FF0000"/>
                </a:solidFill>
              </a:rPr>
              <a:t>=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12968" cy="4752528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ru-RU" sz="4200" b="1" i="1" dirty="0" smtClean="0">
                <a:solidFill>
                  <a:srgbClr val="FF0000"/>
                </a:solidFill>
              </a:rPr>
              <a:t>=(в+5+с</a:t>
            </a:r>
            <a:r>
              <a:rPr lang="ru-RU" sz="4200" b="1" i="1" dirty="0" smtClean="0">
                <a:solidFill>
                  <a:srgbClr val="FF0000"/>
                </a:solidFill>
              </a:rPr>
              <a:t>)(</a:t>
            </a:r>
            <a:r>
              <a:rPr lang="ru-RU" sz="4200" b="1" i="1" dirty="0" err="1" smtClean="0">
                <a:solidFill>
                  <a:srgbClr val="FF0000"/>
                </a:solidFill>
              </a:rPr>
              <a:t>в+5+с</a:t>
            </a:r>
            <a:r>
              <a:rPr lang="ru-RU" sz="4200" b="1" i="1" dirty="0" smtClean="0">
                <a:solidFill>
                  <a:srgbClr val="FF0000"/>
                </a:solidFill>
              </a:rPr>
              <a:t>)= </a:t>
            </a:r>
          </a:p>
          <a:p>
            <a:pPr eaLnBrk="1" hangingPunct="1">
              <a:lnSpc>
                <a:spcPct val="200000"/>
              </a:lnSpc>
            </a:pPr>
            <a:r>
              <a:rPr lang="ru-RU" sz="4200" b="1" i="1" dirty="0" smtClean="0">
                <a:solidFill>
                  <a:srgbClr val="FF0000"/>
                </a:solidFill>
              </a:rPr>
              <a:t>=в</a:t>
            </a:r>
            <a:r>
              <a:rPr lang="ru-RU" sz="4200" b="1" i="1" baseline="30000" dirty="0" smtClean="0">
                <a:solidFill>
                  <a:srgbClr val="FF0000"/>
                </a:solidFill>
              </a:rPr>
              <a:t>2</a:t>
            </a:r>
            <a:r>
              <a:rPr lang="ru-RU" sz="4200" b="1" i="1" dirty="0" smtClean="0">
                <a:solidFill>
                  <a:srgbClr val="FF0000"/>
                </a:solidFill>
              </a:rPr>
              <a:t>+5в+вс+5в+25++5с+вс+5с+с</a:t>
            </a:r>
            <a:r>
              <a:rPr lang="ru-RU" sz="4200" b="1" i="1" baseline="30000" dirty="0" smtClean="0">
                <a:solidFill>
                  <a:srgbClr val="FF0000"/>
                </a:solidFill>
              </a:rPr>
              <a:t>2</a:t>
            </a:r>
            <a:r>
              <a:rPr lang="ru-RU" sz="4200" b="1" i="1" dirty="0" smtClean="0">
                <a:solidFill>
                  <a:srgbClr val="FF0000"/>
                </a:solidFill>
              </a:rPr>
              <a:t>= </a:t>
            </a:r>
          </a:p>
          <a:p>
            <a:pPr eaLnBrk="1" hangingPunct="1">
              <a:lnSpc>
                <a:spcPct val="200000"/>
              </a:lnSpc>
            </a:pPr>
            <a:r>
              <a:rPr lang="ru-RU" sz="4200" b="1" i="1" dirty="0" smtClean="0">
                <a:solidFill>
                  <a:srgbClr val="FF0000"/>
                </a:solidFill>
              </a:rPr>
              <a:t>=в</a:t>
            </a:r>
            <a:r>
              <a:rPr lang="ru-RU" sz="4200" b="1" i="1" baseline="30000" dirty="0" smtClean="0">
                <a:solidFill>
                  <a:srgbClr val="FF0000"/>
                </a:solidFill>
              </a:rPr>
              <a:t>2</a:t>
            </a:r>
            <a:r>
              <a:rPr lang="ru-RU" sz="4200" b="1" i="1" dirty="0" smtClean="0">
                <a:solidFill>
                  <a:srgbClr val="FF0000"/>
                </a:solidFill>
              </a:rPr>
              <a:t>+25+с</a:t>
            </a:r>
            <a:r>
              <a:rPr lang="ru-RU" sz="4200" b="1" i="1" baseline="30000" dirty="0" smtClean="0">
                <a:solidFill>
                  <a:srgbClr val="FF0000"/>
                </a:solidFill>
              </a:rPr>
              <a:t>2</a:t>
            </a:r>
            <a:r>
              <a:rPr lang="ru-RU" sz="4200" b="1" i="1" dirty="0" smtClean="0">
                <a:solidFill>
                  <a:srgbClr val="FF0000"/>
                </a:solidFill>
              </a:rPr>
              <a:t>+10в+2вс+10с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640960" cy="5704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000" b="1" i="1" dirty="0" smtClean="0"/>
              <a:t>Заполнить пропуски по формуле:</a:t>
            </a:r>
            <a:endParaRPr lang="ru-RU" sz="3000" dirty="0" smtClean="0"/>
          </a:p>
          <a:p>
            <a:pPr>
              <a:lnSpc>
                <a:spcPct val="200000"/>
              </a:lnSpc>
            </a:pPr>
            <a:r>
              <a:rPr lang="ru-RU" sz="3000" b="1" dirty="0" smtClean="0"/>
              <a:t>(5а+2+в)</a:t>
            </a:r>
            <a:r>
              <a:rPr lang="ru-RU" sz="3000" b="1" baseline="30000" dirty="0" smtClean="0"/>
              <a:t>2</a:t>
            </a:r>
            <a:r>
              <a:rPr lang="ru-RU" sz="3000" b="1" dirty="0" smtClean="0"/>
              <a:t>=</a:t>
            </a:r>
            <a:r>
              <a:rPr lang="ru-RU" sz="3000" b="1" dirty="0" smtClean="0">
                <a:solidFill>
                  <a:srgbClr val="0000FF"/>
                </a:solidFill>
              </a:rPr>
              <a:t>25а</a:t>
            </a:r>
            <a:r>
              <a:rPr lang="ru-RU" sz="3000" b="1" baseline="30000" dirty="0" smtClean="0">
                <a:solidFill>
                  <a:srgbClr val="0000FF"/>
                </a:solidFill>
              </a:rPr>
              <a:t>2</a:t>
            </a:r>
            <a:r>
              <a:rPr lang="ru-RU" sz="3000" b="1" dirty="0" smtClean="0">
                <a:solidFill>
                  <a:srgbClr val="0000FF"/>
                </a:solidFill>
              </a:rPr>
              <a:t>+4+в</a:t>
            </a:r>
            <a:r>
              <a:rPr lang="ru-RU" sz="3000" b="1" baseline="30000" dirty="0" smtClean="0">
                <a:solidFill>
                  <a:srgbClr val="0000FF"/>
                </a:solidFill>
              </a:rPr>
              <a:t>2</a:t>
            </a:r>
            <a:r>
              <a:rPr lang="ru-RU" sz="3000" b="1" dirty="0" smtClean="0">
                <a:solidFill>
                  <a:srgbClr val="0000FF"/>
                </a:solidFill>
              </a:rPr>
              <a:t>+20а+10ав+4в</a:t>
            </a:r>
            <a:r>
              <a:rPr lang="ru-RU" sz="3000" dirty="0" smtClean="0"/>
              <a:t>.</a:t>
            </a:r>
            <a:endParaRPr lang="ru-RU" sz="3000" b="1" i="1" dirty="0" smtClean="0"/>
          </a:p>
          <a:p>
            <a:pPr>
              <a:lnSpc>
                <a:spcPct val="200000"/>
              </a:lnSpc>
            </a:pPr>
            <a:r>
              <a:rPr lang="ru-RU" sz="3000" b="1" i="1" dirty="0" smtClean="0"/>
              <a:t>Представить в виде квадрата трехчлена:</a:t>
            </a:r>
            <a:endParaRPr lang="ru-RU" sz="3000" dirty="0" smtClean="0"/>
          </a:p>
          <a:p>
            <a:pPr>
              <a:lnSpc>
                <a:spcPct val="200000"/>
              </a:lnSpc>
            </a:pPr>
            <a:r>
              <a:rPr lang="ru-RU" sz="3000" b="1" dirty="0" smtClean="0"/>
              <a:t>4+25х</a:t>
            </a:r>
            <a:r>
              <a:rPr lang="ru-RU" sz="3000" b="1" baseline="30000" dirty="0" smtClean="0"/>
              <a:t>2</a:t>
            </a:r>
            <a:r>
              <a:rPr lang="ru-RU" sz="3000" b="1" dirty="0" smtClean="0"/>
              <a:t>+36у</a:t>
            </a:r>
            <a:r>
              <a:rPr lang="ru-RU" sz="3000" b="1" baseline="30000" dirty="0" smtClean="0"/>
              <a:t>2</a:t>
            </a:r>
            <a:r>
              <a:rPr lang="ru-RU" sz="3000" b="1" dirty="0" smtClean="0"/>
              <a:t>+20х+24у+60ху=</a:t>
            </a:r>
            <a:r>
              <a:rPr lang="ru-RU" sz="3000" dirty="0" smtClean="0"/>
              <a:t> </a:t>
            </a:r>
            <a:r>
              <a:rPr lang="ru-RU" sz="3000" b="1" dirty="0" smtClean="0">
                <a:solidFill>
                  <a:srgbClr val="FF0000"/>
                </a:solidFill>
              </a:rPr>
              <a:t>(2+5х+6у)</a:t>
            </a:r>
            <a:r>
              <a:rPr lang="ru-RU" sz="3000" b="1" baseline="30000" dirty="0" smtClean="0">
                <a:solidFill>
                  <a:srgbClr val="FF0000"/>
                </a:solidFill>
              </a:rPr>
              <a:t>2</a:t>
            </a:r>
            <a:r>
              <a:rPr lang="ru-RU" sz="3000" dirty="0" smtClean="0"/>
              <a:t>.</a:t>
            </a:r>
            <a:endParaRPr lang="ru-RU" sz="3000" b="1" i="1" dirty="0" smtClean="0"/>
          </a:p>
          <a:p>
            <a:pPr>
              <a:lnSpc>
                <a:spcPct val="200000"/>
              </a:lnSpc>
            </a:pPr>
            <a:r>
              <a:rPr lang="ru-RU" sz="3000" b="1" i="1" dirty="0" smtClean="0"/>
              <a:t>3.Возвести в квадрат:</a:t>
            </a:r>
            <a:endParaRPr lang="ru-RU" sz="3000" dirty="0" smtClean="0"/>
          </a:p>
          <a:p>
            <a:pPr>
              <a:lnSpc>
                <a:spcPct val="200000"/>
              </a:lnSpc>
            </a:pPr>
            <a:r>
              <a:rPr lang="ru-RU" sz="3000" b="1" dirty="0" smtClean="0"/>
              <a:t>(2х+4у+3</a:t>
            </a:r>
            <a:r>
              <a:rPr lang="en-US" sz="3000" b="1" dirty="0" smtClean="0"/>
              <a:t>z)</a:t>
            </a:r>
            <a:r>
              <a:rPr lang="ru-RU" sz="3000" b="1" baseline="30000" dirty="0" smtClean="0"/>
              <a:t>2</a:t>
            </a:r>
            <a:r>
              <a:rPr lang="ru-RU" sz="3000" b="1" dirty="0" smtClean="0"/>
              <a:t>= </a:t>
            </a:r>
            <a:r>
              <a:rPr lang="ru-RU" sz="3000" b="1" dirty="0" smtClean="0">
                <a:solidFill>
                  <a:srgbClr val="660066"/>
                </a:solidFill>
              </a:rPr>
              <a:t>4х</a:t>
            </a:r>
            <a:r>
              <a:rPr lang="ru-RU" sz="3000" b="1" baseline="30000" dirty="0" smtClean="0">
                <a:solidFill>
                  <a:srgbClr val="660066"/>
                </a:solidFill>
              </a:rPr>
              <a:t>2</a:t>
            </a:r>
            <a:r>
              <a:rPr lang="ru-RU" sz="3000" b="1" dirty="0" smtClean="0">
                <a:solidFill>
                  <a:srgbClr val="660066"/>
                </a:solidFill>
              </a:rPr>
              <a:t>+16у</a:t>
            </a:r>
            <a:r>
              <a:rPr lang="ru-RU" sz="3000" b="1" baseline="30000" dirty="0" smtClean="0">
                <a:solidFill>
                  <a:srgbClr val="660066"/>
                </a:solidFill>
              </a:rPr>
              <a:t>2</a:t>
            </a:r>
            <a:r>
              <a:rPr lang="ru-RU" sz="3000" b="1" dirty="0" smtClean="0">
                <a:solidFill>
                  <a:srgbClr val="660066"/>
                </a:solidFill>
              </a:rPr>
              <a:t>+9</a:t>
            </a:r>
            <a:r>
              <a:rPr lang="en-US" sz="3000" b="1" dirty="0" smtClean="0">
                <a:solidFill>
                  <a:srgbClr val="660066"/>
                </a:solidFill>
              </a:rPr>
              <a:t>z</a:t>
            </a:r>
            <a:r>
              <a:rPr lang="ru-RU" sz="3000" b="1" baseline="30000" dirty="0" smtClean="0">
                <a:solidFill>
                  <a:srgbClr val="660066"/>
                </a:solidFill>
              </a:rPr>
              <a:t>2</a:t>
            </a:r>
            <a:r>
              <a:rPr lang="ru-RU" sz="3000" b="1" dirty="0" smtClean="0">
                <a:solidFill>
                  <a:srgbClr val="660066"/>
                </a:solidFill>
              </a:rPr>
              <a:t>+16ху+12х</a:t>
            </a:r>
            <a:r>
              <a:rPr lang="en-US" sz="3000" b="1" dirty="0" smtClean="0">
                <a:solidFill>
                  <a:srgbClr val="660066"/>
                </a:solidFill>
              </a:rPr>
              <a:t>z</a:t>
            </a:r>
            <a:r>
              <a:rPr lang="ru-RU" sz="3000" b="1" dirty="0" smtClean="0">
                <a:solidFill>
                  <a:srgbClr val="660066"/>
                </a:solidFill>
              </a:rPr>
              <a:t>+24у</a:t>
            </a:r>
            <a:r>
              <a:rPr lang="en-US" sz="3000" b="1" dirty="0" smtClean="0">
                <a:solidFill>
                  <a:srgbClr val="660066"/>
                </a:solidFill>
              </a:rPr>
              <a:t>z</a:t>
            </a:r>
            <a:r>
              <a:rPr lang="ru-RU" sz="3000" b="1" dirty="0" smtClean="0"/>
              <a:t>.</a:t>
            </a:r>
            <a:endParaRPr lang="ru-RU" sz="3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353</Words>
  <Application>Microsoft Office PowerPoint</Application>
  <PresentationFormat>Экран (4:3)</PresentationFormat>
  <Paragraphs>83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Урок- исследование «Квадрат суммы трёх чисел» </vt:lpstr>
      <vt:lpstr>Слайд 2</vt:lpstr>
      <vt:lpstr>УСТНЫЙ СЧЁТ</vt:lpstr>
      <vt:lpstr>Закончите формулу </vt:lpstr>
      <vt:lpstr>Найдите квадрат выражения</vt:lpstr>
      <vt:lpstr>Формулы сокращённого умножения</vt:lpstr>
      <vt:lpstr>Квадрат суммы трёх чисел</vt:lpstr>
      <vt:lpstr>(в+5+с)2= </vt:lpstr>
      <vt:lpstr>Слайд 9</vt:lpstr>
      <vt:lpstr>Слайд 10</vt:lpstr>
      <vt:lpstr>Игра «Кто быстрее?»</vt:lpstr>
      <vt:lpstr>Слайд 12</vt:lpstr>
      <vt:lpstr>Домашняя работа</vt:lpstr>
      <vt:lpstr>Успехов в учёбе!!!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Квадрат суммы трёх чисел</dc:title>
  <dc:creator>Пользователь Windows; Марина</dc:creator>
  <cp:lastModifiedBy>Пользователь Windows</cp:lastModifiedBy>
  <cp:revision>51</cp:revision>
  <dcterms:created xsi:type="dcterms:W3CDTF">2013-05-06T17:33:58Z</dcterms:created>
  <dcterms:modified xsi:type="dcterms:W3CDTF">2013-05-08T00:06:11Z</dcterms:modified>
</cp:coreProperties>
</file>