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77" r:id="rId4"/>
    <p:sldId id="288" r:id="rId5"/>
    <p:sldId id="260" r:id="rId6"/>
    <p:sldId id="268" r:id="rId7"/>
    <p:sldId id="289" r:id="rId8"/>
    <p:sldId id="263" r:id="rId9"/>
    <p:sldId id="31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CC"/>
    <a:srgbClr val="008000"/>
    <a:srgbClr val="CC0000"/>
    <a:srgbClr val="FFCC99"/>
    <a:srgbClr val="FF00FF"/>
    <a:srgbClr val="C0C0C0"/>
    <a:srgbClr val="CCFF99"/>
    <a:srgbClr val="DDDDDD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95" autoAdjust="0"/>
    <p:restoredTop sz="94660" autoAdjust="0"/>
  </p:normalViewPr>
  <p:slideViewPr>
    <p:cSldViewPr>
      <p:cViewPr varScale="1">
        <p:scale>
          <a:sx n="69" d="100"/>
          <a:sy n="69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33655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2743200"/>
            <a:ext cx="5715000" cy="533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>
                <a:latin typeface="Arial" charset="0"/>
              </a:defRPr>
            </a:lvl1pPr>
          </a:lstStyle>
          <a:p>
            <a:fld id="{8E918AE0-743B-4E2E-BD86-D1791159CD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7239000" y="0"/>
            <a:ext cx="153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rgbClr val="CC0000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0E47E-30E1-4619-B7BA-031FBE8224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C44D2-5CFC-4E34-A57C-13A7B7D7D7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96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5637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162800" y="152400"/>
            <a:ext cx="1752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429000" y="655637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A4C689F9-F099-4C0B-B7E8-F5C51ABE06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739B5-1E47-48E7-AFB8-199BACA2C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8C2D5-1113-4F4C-8ABB-64710521F0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AF212-2D1A-484D-ADAD-FA7A7331C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756C0-EF2C-4F37-885D-63EC59992D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B7C28-C6CD-4FFF-AF36-BA711F5F43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AEDA2-ED63-4A51-A3BD-61C80A5454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0B40B-39FA-4105-9C71-FA15CDD8AD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16F1B-A0D8-4FE1-B995-4F0630682F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478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637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162800" y="1524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429000" y="655637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34F0E12-EB84-44EA-B68B-960E3490CC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533400"/>
            <a:ext cx="7696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grpSp>
        <p:nvGrpSpPr>
          <p:cNvPr id="1059" name="Group 35"/>
          <p:cNvGrpSpPr>
            <a:grpSpLocks/>
          </p:cNvGrpSpPr>
          <p:nvPr/>
        </p:nvGrpSpPr>
        <p:grpSpPr bwMode="auto">
          <a:xfrm>
            <a:off x="0" y="1143000"/>
            <a:ext cx="7086600" cy="22225"/>
            <a:chOff x="0" y="720"/>
            <a:chExt cx="4464" cy="14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flipH="1">
              <a:off x="0" y="720"/>
              <a:ext cx="446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>
              <a:off x="0" y="734"/>
              <a:ext cx="19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62" y="1571612"/>
            <a:ext cx="7910538" cy="3714776"/>
          </a:xfrm>
        </p:spPr>
        <p:txBody>
          <a:bodyPr/>
          <a:lstStyle/>
          <a:p>
            <a:pPr lvl="0" algn="ctr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«Повышение эффективности работы по преемственности на разных ступенях обучения в соответствии с возрастными особенностями обучающихся как одно из условий повышения качества образования и воспитания обучающихся. Основная школа – профильное обучение ».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gray">
          <a:xfrm>
            <a:off x="7215206" y="5572140"/>
            <a:ext cx="128588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26.03.2010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714612" y="785794"/>
            <a:ext cx="5715000" cy="533400"/>
          </a:xfrm>
        </p:spPr>
        <p:txBody>
          <a:bodyPr/>
          <a:lstStyle/>
          <a:p>
            <a:pPr algn="ctr"/>
            <a:r>
              <a:rPr lang="ru-RU" sz="2400" b="1" i="1" dirty="0" smtClean="0"/>
              <a:t>ПЕДАГОГИЧЕСКИЙ</a:t>
            </a:r>
            <a:r>
              <a:rPr lang="ru-RU" sz="2400" dirty="0" smtClean="0"/>
              <a:t> </a:t>
            </a:r>
            <a:r>
              <a:rPr lang="ru-RU" sz="2400" b="1" i="1" dirty="0" smtClean="0"/>
              <a:t>СОВЕТ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СОШ № 169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642918"/>
            <a:ext cx="8358246" cy="536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6900">
              <a:lnSpc>
                <a:spcPct val="150000"/>
              </a:lnSpc>
            </a:pPr>
            <a:r>
              <a:rPr lang="ru-RU" sz="2400" b="1" i="1" dirty="0" smtClean="0">
                <a:solidFill>
                  <a:srgbClr val="0070C0"/>
                </a:solidFill>
              </a:rPr>
              <a:t>Преемственность как процесс развития представляется:  </a:t>
            </a:r>
          </a:p>
          <a:p>
            <a:pPr marL="1138238" indent="363538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300" b="1" i="1" dirty="0" smtClean="0">
                <a:solidFill>
                  <a:srgbClr val="CC0000"/>
                </a:solidFill>
                <a:latin typeface="Century Schoolbook" pitchFamily="18" charset="0"/>
              </a:rPr>
              <a:t>в планировании содержания образования,</a:t>
            </a:r>
          </a:p>
          <a:p>
            <a:pPr marL="1138238" indent="363538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300" b="1" i="1" dirty="0" smtClean="0">
                <a:solidFill>
                  <a:srgbClr val="CC0000"/>
                </a:solidFill>
                <a:latin typeface="Century Schoolbook" pitchFamily="18" charset="0"/>
              </a:rPr>
              <a:t>в оптимальном выборе и целесообразности сочетания методов, форм и средств обучения,</a:t>
            </a:r>
          </a:p>
          <a:p>
            <a:pPr marL="1138238" indent="363538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300" b="1" i="1" dirty="0" smtClean="0">
                <a:solidFill>
                  <a:srgbClr val="CC0000"/>
                </a:solidFill>
                <a:latin typeface="Century Schoolbook" pitchFamily="18" charset="0"/>
              </a:rPr>
              <a:t>в соблюдении единства  педагогических действий и требований, </a:t>
            </a:r>
          </a:p>
          <a:p>
            <a:pPr marL="1138238" indent="363538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300" b="1" i="1" dirty="0" smtClean="0">
                <a:solidFill>
                  <a:srgbClr val="CC0000"/>
                </a:solidFill>
                <a:latin typeface="Century Schoolbook" pitchFamily="18" charset="0"/>
              </a:rPr>
              <a:t>в создании необходимых условий для непрерывного использования и развития усвоенных детьми знаний, умений и навыков.</a:t>
            </a:r>
            <a:endParaRPr lang="ru-RU" sz="2300" b="1" i="1" dirty="0" smtClean="0">
              <a:solidFill>
                <a:srgbClr val="CC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СОШ № 169</a:t>
            </a:r>
            <a:endParaRPr lang="en-US" dirty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58204" cy="563563"/>
          </a:xfrm>
          <a:ln w="1270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ru-RU" sz="2400" i="1" dirty="0" smtClean="0">
                <a:solidFill>
                  <a:srgbClr val="00B050"/>
                </a:solidFill>
              </a:rPr>
              <a:t>Способы обеспечения преемственности</a:t>
            </a:r>
            <a:endParaRPr lang="en-US" sz="2400" i="1" dirty="0">
              <a:solidFill>
                <a:srgbClr val="00B050"/>
              </a:solidFill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87086" name="Group 46"/>
          <p:cNvGrpSpPr>
            <a:grpSpLocks/>
          </p:cNvGrpSpPr>
          <p:nvPr/>
        </p:nvGrpSpPr>
        <p:grpSpPr bwMode="auto">
          <a:xfrm>
            <a:off x="714348" y="1785926"/>
            <a:ext cx="8001056" cy="1071570"/>
            <a:chOff x="1296" y="1824"/>
            <a:chExt cx="2976" cy="432"/>
          </a:xfrm>
        </p:grpSpPr>
        <p:sp>
          <p:nvSpPr>
            <p:cNvPr id="87087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21176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7088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7089" name="Text Box 49"/>
            <p:cNvSpPr txBox="1">
              <a:spLocks noChangeArrowheads="1"/>
            </p:cNvSpPr>
            <p:nvPr/>
          </p:nvSpPr>
          <p:spPr bwMode="gray">
            <a:xfrm>
              <a:off x="1680" y="1934"/>
              <a:ext cx="2539" cy="1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b="1" i="1" dirty="0" smtClean="0">
                  <a:solidFill>
                    <a:srgbClr val="000000"/>
                  </a:solidFill>
                </a:rPr>
                <a:t>Преемственность содержания образования</a:t>
              </a:r>
              <a:endParaRPr lang="en-US" b="1" i="1" dirty="0">
                <a:solidFill>
                  <a:srgbClr val="000000"/>
                </a:solidFill>
              </a:endParaRPr>
            </a:p>
          </p:txBody>
        </p:sp>
        <p:sp>
          <p:nvSpPr>
            <p:cNvPr id="87090" name="Text Box 5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87091" name="Group 51"/>
          <p:cNvGrpSpPr>
            <a:grpSpLocks/>
          </p:cNvGrpSpPr>
          <p:nvPr/>
        </p:nvGrpSpPr>
        <p:grpSpPr bwMode="auto">
          <a:xfrm>
            <a:off x="785786" y="3214687"/>
            <a:ext cx="7929618" cy="1014779"/>
            <a:chOff x="1296" y="1824"/>
            <a:chExt cx="2976" cy="432"/>
          </a:xfrm>
        </p:grpSpPr>
        <p:sp>
          <p:nvSpPr>
            <p:cNvPr id="87092" name="AutoShape 5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21176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7093" name="AutoShape 5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7094" name="Text Box 54"/>
            <p:cNvSpPr txBox="1">
              <a:spLocks noChangeArrowheads="1"/>
            </p:cNvSpPr>
            <p:nvPr/>
          </p:nvSpPr>
          <p:spPr bwMode="gray">
            <a:xfrm>
              <a:off x="1680" y="1934"/>
              <a:ext cx="2512" cy="15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b="1" i="1" dirty="0" smtClean="0">
                  <a:solidFill>
                    <a:srgbClr val="000000"/>
                  </a:solidFill>
                </a:rPr>
                <a:t>Преемственность состава учебных дисциплин</a:t>
              </a:r>
              <a:endParaRPr lang="en-US" b="1" i="1" dirty="0">
                <a:solidFill>
                  <a:srgbClr val="000000"/>
                </a:solidFill>
              </a:endParaRPr>
            </a:p>
          </p:txBody>
        </p:sp>
        <p:sp>
          <p:nvSpPr>
            <p:cNvPr id="87095" name="Text Box 5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7096" name="Group 56"/>
          <p:cNvGrpSpPr>
            <a:grpSpLocks/>
          </p:cNvGrpSpPr>
          <p:nvPr/>
        </p:nvGrpSpPr>
        <p:grpSpPr bwMode="auto">
          <a:xfrm>
            <a:off x="857224" y="4500570"/>
            <a:ext cx="7932283" cy="1071570"/>
            <a:chOff x="1296" y="1824"/>
            <a:chExt cx="2977" cy="432"/>
          </a:xfrm>
        </p:grpSpPr>
        <p:sp>
          <p:nvSpPr>
            <p:cNvPr id="87097" name="AutoShape 57"/>
            <p:cNvSpPr>
              <a:spLocks noChangeArrowheads="1"/>
            </p:cNvSpPr>
            <p:nvPr/>
          </p:nvSpPr>
          <p:spPr bwMode="gray">
            <a:xfrm>
              <a:off x="1537" y="1910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21176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7098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7099" name="Text Box 59"/>
            <p:cNvSpPr txBox="1">
              <a:spLocks noChangeArrowheads="1"/>
            </p:cNvSpPr>
            <p:nvPr/>
          </p:nvSpPr>
          <p:spPr bwMode="gray">
            <a:xfrm>
              <a:off x="1680" y="1934"/>
              <a:ext cx="2538" cy="1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b="1" i="1" dirty="0" smtClean="0">
                  <a:solidFill>
                    <a:srgbClr val="000000"/>
                  </a:solidFill>
                </a:rPr>
                <a:t>Компонент педагогической системы - УЧИТЕЛЬ</a:t>
              </a:r>
              <a:endParaRPr lang="en-US" b="1" i="1" dirty="0">
                <a:solidFill>
                  <a:srgbClr val="000000"/>
                </a:solidFill>
              </a:endParaRPr>
            </a:p>
          </p:txBody>
        </p:sp>
        <p:sp>
          <p:nvSpPr>
            <p:cNvPr id="87100" name="Text Box 6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СОШ № 169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857232"/>
            <a:ext cx="7786742" cy="5259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38238" indent="363538">
              <a:lnSpc>
                <a:spcPct val="150000"/>
              </a:lnSpc>
            </a:pPr>
            <a:r>
              <a:rPr lang="ru-RU" sz="3600" b="1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ОДАРЕННЫЕ ДЕТИ - </a:t>
            </a:r>
            <a:endParaRPr lang="ru-RU" sz="3600" b="1" i="1" dirty="0" smtClean="0">
              <a:latin typeface="Cambria Math" pitchFamily="18" charset="0"/>
              <a:ea typeface="Cambria Math" pitchFamily="18" charset="0"/>
            </a:endParaRPr>
          </a:p>
          <a:p>
            <a:pPr marL="1138238">
              <a:lnSpc>
                <a:spcPct val="150000"/>
              </a:lnSpc>
            </a:pP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дети, которые признаны     </a:t>
            </a:r>
          </a:p>
          <a:p>
            <a:pPr marL="1138238">
              <a:lnSpc>
                <a:spcPct val="150000"/>
              </a:lnSpc>
            </a:pP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образовательной системой </a:t>
            </a:r>
          </a:p>
          <a:p>
            <a:pPr marL="1138238">
              <a:lnSpc>
                <a:spcPct val="150000"/>
              </a:lnSpc>
            </a:pP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превосходящими уровень </a:t>
            </a:r>
          </a:p>
          <a:p>
            <a:pPr marL="1138238">
              <a:lnSpc>
                <a:spcPct val="150000"/>
              </a:lnSpc>
            </a:pP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интеллектуального развития </a:t>
            </a:r>
          </a:p>
          <a:p>
            <a:pPr marL="1138238">
              <a:lnSpc>
                <a:spcPct val="150000"/>
              </a:lnSpc>
            </a:pP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других детей своего возраста в </a:t>
            </a:r>
          </a:p>
          <a:p>
            <a:pPr marL="1138238">
              <a:lnSpc>
                <a:spcPct val="150000"/>
              </a:lnSpc>
            </a:pPr>
            <a:r>
              <a:rPr lang="ru-RU" sz="3200" b="1" i="1" dirty="0" smtClean="0">
                <a:solidFill>
                  <a:schemeClr val="accent6">
                    <a:lumMod val="75000"/>
                  </a:schemeClr>
                </a:solidFill>
                <a:latin typeface="Century" pitchFamily="18" charset="0"/>
              </a:rPr>
              <a:t>определенной области знаний.</a:t>
            </a:r>
            <a:endParaRPr lang="ru-RU" sz="3200" b="1" i="1" dirty="0" smtClean="0">
              <a:solidFill>
                <a:schemeClr val="accent6">
                  <a:lumMod val="75000"/>
                </a:schemeClr>
              </a:solidFill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СОШ № 169</a:t>
            </a:r>
            <a:endParaRPr lang="en-US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ЦЕЛИ</a:t>
            </a:r>
            <a:endParaRPr lang="en-US" sz="2000" dirty="0"/>
          </a:p>
        </p:txBody>
      </p:sp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5562600" y="3171825"/>
            <a:ext cx="3009928" cy="2667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428596" y="3171825"/>
            <a:ext cx="3000404" cy="26670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571472" y="3371850"/>
            <a:ext cx="27051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endParaRPr lang="ru-RU" sz="2400" dirty="0" smtClean="0">
              <a:solidFill>
                <a:srgbClr val="FF00FF"/>
              </a:solidFill>
            </a:endParaRPr>
          </a:p>
          <a:p>
            <a:pPr algn="ctr" eaLnBrk="0" hangingPunct="0"/>
            <a:r>
              <a:rPr lang="ru-RU" sz="2400" i="1" dirty="0" smtClean="0">
                <a:solidFill>
                  <a:srgbClr val="FF00FF"/>
                </a:solidFill>
              </a:rPr>
              <a:t>Выявление одаренных </a:t>
            </a:r>
          </a:p>
          <a:p>
            <a:pPr algn="ctr" eaLnBrk="0" hangingPunct="0"/>
            <a:r>
              <a:rPr lang="ru-RU" sz="2400" i="1" dirty="0" smtClean="0">
                <a:solidFill>
                  <a:srgbClr val="FF00FF"/>
                </a:solidFill>
              </a:rPr>
              <a:t>детей</a:t>
            </a:r>
            <a:endParaRPr lang="en-US" sz="2400" i="1" dirty="0">
              <a:solidFill>
                <a:srgbClr val="FF00FF"/>
              </a:solidFill>
            </a:endParaRPr>
          </a:p>
        </p:txBody>
      </p:sp>
      <p:sp>
        <p:nvSpPr>
          <p:cNvPr id="69639" name="Freeform 7"/>
          <p:cNvSpPr>
            <a:spLocks/>
          </p:cNvSpPr>
          <p:nvPr/>
        </p:nvSpPr>
        <p:spPr bwMode="gray">
          <a:xfrm>
            <a:off x="3222625" y="30749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0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0718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1" name="Freeform 9"/>
          <p:cNvSpPr>
            <a:spLocks/>
          </p:cNvSpPr>
          <p:nvPr/>
        </p:nvSpPr>
        <p:spPr bwMode="gray">
          <a:xfrm flipH="1">
            <a:off x="4875213" y="30749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9642" name="Group 10"/>
          <p:cNvGrpSpPr>
            <a:grpSpLocks/>
          </p:cNvGrpSpPr>
          <p:nvPr/>
        </p:nvGrpSpPr>
        <p:grpSpPr bwMode="auto">
          <a:xfrm>
            <a:off x="1571604" y="1428736"/>
            <a:ext cx="5643602" cy="1601788"/>
            <a:chOff x="1997" y="1314"/>
            <a:chExt cx="1889" cy="1009"/>
          </a:xfrm>
        </p:grpSpPr>
        <p:grpSp>
          <p:nvGrpSpPr>
            <p:cNvPr id="6964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9644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9645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9646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9647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9648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9649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3000364" y="1647825"/>
            <a:ext cx="300039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0000"/>
                </a:solidFill>
              </a:rPr>
              <a:t>ЦЕЛИ РАБОТЫ </a:t>
            </a:r>
          </a:p>
          <a:p>
            <a:pPr algn="ctr" eaLnBrk="0" hangingPunct="0"/>
            <a:r>
              <a:rPr lang="ru-RU" sz="1600" b="1" dirty="0" smtClean="0">
                <a:solidFill>
                  <a:srgbClr val="FF0000"/>
                </a:solidFill>
              </a:rPr>
              <a:t>С ОДАРЕННЫМИ ДЕТЬМИ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5791200" y="3400424"/>
            <a:ext cx="27813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FF00FF"/>
                </a:solidFill>
              </a:rPr>
              <a:t>Создание условий, способствующих их оптимальному развитию</a:t>
            </a:r>
            <a:endParaRPr lang="en-US" sz="2400" i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СОШ № 169</a:t>
            </a:r>
            <a:endParaRPr lang="en-US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ЗАДАЧИ</a:t>
            </a:r>
            <a:endParaRPr lang="en-US" sz="2000" dirty="0"/>
          </a:p>
        </p:txBody>
      </p:sp>
      <p:sp>
        <p:nvSpPr>
          <p:cNvPr id="77827" name="AutoShape 3"/>
          <p:cNvSpPr>
            <a:spLocks noChangeArrowheads="1"/>
          </p:cNvSpPr>
          <p:nvPr/>
        </p:nvSpPr>
        <p:spPr bwMode="gray">
          <a:xfrm rot="39573186">
            <a:off x="4615657" y="2675731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28" name="AutoShape 4"/>
          <p:cNvSpPr>
            <a:spLocks noChangeArrowheads="1"/>
          </p:cNvSpPr>
          <p:nvPr/>
        </p:nvSpPr>
        <p:spPr bwMode="gray">
          <a:xfrm rot="3465783">
            <a:off x="4615656" y="483949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29" name="AutoShape 5"/>
          <p:cNvSpPr>
            <a:spLocks noChangeArrowheads="1"/>
          </p:cNvSpPr>
          <p:nvPr/>
        </p:nvSpPr>
        <p:spPr bwMode="gray">
          <a:xfrm rot="35969022">
            <a:off x="3396457" y="2751931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30" name="AutoShape 6"/>
          <p:cNvSpPr>
            <a:spLocks noChangeArrowheads="1"/>
          </p:cNvSpPr>
          <p:nvPr/>
        </p:nvSpPr>
        <p:spPr bwMode="gray">
          <a:xfrm rot="7535209">
            <a:off x="3358357" y="4806156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31" name="AutoShape 7"/>
          <p:cNvSpPr>
            <a:spLocks noChangeArrowheads="1"/>
          </p:cNvSpPr>
          <p:nvPr/>
        </p:nvSpPr>
        <p:spPr bwMode="gray">
          <a:xfrm>
            <a:off x="5194300" y="3803650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32" name="AutoShape 8"/>
          <p:cNvSpPr>
            <a:spLocks noChangeArrowheads="1"/>
          </p:cNvSpPr>
          <p:nvPr/>
        </p:nvSpPr>
        <p:spPr bwMode="gray">
          <a:xfrm rot="-10800000">
            <a:off x="2784475" y="3797300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accent1">
                  <a:gamma/>
                  <a:shade val="8902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33" name="Oval 9"/>
          <p:cNvSpPr>
            <a:spLocks noChangeArrowheads="1"/>
          </p:cNvSpPr>
          <p:nvPr/>
        </p:nvSpPr>
        <p:spPr bwMode="auto">
          <a:xfrm>
            <a:off x="2505075" y="2046288"/>
            <a:ext cx="3743325" cy="3744912"/>
          </a:xfrm>
          <a:prstGeom prst="ellipse">
            <a:avLst/>
          </a:prstGeom>
          <a:noFill/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77834" name="Group 10"/>
          <p:cNvGrpSpPr>
            <a:grpSpLocks/>
          </p:cNvGrpSpPr>
          <p:nvPr/>
        </p:nvGrpSpPr>
        <p:grpSpPr bwMode="auto">
          <a:xfrm>
            <a:off x="3267075" y="2093913"/>
            <a:ext cx="360363" cy="360362"/>
            <a:chOff x="1973" y="1706"/>
            <a:chExt cx="227" cy="227"/>
          </a:xfrm>
        </p:grpSpPr>
        <p:sp>
          <p:nvSpPr>
            <p:cNvPr id="77835" name="Oval 11"/>
            <p:cNvSpPr>
              <a:spLocks noChangeArrowheads="1"/>
            </p:cNvSpPr>
            <p:nvPr/>
          </p:nvSpPr>
          <p:spPr bwMode="gray">
            <a:xfrm>
              <a:off x="1973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6" name="Oval 12"/>
            <p:cNvSpPr>
              <a:spLocks noChangeArrowheads="1"/>
            </p:cNvSpPr>
            <p:nvPr/>
          </p:nvSpPr>
          <p:spPr bwMode="gray">
            <a:xfrm>
              <a:off x="1983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7837" name="Group 13"/>
          <p:cNvGrpSpPr>
            <a:grpSpLocks/>
          </p:cNvGrpSpPr>
          <p:nvPr/>
        </p:nvGrpSpPr>
        <p:grpSpPr bwMode="auto">
          <a:xfrm>
            <a:off x="2322513" y="3749675"/>
            <a:ext cx="360362" cy="360363"/>
            <a:chOff x="1565" y="2659"/>
            <a:chExt cx="227" cy="227"/>
          </a:xfrm>
        </p:grpSpPr>
        <p:sp>
          <p:nvSpPr>
            <p:cNvPr id="77838" name="Oval 14"/>
            <p:cNvSpPr>
              <a:spLocks noChangeArrowheads="1"/>
            </p:cNvSpPr>
            <p:nvPr/>
          </p:nvSpPr>
          <p:spPr bwMode="gray">
            <a:xfrm>
              <a:off x="1565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39" name="Oval 15"/>
            <p:cNvSpPr>
              <a:spLocks noChangeArrowheads="1"/>
            </p:cNvSpPr>
            <p:nvPr/>
          </p:nvSpPr>
          <p:spPr bwMode="gray">
            <a:xfrm>
              <a:off x="1575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7840" name="Group 16"/>
          <p:cNvGrpSpPr>
            <a:grpSpLocks/>
          </p:cNvGrpSpPr>
          <p:nvPr/>
        </p:nvGrpSpPr>
        <p:grpSpPr bwMode="auto">
          <a:xfrm>
            <a:off x="3186113" y="5292725"/>
            <a:ext cx="360362" cy="360363"/>
            <a:chOff x="2109" y="3612"/>
            <a:chExt cx="227" cy="227"/>
          </a:xfrm>
        </p:grpSpPr>
        <p:sp>
          <p:nvSpPr>
            <p:cNvPr id="77841" name="Oval 17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2" name="Oval 18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7843" name="Group 19"/>
          <p:cNvGrpSpPr>
            <a:grpSpLocks/>
          </p:cNvGrpSpPr>
          <p:nvPr/>
        </p:nvGrpSpPr>
        <p:grpSpPr bwMode="auto">
          <a:xfrm>
            <a:off x="5116513" y="2073275"/>
            <a:ext cx="360362" cy="360363"/>
            <a:chOff x="3470" y="1706"/>
            <a:chExt cx="227" cy="227"/>
          </a:xfrm>
        </p:grpSpPr>
        <p:sp>
          <p:nvSpPr>
            <p:cNvPr id="77844" name="Oval 20"/>
            <p:cNvSpPr>
              <a:spLocks noChangeArrowheads="1"/>
            </p:cNvSpPr>
            <p:nvPr/>
          </p:nvSpPr>
          <p:spPr bwMode="gray">
            <a:xfrm>
              <a:off x="3470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5" name="Oval 21"/>
            <p:cNvSpPr>
              <a:spLocks noChangeArrowheads="1"/>
            </p:cNvSpPr>
            <p:nvPr/>
          </p:nvSpPr>
          <p:spPr bwMode="gray">
            <a:xfrm>
              <a:off x="3480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7846" name="Group 22"/>
          <p:cNvGrpSpPr>
            <a:grpSpLocks/>
          </p:cNvGrpSpPr>
          <p:nvPr/>
        </p:nvGrpSpPr>
        <p:grpSpPr bwMode="auto">
          <a:xfrm>
            <a:off x="6065838" y="3749675"/>
            <a:ext cx="360362" cy="360363"/>
            <a:chOff x="3923" y="2659"/>
            <a:chExt cx="227" cy="227"/>
          </a:xfrm>
        </p:grpSpPr>
        <p:sp>
          <p:nvSpPr>
            <p:cNvPr id="77847" name="Oval 23"/>
            <p:cNvSpPr>
              <a:spLocks noChangeArrowheads="1"/>
            </p:cNvSpPr>
            <p:nvPr/>
          </p:nvSpPr>
          <p:spPr bwMode="gray">
            <a:xfrm>
              <a:off x="3923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48" name="Oval 24"/>
            <p:cNvSpPr>
              <a:spLocks noChangeArrowheads="1"/>
            </p:cNvSpPr>
            <p:nvPr/>
          </p:nvSpPr>
          <p:spPr bwMode="gray">
            <a:xfrm>
              <a:off x="3933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7849" name="Group 25"/>
          <p:cNvGrpSpPr>
            <a:grpSpLocks/>
          </p:cNvGrpSpPr>
          <p:nvPr/>
        </p:nvGrpSpPr>
        <p:grpSpPr bwMode="auto">
          <a:xfrm>
            <a:off x="5172075" y="5349875"/>
            <a:ext cx="360363" cy="360363"/>
            <a:chOff x="3515" y="3521"/>
            <a:chExt cx="227" cy="227"/>
          </a:xfrm>
        </p:grpSpPr>
        <p:sp>
          <p:nvSpPr>
            <p:cNvPr id="77850" name="Oval 26"/>
            <p:cNvSpPr>
              <a:spLocks noChangeArrowheads="1"/>
            </p:cNvSpPr>
            <p:nvPr/>
          </p:nvSpPr>
          <p:spPr bwMode="gray">
            <a:xfrm>
              <a:off x="3515" y="3521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51" name="Oval 27"/>
            <p:cNvSpPr>
              <a:spLocks noChangeArrowheads="1"/>
            </p:cNvSpPr>
            <p:nvPr/>
          </p:nvSpPr>
          <p:spPr bwMode="gray">
            <a:xfrm>
              <a:off x="3525" y="3540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7852" name="Oval 28"/>
          <p:cNvSpPr>
            <a:spLocks noChangeArrowheads="1"/>
          </p:cNvSpPr>
          <p:nvPr/>
        </p:nvSpPr>
        <p:spPr bwMode="gray">
          <a:xfrm>
            <a:off x="3462338" y="2987675"/>
            <a:ext cx="1944687" cy="19446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7853" name="Oval 29"/>
          <p:cNvSpPr>
            <a:spLocks noChangeArrowheads="1"/>
          </p:cNvSpPr>
          <p:nvPr/>
        </p:nvSpPr>
        <p:spPr bwMode="gray">
          <a:xfrm>
            <a:off x="3455988" y="2971800"/>
            <a:ext cx="1944687" cy="1944688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7854" name="Oval 30"/>
          <p:cNvSpPr>
            <a:spLocks noChangeArrowheads="1"/>
          </p:cNvSpPr>
          <p:nvPr/>
        </p:nvSpPr>
        <p:spPr bwMode="gray">
          <a:xfrm>
            <a:off x="3589338" y="3114675"/>
            <a:ext cx="1690687" cy="16906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7855" name="Oval 31"/>
          <p:cNvSpPr>
            <a:spLocks noChangeArrowheads="1"/>
          </p:cNvSpPr>
          <p:nvPr/>
        </p:nvSpPr>
        <p:spPr bwMode="gray">
          <a:xfrm>
            <a:off x="3571875" y="3087688"/>
            <a:ext cx="1690688" cy="1690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7856" name="Oval 32"/>
          <p:cNvSpPr>
            <a:spLocks noChangeArrowheads="1"/>
          </p:cNvSpPr>
          <p:nvPr/>
        </p:nvSpPr>
        <p:spPr bwMode="gray">
          <a:xfrm>
            <a:off x="3673475" y="3198813"/>
            <a:ext cx="1522413" cy="1522412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7857" name="Oval 33"/>
          <p:cNvSpPr>
            <a:spLocks noChangeArrowheads="1"/>
          </p:cNvSpPr>
          <p:nvPr/>
        </p:nvSpPr>
        <p:spPr bwMode="gray">
          <a:xfrm>
            <a:off x="3695700" y="3217863"/>
            <a:ext cx="1471613" cy="147320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77858" name="Oval 34"/>
          <p:cNvSpPr>
            <a:spLocks noChangeArrowheads="1"/>
          </p:cNvSpPr>
          <p:nvPr/>
        </p:nvSpPr>
        <p:spPr bwMode="gray">
          <a:xfrm>
            <a:off x="3713163" y="3227388"/>
            <a:ext cx="1438275" cy="14351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77859" name="Oval 35"/>
          <p:cNvSpPr>
            <a:spLocks noChangeArrowheads="1"/>
          </p:cNvSpPr>
          <p:nvPr/>
        </p:nvSpPr>
        <p:spPr bwMode="gray">
          <a:xfrm>
            <a:off x="3729038" y="3241675"/>
            <a:ext cx="1366837" cy="13414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77862" name="Text Box 38"/>
          <p:cNvSpPr txBox="1">
            <a:spLocks noChangeArrowheads="1"/>
          </p:cNvSpPr>
          <p:nvPr/>
        </p:nvSpPr>
        <p:spPr bwMode="auto">
          <a:xfrm>
            <a:off x="5553075" y="1357298"/>
            <a:ext cx="3305205" cy="2062103"/>
          </a:xfrm>
          <a:prstGeom prst="rect">
            <a:avLst/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i="1" dirty="0" smtClean="0">
                <a:solidFill>
                  <a:srgbClr val="C00000"/>
                </a:solidFill>
              </a:rPr>
              <a:t>Проведение целенаправленных наблюдений за учебной и внеурочной деятельностью обучающихся, имеющих склонность и показывающих высокую результативность в различных областях деятельности</a:t>
            </a:r>
            <a:endParaRPr lang="en-US" sz="1600" i="1" dirty="0">
              <a:solidFill>
                <a:srgbClr val="C00000"/>
              </a:solidFill>
            </a:endParaRPr>
          </a:p>
        </p:txBody>
      </p:sp>
      <p:sp>
        <p:nvSpPr>
          <p:cNvPr id="77863" name="Text Box 39"/>
          <p:cNvSpPr txBox="1">
            <a:spLocks noChangeArrowheads="1"/>
          </p:cNvSpPr>
          <p:nvPr/>
        </p:nvSpPr>
        <p:spPr bwMode="auto">
          <a:xfrm>
            <a:off x="357158" y="1428736"/>
            <a:ext cx="2878167" cy="1569660"/>
          </a:xfrm>
          <a:prstGeom prst="rect">
            <a:avLst/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i="1" dirty="0" smtClean="0">
                <a:solidFill>
                  <a:srgbClr val="C00000"/>
                </a:solidFill>
              </a:rPr>
              <a:t>Знакомство с научными данными о психологических особенностях и методических приемах, эффективных при работе с одаренными детьми</a:t>
            </a:r>
            <a:endParaRPr lang="en-US" sz="1600" i="1" dirty="0">
              <a:solidFill>
                <a:srgbClr val="C00000"/>
              </a:solidFill>
            </a:endParaRPr>
          </a:p>
        </p:txBody>
      </p:sp>
      <p:sp>
        <p:nvSpPr>
          <p:cNvPr id="77864" name="Text Box 40"/>
          <p:cNvSpPr txBox="1">
            <a:spLocks noChangeArrowheads="1"/>
          </p:cNvSpPr>
          <p:nvPr/>
        </p:nvSpPr>
        <p:spPr bwMode="auto">
          <a:xfrm>
            <a:off x="6286513" y="3500438"/>
            <a:ext cx="2714644" cy="2062103"/>
          </a:xfrm>
          <a:prstGeom prst="rect">
            <a:avLst/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600" i="1" dirty="0" smtClean="0">
                <a:solidFill>
                  <a:srgbClr val="C00000"/>
                </a:solidFill>
              </a:rPr>
              <a:t>Отбор тех методов, форм и приемов, которые способствуют развитию самостоятельности мышления, инициативности и творчеству</a:t>
            </a:r>
            <a:endParaRPr lang="en-US" sz="1600" i="1" dirty="0">
              <a:solidFill>
                <a:srgbClr val="C00000"/>
              </a:solidFill>
            </a:endParaRPr>
          </a:p>
        </p:txBody>
      </p:sp>
      <p:sp>
        <p:nvSpPr>
          <p:cNvPr id="77865" name="Text Box 41"/>
          <p:cNvSpPr txBox="1">
            <a:spLocks noChangeArrowheads="1"/>
          </p:cNvSpPr>
          <p:nvPr/>
        </p:nvSpPr>
        <p:spPr bwMode="auto">
          <a:xfrm>
            <a:off x="5643570" y="5715016"/>
            <a:ext cx="3143272" cy="584775"/>
          </a:xfrm>
          <a:prstGeom prst="rect">
            <a:avLst/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i="1" dirty="0" smtClean="0">
                <a:solidFill>
                  <a:srgbClr val="C00000"/>
                </a:solidFill>
              </a:rPr>
              <a:t>Совместная деятельность с научным руководителем</a:t>
            </a:r>
            <a:endParaRPr lang="en-US" sz="1600" i="1" dirty="0">
              <a:solidFill>
                <a:srgbClr val="C00000"/>
              </a:solidFill>
            </a:endParaRPr>
          </a:p>
        </p:txBody>
      </p:sp>
      <p:sp>
        <p:nvSpPr>
          <p:cNvPr id="77866" name="Text Box 42"/>
          <p:cNvSpPr txBox="1">
            <a:spLocks noChangeArrowheads="1"/>
          </p:cNvSpPr>
          <p:nvPr/>
        </p:nvSpPr>
        <p:spPr bwMode="auto">
          <a:xfrm>
            <a:off x="214282" y="3214686"/>
            <a:ext cx="2357454" cy="1323439"/>
          </a:xfrm>
          <a:prstGeom prst="rect">
            <a:avLst/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i="1" dirty="0" smtClean="0">
                <a:solidFill>
                  <a:srgbClr val="C00000"/>
                </a:solidFill>
              </a:rPr>
              <a:t>Подбор материалов и проведение тестов, позволяющих определить наличие одаренности</a:t>
            </a:r>
            <a:endParaRPr lang="en-US" sz="1600" i="1" dirty="0">
              <a:solidFill>
                <a:srgbClr val="C00000"/>
              </a:solidFill>
            </a:endParaRPr>
          </a:p>
        </p:txBody>
      </p:sp>
      <p:sp>
        <p:nvSpPr>
          <p:cNvPr id="77867" name="Text Box 43"/>
          <p:cNvSpPr txBox="1">
            <a:spLocks noChangeArrowheads="1"/>
          </p:cNvSpPr>
          <p:nvPr/>
        </p:nvSpPr>
        <p:spPr bwMode="auto">
          <a:xfrm>
            <a:off x="142844" y="4786322"/>
            <a:ext cx="3016281" cy="1569660"/>
          </a:xfrm>
          <a:prstGeom prst="rect">
            <a:avLst/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i="1" dirty="0" smtClean="0">
                <a:solidFill>
                  <a:srgbClr val="C00000"/>
                </a:solidFill>
              </a:rPr>
              <a:t>Разработка гибких индивидуальных программ обучения учащихся, чья одаренность в определенных областях уже выявлена</a:t>
            </a:r>
            <a:endParaRPr lang="en-US" sz="16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СОШ № 169</a:t>
            </a:r>
            <a:endParaRPr lang="en-US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428604"/>
            <a:ext cx="8258204" cy="563563"/>
          </a:xfrm>
        </p:spPr>
        <p:txBody>
          <a:bodyPr/>
          <a:lstStyle/>
          <a:p>
            <a:r>
              <a:rPr lang="ru-RU" sz="2400" dirty="0" smtClean="0"/>
              <a:t>В обучении одаренного учащегося реализуется</a:t>
            </a:r>
            <a:endParaRPr lang="en-US" sz="2400" dirty="0"/>
          </a:p>
        </p:txBody>
      </p:sp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5562600" y="3171825"/>
            <a:ext cx="3009928" cy="26670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428596" y="3171825"/>
            <a:ext cx="3000404" cy="266700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571472" y="3371850"/>
            <a:ext cx="27051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endParaRPr lang="ru-RU" sz="2400" dirty="0" smtClean="0">
              <a:solidFill>
                <a:srgbClr val="FF00FF"/>
              </a:solidFill>
            </a:endParaRPr>
          </a:p>
          <a:p>
            <a:pPr algn="ctr" eaLnBrk="0" hangingPunct="0"/>
            <a:endParaRPr lang="ru-RU" sz="2400" b="1" dirty="0" smtClean="0">
              <a:solidFill>
                <a:srgbClr val="C00000"/>
              </a:solidFill>
            </a:endParaRPr>
          </a:p>
          <a:p>
            <a:pPr algn="ctr" eaLnBrk="0" hangingPunct="0"/>
            <a:r>
              <a:rPr lang="ru-RU" sz="2400" b="1" dirty="0" smtClean="0">
                <a:solidFill>
                  <a:srgbClr val="C00000"/>
                </a:solidFill>
              </a:rPr>
              <a:t>УСКОРЕНИЯ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9639" name="Freeform 7"/>
          <p:cNvSpPr>
            <a:spLocks/>
          </p:cNvSpPr>
          <p:nvPr/>
        </p:nvSpPr>
        <p:spPr bwMode="gray">
          <a:xfrm>
            <a:off x="3222625" y="30749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0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0718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1" name="Freeform 9"/>
          <p:cNvSpPr>
            <a:spLocks/>
          </p:cNvSpPr>
          <p:nvPr/>
        </p:nvSpPr>
        <p:spPr bwMode="gray">
          <a:xfrm flipH="1">
            <a:off x="4875213" y="30749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571604" y="1428736"/>
            <a:ext cx="5643602" cy="1601788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9644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9645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9646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9647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9648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9649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3000364" y="1647825"/>
            <a:ext cx="300039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3600" b="1" dirty="0" smtClean="0">
                <a:solidFill>
                  <a:srgbClr val="FF0000"/>
                </a:solidFill>
              </a:rPr>
              <a:t>СТРАТЕГИЯ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5791200" y="3400424"/>
            <a:ext cx="26384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ОБОГАЩЕНИЯ (УГЛУБЛЕНИЯ)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СОШ № 169</a:t>
            </a:r>
            <a:endParaRPr lang="en-US" dirty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и формы</a:t>
            </a:r>
            <a:endParaRPr lang="en-US" sz="1800" dirty="0"/>
          </a:p>
        </p:txBody>
      </p:sp>
      <p:grpSp>
        <p:nvGrpSpPr>
          <p:cNvPr id="72707" name="Group 3"/>
          <p:cNvGrpSpPr>
            <a:grpSpLocks/>
          </p:cNvGrpSpPr>
          <p:nvPr/>
        </p:nvGrpSpPr>
        <p:grpSpPr bwMode="auto">
          <a:xfrm>
            <a:off x="1143001" y="2209800"/>
            <a:ext cx="6799214" cy="3352800"/>
            <a:chOff x="528" y="1248"/>
            <a:chExt cx="4721" cy="2256"/>
          </a:xfrm>
        </p:grpSpPr>
        <p:grpSp>
          <p:nvGrpSpPr>
            <p:cNvPr id="72708" name="Group 4"/>
            <p:cNvGrpSpPr>
              <a:grpSpLocks/>
            </p:cNvGrpSpPr>
            <p:nvPr/>
          </p:nvGrpSpPr>
          <p:grpSpPr bwMode="auto">
            <a:xfrm>
              <a:off x="1824" y="1248"/>
              <a:ext cx="2014" cy="1821"/>
              <a:chOff x="1872" y="1824"/>
              <a:chExt cx="2014" cy="1821"/>
            </a:xfrm>
          </p:grpSpPr>
          <p:sp>
            <p:nvSpPr>
              <p:cNvPr id="72709" name="AutoShape 5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10" name="AutoShape 6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11" name="AutoShape 7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12" name="Oval 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13" name="Oval 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14" name="Oval 10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2715" name="Oval 1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</p:grpSp>
        <p:sp>
          <p:nvSpPr>
            <p:cNvPr id="72718" name="AutoShape 14"/>
            <p:cNvSpPr>
              <a:spLocks noChangeArrowheads="1"/>
            </p:cNvSpPr>
            <p:nvPr/>
          </p:nvSpPr>
          <p:spPr bwMode="gray">
            <a:xfrm>
              <a:off x="528" y="2256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19" name="AutoShape 15"/>
            <p:cNvSpPr>
              <a:spLocks noChangeArrowheads="1"/>
            </p:cNvSpPr>
            <p:nvPr/>
          </p:nvSpPr>
          <p:spPr bwMode="gray">
            <a:xfrm>
              <a:off x="528" y="1924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20" name="AutoShape 16"/>
            <p:cNvSpPr>
              <a:spLocks noChangeArrowheads="1"/>
            </p:cNvSpPr>
            <p:nvPr/>
          </p:nvSpPr>
          <p:spPr bwMode="gray">
            <a:xfrm>
              <a:off x="528" y="1584"/>
              <a:ext cx="1152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21" name="AutoShape 17"/>
            <p:cNvSpPr>
              <a:spLocks noChangeArrowheads="1"/>
            </p:cNvSpPr>
            <p:nvPr/>
          </p:nvSpPr>
          <p:spPr bwMode="gray">
            <a:xfrm>
              <a:off x="3984" y="2256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22" name="AutoShape 18"/>
            <p:cNvSpPr>
              <a:spLocks noChangeArrowheads="1"/>
            </p:cNvSpPr>
            <p:nvPr/>
          </p:nvSpPr>
          <p:spPr bwMode="gray">
            <a:xfrm>
              <a:off x="3984" y="1920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>
                <a:solidFill>
                  <a:srgbClr val="FFC000"/>
                </a:solidFill>
              </a:endParaRPr>
            </a:p>
          </p:txBody>
        </p:sp>
        <p:sp>
          <p:nvSpPr>
            <p:cNvPr id="72723" name="AutoShape 19"/>
            <p:cNvSpPr>
              <a:spLocks noChangeArrowheads="1"/>
            </p:cNvSpPr>
            <p:nvPr/>
          </p:nvSpPr>
          <p:spPr bwMode="gray">
            <a:xfrm>
              <a:off x="3984" y="1584"/>
              <a:ext cx="1200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725" name="AutoShape 21"/>
            <p:cNvSpPr>
              <a:spLocks noChangeArrowheads="1"/>
            </p:cNvSpPr>
            <p:nvPr/>
          </p:nvSpPr>
          <p:spPr bwMode="auto">
            <a:xfrm>
              <a:off x="1611" y="3168"/>
              <a:ext cx="2448" cy="336"/>
            </a:xfrm>
            <a:prstGeom prst="roundRect">
              <a:avLst>
                <a:gd name="adj" fmla="val 50000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ru-RU" dirty="0">
                  <a:latin typeface="Verdana" pitchFamily="34" charset="0"/>
                </a:rPr>
                <a:t>и</a:t>
              </a:r>
              <a:r>
                <a:rPr lang="ru-RU" dirty="0" smtClean="0">
                  <a:latin typeface="Verdana" pitchFamily="34" charset="0"/>
                </a:rPr>
                <a:t> другие…</a:t>
              </a:r>
              <a:endParaRPr lang="en-US" dirty="0">
                <a:latin typeface="Verdana" pitchFamily="34" charset="0"/>
              </a:endParaRPr>
            </a:p>
          </p:txBody>
        </p:sp>
        <p:sp>
          <p:nvSpPr>
            <p:cNvPr id="72726" name="Text Box 22"/>
            <p:cNvSpPr txBox="1">
              <a:spLocks noChangeArrowheads="1"/>
            </p:cNvSpPr>
            <p:nvPr/>
          </p:nvSpPr>
          <p:spPr bwMode="gray">
            <a:xfrm>
              <a:off x="660" y="1683"/>
              <a:ext cx="806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92D050"/>
                  </a:solidFill>
                </a:rPr>
                <a:t>проекты</a:t>
              </a:r>
              <a:endParaRPr lang="en-US" b="1" dirty="0">
                <a:solidFill>
                  <a:srgbClr val="92D050"/>
                </a:solidFill>
              </a:endParaRPr>
            </a:p>
          </p:txBody>
        </p:sp>
        <p:sp>
          <p:nvSpPr>
            <p:cNvPr id="72727" name="Text Box 23"/>
            <p:cNvSpPr txBox="1">
              <a:spLocks noChangeArrowheads="1"/>
            </p:cNvSpPr>
            <p:nvPr/>
          </p:nvSpPr>
          <p:spPr bwMode="gray">
            <a:xfrm>
              <a:off x="584" y="2019"/>
              <a:ext cx="959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92D050"/>
                  </a:solidFill>
                </a:rPr>
                <a:t>дискуссии</a:t>
              </a:r>
              <a:endParaRPr lang="en-US" b="1" dirty="0">
                <a:solidFill>
                  <a:srgbClr val="92D050"/>
                </a:solidFill>
              </a:endParaRPr>
            </a:p>
          </p:txBody>
        </p:sp>
        <p:sp>
          <p:nvSpPr>
            <p:cNvPr id="72728" name="Text Box 24"/>
            <p:cNvSpPr txBox="1">
              <a:spLocks noChangeArrowheads="1"/>
            </p:cNvSpPr>
            <p:nvPr/>
          </p:nvSpPr>
          <p:spPr bwMode="gray">
            <a:xfrm>
              <a:off x="673" y="2355"/>
              <a:ext cx="781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92D050"/>
                  </a:solidFill>
                </a:rPr>
                <a:t>диалоги</a:t>
              </a:r>
              <a:endParaRPr lang="en-US" b="1" dirty="0">
                <a:solidFill>
                  <a:srgbClr val="92D050"/>
                </a:solidFill>
              </a:endParaRPr>
            </a:p>
          </p:txBody>
        </p:sp>
        <p:sp>
          <p:nvSpPr>
            <p:cNvPr id="72729" name="Text Box 25"/>
            <p:cNvSpPr txBox="1">
              <a:spLocks noChangeArrowheads="1"/>
            </p:cNvSpPr>
            <p:nvPr/>
          </p:nvSpPr>
          <p:spPr bwMode="gray">
            <a:xfrm>
              <a:off x="4070" y="1683"/>
              <a:ext cx="1065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C000"/>
                  </a:solidFill>
                </a:rPr>
                <a:t>олимпиады</a:t>
              </a:r>
              <a:endParaRPr lang="en-US" b="1" dirty="0">
                <a:solidFill>
                  <a:srgbClr val="FFC000"/>
                </a:solidFill>
              </a:endParaRPr>
            </a:p>
          </p:txBody>
        </p:sp>
        <p:sp>
          <p:nvSpPr>
            <p:cNvPr id="72730" name="Text Box 26"/>
            <p:cNvSpPr txBox="1">
              <a:spLocks noChangeArrowheads="1"/>
            </p:cNvSpPr>
            <p:nvPr/>
          </p:nvSpPr>
          <p:spPr bwMode="gray">
            <a:xfrm>
              <a:off x="4370" y="2019"/>
              <a:ext cx="465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C000"/>
                  </a:solidFill>
                </a:rPr>
                <a:t>НОУ</a:t>
              </a:r>
              <a:endParaRPr lang="en-US" b="1" dirty="0">
                <a:solidFill>
                  <a:srgbClr val="FFC000"/>
                </a:solidFill>
              </a:endParaRPr>
            </a:p>
          </p:txBody>
        </p:sp>
        <p:sp>
          <p:nvSpPr>
            <p:cNvPr id="72731" name="Text Box 27"/>
            <p:cNvSpPr txBox="1">
              <a:spLocks noChangeArrowheads="1"/>
            </p:cNvSpPr>
            <p:nvPr/>
          </p:nvSpPr>
          <p:spPr bwMode="gray">
            <a:xfrm>
              <a:off x="3956" y="2355"/>
              <a:ext cx="1293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C000"/>
                  </a:solidFill>
                </a:rPr>
                <a:t>факультативы</a:t>
              </a:r>
              <a:endParaRPr lang="en-US" b="1" dirty="0">
                <a:solidFill>
                  <a:srgbClr val="FFC000"/>
                </a:solidFill>
              </a:endParaRPr>
            </a:p>
          </p:txBody>
        </p:sp>
      </p:grpSp>
      <p:sp>
        <p:nvSpPr>
          <p:cNvPr id="30" name="Text Box 22"/>
          <p:cNvSpPr txBox="1">
            <a:spLocks noChangeArrowheads="1"/>
          </p:cNvSpPr>
          <p:nvPr/>
        </p:nvSpPr>
        <p:spPr bwMode="gray">
          <a:xfrm>
            <a:off x="1571604" y="4500570"/>
            <a:ext cx="653854" cy="367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b="1" dirty="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36" name="AutoShape 14"/>
          <p:cNvSpPr>
            <a:spLocks noChangeArrowheads="1"/>
          </p:cNvSpPr>
          <p:nvPr/>
        </p:nvSpPr>
        <p:spPr bwMode="gray">
          <a:xfrm>
            <a:off x="1071538" y="1571612"/>
            <a:ext cx="1659118" cy="570689"/>
          </a:xfrm>
          <a:prstGeom prst="can">
            <a:avLst>
              <a:gd name="adj" fmla="val 25000"/>
            </a:avLst>
          </a:prstGeom>
          <a:solidFill>
            <a:srgbClr val="92D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 dirty="0" smtClean="0"/>
              <a:t>урочные</a:t>
            </a:r>
            <a:endParaRPr lang="ru-RU" b="1" i="1" dirty="0"/>
          </a:p>
        </p:txBody>
      </p:sp>
      <p:sp>
        <p:nvSpPr>
          <p:cNvPr id="38" name="AutoShape 19"/>
          <p:cNvSpPr>
            <a:spLocks noChangeArrowheads="1"/>
          </p:cNvSpPr>
          <p:nvPr/>
        </p:nvSpPr>
        <p:spPr bwMode="gray">
          <a:xfrm>
            <a:off x="6072198" y="1643050"/>
            <a:ext cx="1728247" cy="570689"/>
          </a:xfrm>
          <a:prstGeom prst="can">
            <a:avLst>
              <a:gd name="adj" fmla="val 25000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 dirty="0" smtClean="0"/>
              <a:t>внеурочные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МОУ СОШ № 169</a:t>
            </a:r>
            <a:endParaRPr lang="en-US" dirty="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работы</a:t>
            </a:r>
            <a:endParaRPr lang="en-US" sz="1800" dirty="0"/>
          </a:p>
        </p:txBody>
      </p:sp>
      <p:sp>
        <p:nvSpPr>
          <p:cNvPr id="91139" name="Freeform 3"/>
          <p:cNvSpPr>
            <a:spLocks/>
          </p:cNvSpPr>
          <p:nvPr/>
        </p:nvSpPr>
        <p:spPr bwMode="gray">
          <a:xfrm>
            <a:off x="5073650" y="1219200"/>
            <a:ext cx="1466850" cy="115570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1140" name="AutoShape 4"/>
          <p:cNvSpPr>
            <a:spLocks noChangeArrowheads="1"/>
          </p:cNvSpPr>
          <p:nvPr/>
        </p:nvSpPr>
        <p:spPr bwMode="auto">
          <a:xfrm>
            <a:off x="4429124" y="2652713"/>
            <a:ext cx="2071702" cy="3155950"/>
          </a:xfrm>
          <a:prstGeom prst="roundRect">
            <a:avLst>
              <a:gd name="adj" fmla="val 4690"/>
            </a:avLst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41" name="AutoShape 5"/>
          <p:cNvSpPr>
            <a:spLocks noChangeArrowheads="1"/>
          </p:cNvSpPr>
          <p:nvPr/>
        </p:nvSpPr>
        <p:spPr bwMode="gray">
          <a:xfrm>
            <a:off x="4500562" y="2500306"/>
            <a:ext cx="1863725" cy="2873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6643702" y="2151063"/>
            <a:ext cx="2143140" cy="3155950"/>
          </a:xfrm>
          <a:prstGeom prst="roundRect">
            <a:avLst>
              <a:gd name="adj" fmla="val 4690"/>
            </a:avLst>
          </a:prstGeom>
          <a:solidFill>
            <a:srgbClr val="FFCC99"/>
          </a:solidFill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45" name="AutoShape 9"/>
          <p:cNvSpPr>
            <a:spLocks noChangeArrowheads="1"/>
          </p:cNvSpPr>
          <p:nvPr/>
        </p:nvSpPr>
        <p:spPr bwMode="gray">
          <a:xfrm>
            <a:off x="6858016" y="2000240"/>
            <a:ext cx="1863725" cy="2873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1400" dirty="0" smtClean="0">
                <a:solidFill>
                  <a:schemeClr val="bg1"/>
                </a:solidFill>
              </a:rPr>
              <a:t>    </a:t>
            </a:r>
            <a:r>
              <a:rPr lang="ru-RU" sz="1400" b="1" dirty="0" smtClean="0">
                <a:solidFill>
                  <a:srgbClr val="7030A0"/>
                </a:solidFill>
              </a:rPr>
              <a:t> </a:t>
            </a:r>
            <a:r>
              <a:rPr lang="ru-RU" sz="1400" b="1" dirty="0" smtClean="0">
                <a:solidFill>
                  <a:srgbClr val="FF00FF"/>
                </a:solidFill>
              </a:rPr>
              <a:t>с </a:t>
            </a:r>
            <a:r>
              <a:rPr lang="ru-RU" sz="1400" b="1" dirty="0">
                <a:solidFill>
                  <a:srgbClr val="FF00FF"/>
                </a:solidFill>
              </a:rPr>
              <a:t>родителями</a:t>
            </a:r>
          </a:p>
        </p:txBody>
      </p:sp>
      <p:sp>
        <p:nvSpPr>
          <p:cNvPr id="91148" name="Freeform 12"/>
          <p:cNvSpPr>
            <a:spLocks/>
          </p:cNvSpPr>
          <p:nvPr/>
        </p:nvSpPr>
        <p:spPr bwMode="gray">
          <a:xfrm>
            <a:off x="2492375" y="1720850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gray">
          <a:xfrm>
            <a:off x="4714876" y="2500306"/>
            <a:ext cx="148190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b="1" dirty="0" smtClean="0">
                <a:solidFill>
                  <a:srgbClr val="FF00FF"/>
                </a:solidFill>
              </a:rPr>
              <a:t>с педагогами</a:t>
            </a:r>
            <a:endParaRPr lang="en-US" sz="1400" b="1" dirty="0">
              <a:solidFill>
                <a:srgbClr val="FF00FF"/>
              </a:solidFill>
            </a:endParaRPr>
          </a:p>
        </p:txBody>
      </p:sp>
      <p:sp>
        <p:nvSpPr>
          <p:cNvPr id="91158" name="Text Box 22"/>
          <p:cNvSpPr txBox="1">
            <a:spLocks noChangeArrowheads="1"/>
          </p:cNvSpPr>
          <p:nvPr/>
        </p:nvSpPr>
        <p:spPr bwMode="auto">
          <a:xfrm>
            <a:off x="4572000" y="2886075"/>
            <a:ext cx="1857388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Char char="ü"/>
            </a:pPr>
            <a:endParaRPr lang="ru-RU" sz="1600" dirty="0" smtClean="0">
              <a:solidFill>
                <a:srgbClr val="0070C0"/>
              </a:solidFill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70C0"/>
                </a:solidFill>
              </a:rPr>
              <a:t>ШМО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70C0"/>
                </a:solidFill>
              </a:rPr>
              <a:t>Творческие группы по предмету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70C0"/>
                </a:solidFill>
              </a:rPr>
              <a:t>Педагогические чтения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70C0"/>
                </a:solidFill>
              </a:rPr>
              <a:t>Совещания при директоре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6715140" y="2352675"/>
            <a:ext cx="2000264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Char char="ü"/>
            </a:pPr>
            <a:endParaRPr lang="ru-RU" sz="1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Родительские собрания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Анкетирование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Подбор рекомендаций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Индивидуальные беседы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Партнерство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214282" y="2786058"/>
            <a:ext cx="4071966" cy="3429024"/>
          </a:xfrm>
          <a:prstGeom prst="roundRect">
            <a:avLst>
              <a:gd name="adj" fmla="val 4690"/>
            </a:avLst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НОУ – конференции, </a:t>
            </a:r>
          </a:p>
          <a:p>
            <a:pPr eaLnBrk="0" hangingPunct="0"/>
            <a:r>
              <a:rPr lang="ru-RU" dirty="0" smtClean="0">
                <a:solidFill>
                  <a:srgbClr val="FF0000"/>
                </a:solidFill>
              </a:rPr>
              <a:t>олимпиады, творческие конкурсы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Факультативы и кружки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Элективные курсы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Углубленные программы по </a:t>
            </a:r>
          </a:p>
          <a:p>
            <a:pPr eaLnBrk="0" hangingPunct="0"/>
            <a:r>
              <a:rPr lang="ru-RU" dirty="0" smtClean="0">
                <a:solidFill>
                  <a:srgbClr val="FF0000"/>
                </a:solidFill>
              </a:rPr>
              <a:t>предмету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Профильное обучение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Консультации по предмету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</a:rPr>
              <a:t>Работа по индивидуальным </a:t>
            </a:r>
          </a:p>
          <a:p>
            <a:pPr eaLnBrk="0" hangingPunct="0"/>
            <a:r>
              <a:rPr lang="ru-RU" dirty="0" smtClean="0">
                <a:solidFill>
                  <a:srgbClr val="FF0000"/>
                </a:solidFill>
              </a:rPr>
              <a:t>планам развития</a:t>
            </a: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gray">
          <a:xfrm>
            <a:off x="1285852" y="2571744"/>
            <a:ext cx="1863725" cy="2873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1400" b="1" dirty="0" smtClean="0">
                <a:solidFill>
                  <a:srgbClr val="FF00FF"/>
                </a:solidFill>
              </a:rPr>
              <a:t>с обучающимися</a:t>
            </a:r>
            <a:endParaRPr lang="en-US" sz="1400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222l">
  <a:themeElements>
    <a:clrScheme name="01 2">
      <a:dk1>
        <a:srgbClr val="003366"/>
      </a:dk1>
      <a:lt1>
        <a:srgbClr val="FFFFFF"/>
      </a:lt1>
      <a:dk2>
        <a:srgbClr val="2E6272"/>
      </a:dk2>
      <a:lt2>
        <a:srgbClr val="B2B2B2"/>
      </a:lt2>
      <a:accent1>
        <a:srgbClr val="3984C9"/>
      </a:accent1>
      <a:accent2>
        <a:srgbClr val="77AE26"/>
      </a:accent2>
      <a:accent3>
        <a:srgbClr val="FFFFFF"/>
      </a:accent3>
      <a:accent4>
        <a:srgbClr val="002A56"/>
      </a:accent4>
      <a:accent5>
        <a:srgbClr val="AEC2E1"/>
      </a:accent5>
      <a:accent6>
        <a:srgbClr val="6B9D21"/>
      </a:accent6>
      <a:hlink>
        <a:srgbClr val="6E815B"/>
      </a:hlink>
      <a:folHlink>
        <a:srgbClr val="90A8B0"/>
      </a:folHlink>
    </a:clrScheme>
    <a:fontScheme name="0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 1">
        <a:dk1>
          <a:srgbClr val="003366"/>
        </a:dk1>
        <a:lt1>
          <a:srgbClr val="FFFFFF"/>
        </a:lt1>
        <a:dk2>
          <a:srgbClr val="3C8196"/>
        </a:dk2>
        <a:lt2>
          <a:srgbClr val="B2B2B2"/>
        </a:lt2>
        <a:accent1>
          <a:srgbClr val="2C6AA2"/>
        </a:accent1>
        <a:accent2>
          <a:srgbClr val="77AE26"/>
        </a:accent2>
        <a:accent3>
          <a:srgbClr val="FFFFFF"/>
        </a:accent3>
        <a:accent4>
          <a:srgbClr val="002A56"/>
        </a:accent4>
        <a:accent5>
          <a:srgbClr val="ACB9CE"/>
        </a:accent5>
        <a:accent6>
          <a:srgbClr val="6B9D21"/>
        </a:accent6>
        <a:hlink>
          <a:srgbClr val="6E815B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 2">
        <a:dk1>
          <a:srgbClr val="003366"/>
        </a:dk1>
        <a:lt1>
          <a:srgbClr val="FFFFFF"/>
        </a:lt1>
        <a:dk2>
          <a:srgbClr val="2E6272"/>
        </a:dk2>
        <a:lt2>
          <a:srgbClr val="B2B2B2"/>
        </a:lt2>
        <a:accent1>
          <a:srgbClr val="3984C9"/>
        </a:accent1>
        <a:accent2>
          <a:srgbClr val="77AE26"/>
        </a:accent2>
        <a:accent3>
          <a:srgbClr val="FFFFFF"/>
        </a:accent3>
        <a:accent4>
          <a:srgbClr val="002A56"/>
        </a:accent4>
        <a:accent5>
          <a:srgbClr val="AEC2E1"/>
        </a:accent5>
        <a:accent6>
          <a:srgbClr val="6B9D21"/>
        </a:accent6>
        <a:hlink>
          <a:srgbClr val="6E815B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 3">
        <a:dk1>
          <a:srgbClr val="30311D"/>
        </a:dk1>
        <a:lt1>
          <a:srgbClr val="FFFFFF"/>
        </a:lt1>
        <a:dk2>
          <a:srgbClr val="4A5B1F"/>
        </a:dk2>
        <a:lt2>
          <a:srgbClr val="B2B2B2"/>
        </a:lt2>
        <a:accent1>
          <a:srgbClr val="907242"/>
        </a:accent1>
        <a:accent2>
          <a:srgbClr val="93B75F"/>
        </a:accent2>
        <a:accent3>
          <a:srgbClr val="FFFFFF"/>
        </a:accent3>
        <a:accent4>
          <a:srgbClr val="272817"/>
        </a:accent4>
        <a:accent5>
          <a:srgbClr val="C6BCB0"/>
        </a:accent5>
        <a:accent6>
          <a:srgbClr val="85A655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cdb2004222l</Template>
  <TotalTime>402</TotalTime>
  <Words>337</Words>
  <Application>Microsoft Office PowerPoint</Application>
  <PresentationFormat>Экран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cdb2004222l</vt:lpstr>
      <vt:lpstr>«Повышение эффективности работы по преемственности на разных ступенях обучения в соответствии с возрастными особенностями обучающихся как одно из условий повышения качества образования и воспитания обучающихся. Основная школа – профильное обучение ».</vt:lpstr>
      <vt:lpstr>Слайд 2</vt:lpstr>
      <vt:lpstr>Способы обеспечения преемственности</vt:lpstr>
      <vt:lpstr>Слайд 4</vt:lpstr>
      <vt:lpstr>ЦЕЛИ</vt:lpstr>
      <vt:lpstr>ЗАДАЧИ</vt:lpstr>
      <vt:lpstr>В обучении одаренного учащегося реализуется</vt:lpstr>
      <vt:lpstr>Методы и формы</vt:lpstr>
      <vt:lpstr>Направления работы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Обухов</dc:creator>
  <cp:lastModifiedBy>я</cp:lastModifiedBy>
  <cp:revision>62</cp:revision>
  <dcterms:created xsi:type="dcterms:W3CDTF">2010-03-24T11:50:46Z</dcterms:created>
  <dcterms:modified xsi:type="dcterms:W3CDTF">2013-03-25T18:18:57Z</dcterms:modified>
</cp:coreProperties>
</file>